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90" r:id="rId34"/>
    <p:sldId id="289" r:id="rId35"/>
    <p:sldId id="288" r:id="rId36"/>
    <p:sldId id="291" r:id="rId37"/>
    <p:sldId id="292" r:id="rId38"/>
    <p:sldId id="293" r:id="rId39"/>
    <p:sldId id="295" r:id="rId40"/>
    <p:sldId id="294" r:id="rId41"/>
  </p:sldIdLst>
  <p:sldSz cx="9144000" cy="5715000" type="screen16x1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9928" autoAdjust="0"/>
  </p:normalViewPr>
  <p:slideViewPr>
    <p:cSldViewPr>
      <p:cViewPr>
        <p:scale>
          <a:sx n="100" d="100"/>
          <a:sy n="100" d="100"/>
        </p:scale>
        <p:origin x="-516" y="672"/>
      </p:cViewPr>
      <p:guideLst>
        <p:guide orient="horz" pos="180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448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913BFE-4FBE-4E0C-AE08-05F7BF418D1F}" type="datetimeFigureOut">
              <a:rPr kumimoji="1" lang="ja-JP" altLang="en-US" smtClean="0"/>
              <a:t>2014/5/28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4AFFF6-FE0E-4497-9FA7-70C0AA569BC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024019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4AFFF6-FE0E-4497-9FA7-70C0AA569BCA}" type="slidenum">
              <a:rPr kumimoji="1" lang="ja-JP" altLang="en-US" smtClean="0"/>
              <a:t>40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872897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1775355"/>
            <a:ext cx="7772400" cy="1225021"/>
          </a:xfrm>
        </p:spPr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 smtClean="0"/>
              <a:t>マスター サブタイトルの書式設定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26247-F5B2-4537-8284-08FE704FEB5C}" type="datetimeFigureOut">
              <a:rPr kumimoji="1" lang="ja-JP" altLang="en-US" smtClean="0"/>
              <a:t>2014/5/28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7CD07-9A34-4E76-BC04-5294FF4049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740115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26247-F5B2-4537-8284-08FE704FEB5C}" type="datetimeFigureOut">
              <a:rPr kumimoji="1" lang="ja-JP" altLang="en-US" smtClean="0"/>
              <a:t>2014/5/28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7CD07-9A34-4E76-BC04-5294FF4049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102013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190500"/>
            <a:ext cx="2057400" cy="4064000"/>
          </a:xfrm>
        </p:spPr>
        <p:txBody>
          <a:bodyPr vert="eaVert"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190500"/>
            <a:ext cx="6019800" cy="4064000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26247-F5B2-4537-8284-08FE704FEB5C}" type="datetimeFigureOut">
              <a:rPr kumimoji="1" lang="ja-JP" altLang="en-US" smtClean="0"/>
              <a:t>2014/5/28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7CD07-9A34-4E76-BC04-5294FF4049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35052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26247-F5B2-4537-8284-08FE704FEB5C}" type="datetimeFigureOut">
              <a:rPr kumimoji="1" lang="ja-JP" altLang="en-US" smtClean="0"/>
              <a:t>2014/5/28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7CD07-9A34-4E76-BC04-5294FF4049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573417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3672417"/>
            <a:ext cx="7772400" cy="1135063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26247-F5B2-4537-8284-08FE704FEB5C}" type="datetimeFigureOut">
              <a:rPr kumimoji="1" lang="ja-JP" altLang="en-US" smtClean="0"/>
              <a:t>2014/5/28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7CD07-9A34-4E76-BC04-5294FF4049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716596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111250"/>
            <a:ext cx="4038600" cy="31432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111250"/>
            <a:ext cx="4038600" cy="31432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26247-F5B2-4537-8284-08FE704FEB5C}" type="datetimeFigureOut">
              <a:rPr kumimoji="1" lang="ja-JP" altLang="en-US" smtClean="0"/>
              <a:t>2014/5/28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7CD07-9A34-4E76-BC04-5294FF4049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099050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</p:spPr>
        <p:txBody>
          <a:bodyPr/>
          <a:lstStyle>
            <a:lvl1pPr>
              <a:defRPr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6" y="1279261"/>
            <a:ext cx="4041775" cy="53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6" y="1812396"/>
            <a:ext cx="4041775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26247-F5B2-4537-8284-08FE704FEB5C}" type="datetimeFigureOut">
              <a:rPr kumimoji="1" lang="ja-JP" altLang="en-US" smtClean="0"/>
              <a:t>2014/5/28</a:t>
            </a:fld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7CD07-9A34-4E76-BC04-5294FF4049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693024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26247-F5B2-4537-8284-08FE704FEB5C}" type="datetimeFigureOut">
              <a:rPr kumimoji="1" lang="ja-JP" altLang="en-US" smtClean="0"/>
              <a:t>2014/5/28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7CD07-9A34-4E76-BC04-5294FF4049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050515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26247-F5B2-4537-8284-08FE704FEB5C}" type="datetimeFigureOut">
              <a:rPr kumimoji="1" lang="ja-JP" altLang="en-US" smtClean="0"/>
              <a:t>2014/5/28</a:t>
            </a:fld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7CD07-9A34-4E76-BC04-5294FF4049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766905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1" y="227542"/>
            <a:ext cx="3008313" cy="9683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27542"/>
            <a:ext cx="5111750" cy="487759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1" y="1195917"/>
            <a:ext cx="3008313" cy="390921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26247-F5B2-4537-8284-08FE704FEB5C}" type="datetimeFigureOut">
              <a:rPr kumimoji="1" lang="ja-JP" altLang="en-US" smtClean="0"/>
              <a:t>2014/5/28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7CD07-9A34-4E76-BC04-5294FF4049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93515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26247-F5B2-4537-8284-08FE704FEB5C}" type="datetimeFigureOut">
              <a:rPr kumimoji="1" lang="ja-JP" altLang="en-US" smtClean="0"/>
              <a:t>2014/5/28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7CD07-9A34-4E76-BC04-5294FF4049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309405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333500"/>
            <a:ext cx="8229600" cy="37716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457200" y="5296959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526247-F5B2-4537-8284-08FE704FEB5C}" type="datetimeFigureOut">
              <a:rPr kumimoji="1" lang="ja-JP" altLang="en-US" smtClean="0"/>
              <a:t>2014/5/28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124200" y="5296959"/>
            <a:ext cx="2895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553200" y="5296959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C7CD07-9A34-4E76-BC04-5294FF4049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749331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wmf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3.em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wm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/>
          <p:cNvSpPr/>
          <p:nvPr/>
        </p:nvSpPr>
        <p:spPr>
          <a:xfrm>
            <a:off x="1153442" y="1417340"/>
            <a:ext cx="646786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es-ES" altLang="ja-JP" sz="5400" b="1" dirty="0" smtClean="0">
                <a:ln/>
                <a:solidFill>
                  <a:schemeClr val="accent3"/>
                </a:solidFill>
              </a:rPr>
              <a:t>La tercera agrucultura</a:t>
            </a:r>
            <a:endParaRPr lang="ja-JP" altLang="en-US" sz="5400" b="1" cap="none" spc="0" dirty="0">
              <a:ln/>
              <a:solidFill>
                <a:schemeClr val="accent3"/>
              </a:solidFill>
              <a:effectLst/>
            </a:endParaRPr>
          </a:p>
        </p:txBody>
      </p:sp>
      <p:sp>
        <p:nvSpPr>
          <p:cNvPr id="6" name="正方形/長方形 5"/>
          <p:cNvSpPr/>
          <p:nvPr/>
        </p:nvSpPr>
        <p:spPr>
          <a:xfrm>
            <a:off x="2654532" y="2695491"/>
            <a:ext cx="3789675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altLang="ja-JP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Agricultura</a:t>
            </a:r>
            <a:endParaRPr lang="ja-JP" altLang="en-US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0070C0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82001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55976" y="1497597"/>
            <a:ext cx="4057651" cy="38628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469" y="2641476"/>
            <a:ext cx="3608659" cy="22101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テキスト ボックス 3"/>
          <p:cNvSpPr txBox="1"/>
          <p:nvPr/>
        </p:nvSpPr>
        <p:spPr>
          <a:xfrm>
            <a:off x="4716016" y="553243"/>
            <a:ext cx="2405851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altLang="ja-JP" b="1" dirty="0" smtClean="0">
                <a:solidFill>
                  <a:srgbClr val="FF0000"/>
                </a:solidFill>
              </a:rPr>
              <a:t>Tercera agricultura</a:t>
            </a:r>
            <a:endParaRPr lang="en-US" altLang="ja-JP" b="1" dirty="0" smtClean="0">
              <a:solidFill>
                <a:srgbClr val="FF0000"/>
              </a:solidFill>
            </a:endParaRPr>
          </a:p>
          <a:p>
            <a:r>
              <a:rPr lang="es-ES" altLang="ja-JP" sz="2800" b="1" dirty="0" smtClean="0"/>
              <a:t>Brotes grandes</a:t>
            </a:r>
            <a:endParaRPr kumimoji="1" lang="ja-JP" altLang="en-US" sz="2800" b="1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1433876" y="1020543"/>
            <a:ext cx="2144305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altLang="ja-JP" b="1" dirty="0" smtClean="0">
                <a:solidFill>
                  <a:srgbClr val="FF0000"/>
                </a:solidFill>
              </a:rPr>
              <a:t>Normal </a:t>
            </a:r>
            <a:endParaRPr kumimoji="1" lang="en-US" altLang="ja-JP" b="1" dirty="0" smtClean="0">
              <a:solidFill>
                <a:srgbClr val="FF0000"/>
              </a:solidFill>
            </a:endParaRPr>
          </a:p>
          <a:p>
            <a:r>
              <a:rPr lang="es-ES" altLang="ja-JP" sz="2800" b="1" dirty="0" smtClean="0"/>
              <a:t>Brotes chicos</a:t>
            </a:r>
            <a:endParaRPr kumimoji="1" lang="ja-JP" alt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2447216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 noChangeArrowheads="1"/>
          </p:cNvPicPr>
          <p:nvPr/>
        </p:nvPicPr>
        <p:blipFill rotWithShape="1">
          <a:blip r:embed="rId2"/>
          <a:srcRect l="7016" r="49258"/>
          <a:stretch/>
        </p:blipFill>
        <p:spPr bwMode="auto">
          <a:xfrm>
            <a:off x="5015178" y="2181005"/>
            <a:ext cx="3539820" cy="316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398254" y="214290"/>
            <a:ext cx="8188907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s-ES" altLang="ja-JP" sz="2800" dirty="0" smtClean="0">
                <a:solidFill>
                  <a:srgbClr val="CC0000"/>
                </a:solidFill>
                <a:latin typeface="Gungsuh" panose="02030600000101010101" pitchFamily="18" charset="-127"/>
                <a:ea typeface="Gungsuh" panose="02030600000101010101" pitchFamily="18" charset="-127"/>
              </a:rPr>
              <a:t>Absorción de los tres elementos (N. P, K)</a:t>
            </a:r>
            <a:endParaRPr lang="ja-JP" altLang="en-US" sz="2800" dirty="0">
              <a:solidFill>
                <a:srgbClr val="CC0000"/>
              </a:solidFill>
              <a:latin typeface="Gungsuh" panose="02030600000101010101" pitchFamily="18" charset="-127"/>
              <a:ea typeface="Gungsuh" panose="02030600000101010101" pitchFamily="18" charset="-127"/>
            </a:endParaRPr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398254" y="868227"/>
            <a:ext cx="8358214" cy="223907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  <a:spcBef>
                <a:spcPct val="50000"/>
              </a:spcBef>
            </a:pPr>
            <a:r>
              <a:rPr lang="ja-JP" altLang="en-US" sz="1600" dirty="0">
                <a:latin typeface="HGPｺﾞｼｯｸE" pitchFamily="50" charset="-128"/>
                <a:ea typeface="HGPｺﾞｼｯｸE" pitchFamily="50" charset="-128"/>
              </a:rPr>
              <a:t>　</a:t>
            </a:r>
            <a:r>
              <a:rPr lang="es-ES" altLang="ja-JP" sz="1600" dirty="0" smtClean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En agricultura convencional, los tres elementos no son descompuestos en pequeños tamaños, mientras en la tercera agricultura, estos tres elementos (nitrógeno, ácido fosfórico y potasio) se descomponen en pequeños tamanos en etapas primarias facilitando su absorción por los productos agrícolas</a:t>
            </a:r>
            <a:r>
              <a:rPr lang="ja-JP" altLang="en-US" sz="1600" dirty="0">
                <a:latin typeface="HGPｺﾞｼｯｸE" pitchFamily="50" charset="-128"/>
                <a:ea typeface="HGPｺﾞｼｯｸE" pitchFamily="50" charset="-128"/>
              </a:rPr>
              <a:t>　　　　　　　　</a:t>
            </a:r>
            <a:endParaRPr lang="en-US" altLang="ja-JP" sz="1600" dirty="0" smtClean="0">
              <a:latin typeface="HGPｺﾞｼｯｸE" pitchFamily="50" charset="-128"/>
              <a:ea typeface="HGPｺﾞｼｯｸE" pitchFamily="50" charset="-128"/>
            </a:endParaRPr>
          </a:p>
          <a:p>
            <a:pPr>
              <a:lnSpc>
                <a:spcPct val="125000"/>
              </a:lnSpc>
              <a:spcBef>
                <a:spcPct val="50000"/>
              </a:spcBef>
            </a:pPr>
            <a:endParaRPr lang="en-US" altLang="ja-JP" sz="1600" dirty="0" smtClean="0">
              <a:solidFill>
                <a:srgbClr val="CC0099"/>
              </a:solidFill>
              <a:latin typeface="HGPｺﾞｼｯｸE" pitchFamily="50" charset="-128"/>
              <a:ea typeface="HGPｺﾞｼｯｸE" pitchFamily="50" charset="-128"/>
            </a:endParaRPr>
          </a:p>
          <a:p>
            <a:pPr>
              <a:lnSpc>
                <a:spcPct val="125000"/>
              </a:lnSpc>
              <a:spcBef>
                <a:spcPct val="50000"/>
              </a:spcBef>
            </a:pPr>
            <a:r>
              <a:rPr lang="ja-JP" altLang="en-US" dirty="0" smtClean="0">
                <a:solidFill>
                  <a:srgbClr val="CC0099"/>
                </a:solidFill>
                <a:latin typeface="HGPｺﾞｼｯｸE" pitchFamily="50" charset="-128"/>
                <a:ea typeface="HGPｺﾞｼｯｸE" pitchFamily="50" charset="-128"/>
              </a:rPr>
              <a:t>　　　　　　　</a:t>
            </a:r>
            <a:endParaRPr lang="ja-JP" altLang="en-US" sz="2000" dirty="0">
              <a:solidFill>
                <a:srgbClr val="CC0099"/>
              </a:solidFill>
              <a:latin typeface="HGPｺﾞｼｯｸE" pitchFamily="50" charset="-128"/>
              <a:ea typeface="HGPｺﾞｼｯｸE" pitchFamily="50" charset="-128"/>
            </a:endParaRPr>
          </a:p>
        </p:txBody>
      </p:sp>
      <p:pic>
        <p:nvPicPr>
          <p:cNvPr id="7" name="Picture 5"/>
          <p:cNvPicPr>
            <a:picLocks noChangeAspect="1" noChangeArrowheads="1"/>
          </p:cNvPicPr>
          <p:nvPr/>
        </p:nvPicPr>
        <p:blipFill rotWithShape="1">
          <a:blip r:embed="rId2"/>
          <a:srcRect l="57012" t="9225" r="6212" b="-9225"/>
          <a:stretch/>
        </p:blipFill>
        <p:spPr bwMode="auto">
          <a:xfrm>
            <a:off x="874584" y="2194398"/>
            <a:ext cx="3288687" cy="350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12378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71624" y="769268"/>
            <a:ext cx="6360664" cy="476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 Box 8"/>
          <p:cNvSpPr txBox="1">
            <a:spLocks noChangeArrowheads="1"/>
          </p:cNvSpPr>
          <p:nvPr/>
        </p:nvSpPr>
        <p:spPr bwMode="auto">
          <a:xfrm>
            <a:off x="323528" y="193204"/>
            <a:ext cx="815189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s-ES" altLang="ja-JP" sz="2400" dirty="0" smtClean="0">
                <a:ea typeface="HGPｺﾞｼｯｸE" pitchFamily="50" charset="-128"/>
              </a:rPr>
              <a:t>Sandía “densuke” de Toma, Hokkaido (tercera agricultura)</a:t>
            </a:r>
            <a:endParaRPr lang="ja-JP" altLang="en-US" sz="1600" dirty="0">
              <a:latin typeface="HGP創英角ﾎﾟｯﾌﾟ体" pitchFamily="50" charset="-128"/>
              <a:ea typeface="HGP創英角ﾎﾟｯﾌﾟ体" pitchFamily="50" charset="-128"/>
            </a:endParaRPr>
          </a:p>
        </p:txBody>
      </p:sp>
      <p:sp>
        <p:nvSpPr>
          <p:cNvPr id="4" name="Text Box 9"/>
          <p:cNvSpPr txBox="1">
            <a:spLocks noChangeArrowheads="1"/>
          </p:cNvSpPr>
          <p:nvPr/>
        </p:nvSpPr>
        <p:spPr bwMode="auto">
          <a:xfrm>
            <a:off x="1012966" y="901055"/>
            <a:ext cx="7478009" cy="461665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s-ES" altLang="ja-JP" sz="2400" dirty="0" smtClean="0">
                <a:solidFill>
                  <a:schemeClr val="bg1"/>
                </a:solidFill>
                <a:ea typeface="HGPｺﾞｼｯｸE" pitchFamily="50" charset="-128"/>
              </a:rPr>
              <a:t>Premio por el ministerio de agricultura, silvicultura y pesca</a:t>
            </a:r>
            <a:endParaRPr lang="ja-JP" altLang="en-US" sz="2400" dirty="0">
              <a:solidFill>
                <a:schemeClr val="bg1"/>
              </a:solidFill>
              <a:ea typeface="HGPｺﾞｼｯｸE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882727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8"/>
          <p:cNvSpPr txBox="1">
            <a:spLocks noChangeArrowheads="1"/>
          </p:cNvSpPr>
          <p:nvPr/>
        </p:nvSpPr>
        <p:spPr bwMode="auto">
          <a:xfrm>
            <a:off x="467544" y="214290"/>
            <a:ext cx="753345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ja-JP" sz="2400" dirty="0" err="1">
                <a:ea typeface="HGPｺﾞｼｯｸE" pitchFamily="50" charset="-128"/>
              </a:rPr>
              <a:t>Sandía</a:t>
            </a:r>
            <a:r>
              <a:rPr lang="en-US" altLang="ja-JP" sz="2400" dirty="0">
                <a:ea typeface="HGPｺﾞｼｯｸE" pitchFamily="50" charset="-128"/>
              </a:rPr>
              <a:t> “</a:t>
            </a:r>
            <a:r>
              <a:rPr lang="en-US" altLang="ja-JP" sz="2400" dirty="0" err="1">
                <a:ea typeface="HGPｺﾞｼｯｸE" pitchFamily="50" charset="-128"/>
              </a:rPr>
              <a:t>densuke</a:t>
            </a:r>
            <a:r>
              <a:rPr lang="en-US" altLang="ja-JP" sz="2400" dirty="0">
                <a:ea typeface="HGPｺﾞｼｯｸE" pitchFamily="50" charset="-128"/>
              </a:rPr>
              <a:t>” de </a:t>
            </a:r>
            <a:r>
              <a:rPr lang="en-US" altLang="ja-JP" sz="2400" dirty="0" err="1">
                <a:ea typeface="HGPｺﾞｼｯｸE" pitchFamily="50" charset="-128"/>
              </a:rPr>
              <a:t>Toma</a:t>
            </a:r>
            <a:r>
              <a:rPr lang="en-US" altLang="ja-JP" sz="2400" dirty="0">
                <a:ea typeface="HGPｺﾞｼｯｸE" pitchFamily="50" charset="-128"/>
              </a:rPr>
              <a:t>, Hokkaido (</a:t>
            </a:r>
            <a:r>
              <a:rPr lang="en-US" altLang="ja-JP" sz="2400" dirty="0" err="1">
                <a:ea typeface="HGPｺﾞｼｯｸE" pitchFamily="50" charset="-128"/>
              </a:rPr>
              <a:t>tercera</a:t>
            </a:r>
            <a:r>
              <a:rPr lang="en-US" altLang="ja-JP" sz="2400" dirty="0">
                <a:ea typeface="HGPｺﾞｼｯｸE" pitchFamily="50" charset="-128"/>
              </a:rPr>
              <a:t> </a:t>
            </a:r>
            <a:r>
              <a:rPr lang="en-US" altLang="ja-JP" sz="2400" dirty="0" err="1">
                <a:ea typeface="HGPｺﾞｼｯｸE" pitchFamily="50" charset="-128"/>
              </a:rPr>
              <a:t>agricultura</a:t>
            </a:r>
            <a:r>
              <a:rPr lang="en-US" altLang="ja-JP" sz="2400" dirty="0">
                <a:ea typeface="HGPｺﾞｼｯｸE" pitchFamily="50" charset="-128"/>
              </a:rPr>
              <a:t>)</a:t>
            </a:r>
            <a:endParaRPr lang="en-US" altLang="ja-JP" sz="2400" dirty="0">
              <a:ea typeface="HGPｺﾞｼｯｸE" pitchFamily="50" charset="-128"/>
            </a:endParaRPr>
          </a:p>
        </p:txBody>
      </p:sp>
      <p:pic>
        <p:nvPicPr>
          <p:cNvPr id="3" name="Picture 1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47664" y="790770"/>
            <a:ext cx="5655002" cy="46763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52153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43608" y="193204"/>
            <a:ext cx="7128792" cy="53468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01617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31407" y="264457"/>
            <a:ext cx="7099263" cy="53252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10"/>
          <p:cNvSpPr txBox="1">
            <a:spLocks noChangeArrowheads="1"/>
          </p:cNvSpPr>
          <p:nvPr/>
        </p:nvSpPr>
        <p:spPr bwMode="auto">
          <a:xfrm>
            <a:off x="1308447" y="4350504"/>
            <a:ext cx="337259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s-ES" altLang="ja-JP" sz="2800" dirty="0" smtClean="0">
                <a:solidFill>
                  <a:schemeClr val="bg1"/>
                </a:solidFill>
                <a:ea typeface="HGPｺﾞｼｯｸE" pitchFamily="50" charset="-128"/>
              </a:rPr>
              <a:t>Dulzura: 16-20 grados</a:t>
            </a:r>
            <a:endParaRPr lang="ja-JP" altLang="en-US" sz="2800" dirty="0">
              <a:solidFill>
                <a:schemeClr val="bg1"/>
              </a:solidFill>
              <a:ea typeface="HGPｺﾞｼｯｸE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41836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83768" y="341215"/>
            <a:ext cx="3888432" cy="50464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テキスト ボックス 1"/>
          <p:cNvSpPr txBox="1"/>
          <p:nvPr/>
        </p:nvSpPr>
        <p:spPr>
          <a:xfrm>
            <a:off x="395536" y="985292"/>
            <a:ext cx="206550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s-ES" altLang="ja-JP" dirty="0" smtClean="0"/>
              <a:t>Zanahorias, grandes</a:t>
            </a:r>
          </a:p>
          <a:p>
            <a:r>
              <a:rPr lang="es-ES" altLang="ja-JP" dirty="0" smtClean="0"/>
              <a:t>pero no hay huesos</a:t>
            </a:r>
          </a:p>
          <a:p>
            <a:r>
              <a:rPr lang="es-ES" altLang="ja-JP" dirty="0" smtClean="0"/>
              <a:t>en el interior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077923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1928794" y="197771"/>
            <a:ext cx="585791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s-ES" altLang="ja-JP" sz="2400" dirty="0" smtClean="0">
                <a:ea typeface="HGPｺﾞｼｯｸE" pitchFamily="50" charset="-128"/>
              </a:rPr>
              <a:t>Cebollas, grandes y pesados además dulces</a:t>
            </a:r>
            <a:endParaRPr lang="ja-JP" altLang="en-US" sz="2400" dirty="0">
              <a:latin typeface="HGP創英角ﾎﾟｯﾌﾟ体" pitchFamily="50" charset="-128"/>
              <a:ea typeface="HGP創英角ﾎﾟｯﾌﾟ体" pitchFamily="50" charset="-128"/>
            </a:endParaRPr>
          </a:p>
        </p:txBody>
      </p:sp>
      <p:pic>
        <p:nvPicPr>
          <p:cNvPr id="3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77633" y="769268"/>
            <a:ext cx="4781095" cy="47594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704020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41526" y="760575"/>
            <a:ext cx="5328591" cy="48113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3" descr="MCj03950600000[1]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flipH="1">
            <a:off x="-1908720" y="2065411"/>
            <a:ext cx="1822475" cy="1617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テキスト ボックス 1"/>
          <p:cNvSpPr txBox="1"/>
          <p:nvPr/>
        </p:nvSpPr>
        <p:spPr>
          <a:xfrm>
            <a:off x="539552" y="985292"/>
            <a:ext cx="218155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s-ES" altLang="ja-JP" dirty="0" smtClean="0"/>
              <a:t>Remolacha azucarera</a:t>
            </a:r>
          </a:p>
          <a:p>
            <a:endParaRPr lang="es-ES" altLang="ja-JP" dirty="0"/>
          </a:p>
          <a:p>
            <a:r>
              <a:rPr kumimoji="1" lang="es-ES" altLang="ja-JP" dirty="0" smtClean="0"/>
              <a:t>Dulzura: 20 grados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758013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12 0.04931 C -0.00313 0.03866 0.01093 0.02801 0.0158 0.02801 C 0.04687 0.02801 0.07864 0.19468 0.07864 0.36135 C 0.07864 0.27732 0.09479 0.19468 0.10972 0.19468 C 0.12569 0.19468 0.14097 0.27871 0.14097 0.36135 C 0.14097 0.31991 0.14896 0.27732 0.15694 0.27732 C 0.16493 0.27732 0.17291 0.31875 0.17291 0.36135 C 0.17291 0.34005 0.17691 0.31991 0.1809 0.31991 C 0.18489 0.31991 0.18889 0.34121 0.18889 0.36135 C 0.18889 0.3507 0.19097 0.34005 0.19288 0.34005 C 0.19392 0.34005 0.19687 0.3507 0.19687 0.36135 C 0.19687 0.35602 0.19791 0.3507 0.19896 0.3507 C 0.19896 0.35209 0.20104 0.35602 0.20104 0.36135 C 0.20104 0.35857 0.20104 0.35602 0.20208 0.35602 C 0.20208 0.35741 0.20312 0.3588 0.20312 0.36135 C 0.20312 0.35996 0.20312 0.35857 0.20312 0.35741 C 0.20416 0.35741 0.20416 0.3588 0.20416 0.36019 C 0.20521 0.36019 0.20521 0.3588 0.20521 0.35741 C 0.20625 0.35741 0.20625 0.3588 0.20625 0.36019 " pathEditMode="relative" rAng="0" ptsTypes="fffffffffffffffffff">
                                      <p:cBhvr>
                                        <p:cTn id="1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700" y="14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71600" y="193204"/>
            <a:ext cx="7237114" cy="53912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60654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7" y="1345332"/>
            <a:ext cx="2328076" cy="372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テキスト ボックス 2"/>
          <p:cNvSpPr txBox="1"/>
          <p:nvPr/>
        </p:nvSpPr>
        <p:spPr>
          <a:xfrm>
            <a:off x="594158" y="357166"/>
            <a:ext cx="807249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altLang="ja-JP" sz="2800" b="1" dirty="0" smtClean="0">
                <a:solidFill>
                  <a:srgbClr val="00CC66"/>
                </a:solidFill>
                <a:latin typeface="+mj-ea"/>
                <a:ea typeface="+mj-ea"/>
              </a:rPr>
              <a:t>“La tercera agricultura” con N Poder</a:t>
            </a:r>
            <a:r>
              <a:rPr lang="ja-JP" altLang="en-US" sz="4400" b="1" dirty="0" smtClean="0">
                <a:solidFill>
                  <a:srgbClr val="00CC66"/>
                </a:solidFill>
                <a:latin typeface="AR P黒丸ＰＯＰ体H" pitchFamily="50" charset="-128"/>
                <a:ea typeface="ＤＦ平成ゴシック体W5" pitchFamily="1" charset="-128"/>
              </a:rPr>
              <a:t>　　　　　　　　　　　　　　　　　　　　　　　</a:t>
            </a:r>
            <a:endParaRPr kumimoji="1" lang="ja-JP" altLang="en-US" sz="4400" b="1" dirty="0">
              <a:solidFill>
                <a:srgbClr val="00CC66"/>
              </a:solidFill>
              <a:latin typeface="AR P黒丸ＰＯＰ体H" pitchFamily="50" charset="-128"/>
              <a:ea typeface="ＤＦ平成ゴシック体W5" pitchFamily="1" charset="-128"/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3011048" y="1345332"/>
            <a:ext cx="571507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s-ES" altLang="ja-JP" sz="2400" b="1" dirty="0" smtClean="0">
                <a:solidFill>
                  <a:schemeClr val="accent6">
                    <a:lumMod val="75000"/>
                  </a:schemeClr>
                </a:solidFill>
                <a:latin typeface="HGSｺﾞｼｯｸM" pitchFamily="50" charset="-128"/>
                <a:ea typeface="HGSｺﾞｼｯｸM" pitchFamily="50" charset="-128"/>
              </a:rPr>
              <a:t>Mediante el uso de N Poder,</a:t>
            </a:r>
            <a:endParaRPr lang="es-ES" altLang="ja-JP" sz="2400" b="1" dirty="0">
              <a:solidFill>
                <a:schemeClr val="accent6">
                  <a:lumMod val="75000"/>
                </a:schemeClr>
              </a:solidFill>
              <a:latin typeface="HGSｺﾞｼｯｸM" pitchFamily="50" charset="-128"/>
              <a:ea typeface="HGSｺﾞｼｯｸM" pitchFamily="50" charset="-128"/>
            </a:endParaRPr>
          </a:p>
          <a:p>
            <a:pPr marL="342900" indent="-342900">
              <a:buFontTx/>
              <a:buChar char="-"/>
            </a:pPr>
            <a:r>
              <a:rPr lang="es-ES" altLang="ja-JP" sz="2400" b="1" dirty="0" smtClean="0">
                <a:solidFill>
                  <a:schemeClr val="accent6">
                    <a:lumMod val="75000"/>
                  </a:schemeClr>
                </a:solidFill>
                <a:latin typeface="HGSｺﾞｼｯｸM" pitchFamily="50" charset="-128"/>
                <a:ea typeface="HGSｺﾞｼｯｸM" pitchFamily="50" charset="-128"/>
              </a:rPr>
              <a:t>Se mejora el equilibrio del suelo como consecuencia del aumento de bacterias en función de las descomposiciones a bajo moleclar en etapas primarias.</a:t>
            </a:r>
            <a:r>
              <a:rPr lang="ja-JP" altLang="en-US" sz="2400" b="1" dirty="0" smtClean="0">
                <a:solidFill>
                  <a:schemeClr val="accent6">
                    <a:lumMod val="75000"/>
                  </a:schemeClr>
                </a:solidFill>
                <a:latin typeface="HGSｺﾞｼｯｸM" pitchFamily="50" charset="-128"/>
                <a:ea typeface="HGSｺﾞｼｯｸM" pitchFamily="50" charset="-128"/>
              </a:rPr>
              <a:t>　　　　　　　　　　　　　　　　　　　　　　　　　　　　　　　　　　　　　　　　　　　　　　　　　　　　　　　　　　　　　　　　　</a:t>
            </a:r>
            <a:endParaRPr kumimoji="1" lang="en-US" altLang="ja-JP" sz="2400" b="1" dirty="0" smtClean="0">
              <a:solidFill>
                <a:schemeClr val="accent6">
                  <a:lumMod val="75000"/>
                </a:schemeClr>
              </a:solidFill>
              <a:latin typeface="HGSｺﾞｼｯｸM" pitchFamily="50" charset="-128"/>
              <a:ea typeface="HGSｺﾞｼｯｸM" pitchFamily="50" charset="-128"/>
            </a:endParaRPr>
          </a:p>
          <a:p>
            <a:r>
              <a:rPr lang="es-ES" altLang="ja-JP" sz="2400" b="1" dirty="0" smtClean="0">
                <a:solidFill>
                  <a:schemeClr val="accent6">
                    <a:lumMod val="75000"/>
                  </a:schemeClr>
                </a:solidFill>
                <a:latin typeface="HGSｺﾞｼｯｸM" pitchFamily="50" charset="-128"/>
                <a:ea typeface="HGSｺﾞｼｯｸM" pitchFamily="50" charset="-128"/>
              </a:rPr>
              <a:t>- N Poder activa y crece las bacterias del        suelo.</a:t>
            </a:r>
            <a:endParaRPr kumimoji="1" lang="ja-JP" altLang="en-US" sz="2400" b="1" dirty="0">
              <a:solidFill>
                <a:schemeClr val="accent6">
                  <a:lumMod val="75000"/>
                </a:schemeClr>
              </a:solidFill>
              <a:latin typeface="HGSｺﾞｼｯｸM" pitchFamily="50" charset="-128"/>
              <a:ea typeface="HGSｺﾞｼｯｸM" pitchFamily="50" charset="-128"/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3347864" y="4243447"/>
            <a:ext cx="45005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altLang="ja-JP" sz="2400" b="1" dirty="0" smtClean="0">
                <a:solidFill>
                  <a:srgbClr val="00B050"/>
                </a:solidFill>
                <a:latin typeface="HGSｺﾞｼｯｸM" pitchFamily="50" charset="-128"/>
                <a:ea typeface="HGSｺﾞｼｯｸM" pitchFamily="50" charset="-128"/>
              </a:rPr>
              <a:t>Se puden cultivar productos agrícolas con mejores sabores de manera segura y confiable.</a:t>
            </a:r>
            <a:endParaRPr kumimoji="1" lang="ja-JP" altLang="en-US" sz="2400" b="1" dirty="0">
              <a:solidFill>
                <a:srgbClr val="990033"/>
              </a:solidFill>
              <a:latin typeface="HGSｺﾞｼｯｸM" pitchFamily="50" charset="-128"/>
              <a:ea typeface="HGSｺﾞｼｯｸM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11033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3568" y="815766"/>
            <a:ext cx="7713662" cy="4678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15"/>
          <p:cNvSpPr txBox="1">
            <a:spLocks noChangeArrowheads="1"/>
          </p:cNvSpPr>
          <p:nvPr/>
        </p:nvSpPr>
        <p:spPr bwMode="auto">
          <a:xfrm>
            <a:off x="5154413" y="296654"/>
            <a:ext cx="245785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s-ES" altLang="ja-JP" sz="2800" dirty="0" smtClean="0">
                <a:ea typeface="HGPｺﾞｼｯｸE" pitchFamily="50" charset="-128"/>
              </a:rPr>
              <a:t>Convencionales</a:t>
            </a:r>
            <a:endParaRPr lang="ja-JP" altLang="en-US" sz="2800" dirty="0">
              <a:ea typeface="HGPｺﾞｼｯｸE" pitchFamily="50" charset="-128"/>
            </a:endParaRPr>
          </a:p>
        </p:txBody>
      </p:sp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1370039" y="325377"/>
            <a:ext cx="251107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s-ES" altLang="ja-JP" sz="2400" dirty="0" smtClean="0">
                <a:ea typeface="HGPｺﾞｼｯｸE" pitchFamily="50" charset="-128"/>
              </a:rPr>
              <a:t>Tercera agricultura</a:t>
            </a:r>
            <a:endParaRPr lang="ja-JP" altLang="en-US" sz="2400" dirty="0">
              <a:ea typeface="HGPｺﾞｼｯｸE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09530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64092" y="578121"/>
            <a:ext cx="6696744" cy="50209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3311922" y="41242"/>
            <a:ext cx="280108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s-ES" altLang="ja-JP" sz="2400" dirty="0" smtClean="0">
                <a:ea typeface="HGPｺﾞｼｯｸE" pitchFamily="50" charset="-128"/>
              </a:rPr>
              <a:t>Mini Tomate “Kirara”</a:t>
            </a:r>
            <a:endParaRPr lang="ja-JP" altLang="en-US" sz="2400" dirty="0">
              <a:latin typeface="HGP創英角ﾎﾟｯﾌﾟ体" pitchFamily="50" charset="-128"/>
              <a:ea typeface="HGP創英角ﾎﾟｯﾌﾟ体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47872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hanaoka\Pictures\img09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16200000">
            <a:off x="1400176" y="-498080"/>
            <a:ext cx="2653538" cy="3901201"/>
          </a:xfrm>
          <a:prstGeom prst="rect">
            <a:avLst/>
          </a:prstGeom>
          <a:noFill/>
        </p:spPr>
      </p:pic>
      <p:pic>
        <p:nvPicPr>
          <p:cNvPr id="3" name="Picture 3" descr="C:\Users\hanaoka\Pictures\img09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0800000">
            <a:off x="5148063" y="1080829"/>
            <a:ext cx="2880321" cy="4117476"/>
          </a:xfrm>
          <a:prstGeom prst="rect">
            <a:avLst/>
          </a:prstGeom>
          <a:noFill/>
        </p:spPr>
      </p:pic>
      <p:pic>
        <p:nvPicPr>
          <p:cNvPr id="4" name="Picture 4" descr="C:\Users\hanaoka\Pictures\img098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5400000">
            <a:off x="1423769" y="2243598"/>
            <a:ext cx="2606352" cy="3901202"/>
          </a:xfrm>
          <a:prstGeom prst="rect">
            <a:avLst/>
          </a:prstGeom>
          <a:noFill/>
        </p:spPr>
      </p:pic>
      <p:sp>
        <p:nvSpPr>
          <p:cNvPr id="5" name="テキスト ボックス 4"/>
          <p:cNvSpPr txBox="1"/>
          <p:nvPr/>
        </p:nvSpPr>
        <p:spPr>
          <a:xfrm>
            <a:off x="5148062" y="368578"/>
            <a:ext cx="30010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s-ES" altLang="ja-JP" dirty="0" smtClean="0"/>
              <a:t>Llega hasta 6 metros de altura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835806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6"/>
          <p:cNvSpPr>
            <a:spLocks noChangeArrowheads="1"/>
          </p:cNvSpPr>
          <p:nvPr/>
        </p:nvSpPr>
        <p:spPr bwMode="auto">
          <a:xfrm flipH="1">
            <a:off x="1907704" y="214290"/>
            <a:ext cx="5760640" cy="714375"/>
          </a:xfrm>
          <a:prstGeom prst="horizontalScroll">
            <a:avLst>
              <a:gd name="adj" fmla="val 12500"/>
            </a:avLst>
          </a:prstGeom>
          <a:solidFill>
            <a:srgbClr val="CC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lIns="74295" tIns="8890" rIns="74295" bIns="8890" anchor="ctr" anchorCtr="1"/>
          <a:lstStyle/>
          <a:p>
            <a:pPr algn="ctr">
              <a:spcBef>
                <a:spcPct val="50000"/>
              </a:spcBef>
            </a:pPr>
            <a:r>
              <a:rPr lang="es-ES" altLang="ja-JP" b="1" dirty="0" smtClean="0">
                <a:solidFill>
                  <a:srgbClr val="0000FF"/>
                </a:solidFill>
                <a:latin typeface="HG創英角ﾎﾟｯﾌﾟ体" pitchFamily="49" charset="-128"/>
                <a:ea typeface="HG創英角ﾎﾟｯﾌﾟ体" pitchFamily="49" charset="-128"/>
              </a:rPr>
              <a:t>Huerta en la provincia de Yamagata</a:t>
            </a:r>
            <a:endParaRPr lang="ja-JP" altLang="en-US" dirty="0">
              <a:latin typeface="HG創英角ﾎﾟｯﾌﾟ体" pitchFamily="49" charset="-128"/>
              <a:ea typeface="HG創英角ﾎﾟｯﾌﾟ体" pitchFamily="49" charset="-128"/>
            </a:endParaRPr>
          </a:p>
        </p:txBody>
      </p:sp>
      <p:pic>
        <p:nvPicPr>
          <p:cNvPr id="6" name="Picture 1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10960" y="1001432"/>
            <a:ext cx="6001399" cy="45027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45741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50712" y="993584"/>
            <a:ext cx="6133656" cy="4599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AutoShape 6"/>
          <p:cNvSpPr>
            <a:spLocks noChangeArrowheads="1"/>
          </p:cNvSpPr>
          <p:nvPr/>
        </p:nvSpPr>
        <p:spPr bwMode="auto">
          <a:xfrm flipH="1">
            <a:off x="1901216" y="121196"/>
            <a:ext cx="5832648" cy="714375"/>
          </a:xfrm>
          <a:prstGeom prst="horizontalScroll">
            <a:avLst>
              <a:gd name="adj" fmla="val 12500"/>
            </a:avLst>
          </a:prstGeom>
          <a:solidFill>
            <a:srgbClr val="CC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lIns="74295" tIns="8890" rIns="74295" bIns="8890" anchor="ctr" anchorCtr="1"/>
          <a:lstStyle/>
          <a:p>
            <a:pPr algn="ctr">
              <a:spcBef>
                <a:spcPct val="50000"/>
              </a:spcBef>
            </a:pPr>
            <a:r>
              <a:rPr lang="es-ES" altLang="ja-JP" sz="2000" b="1" dirty="0" smtClean="0">
                <a:solidFill>
                  <a:srgbClr val="0000FF"/>
                </a:solidFill>
              </a:rPr>
              <a:t>La calidad y su apariencia muy uniformes</a:t>
            </a:r>
            <a:endParaRPr lang="ja-JP" altLang="en-US" dirty="0">
              <a:latin typeface="HG創英角ﾎﾟｯﾌﾟ体" pitchFamily="49" charset="-128"/>
              <a:ea typeface="HG創英角ﾎﾟｯﾌﾟ体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6123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8"/>
          <p:cNvPicPr>
            <a:picLocks noChangeAspect="1" noChangeArrowheads="1"/>
          </p:cNvPicPr>
          <p:nvPr/>
        </p:nvPicPr>
        <p:blipFill rotWithShape="1">
          <a:blip r:embed="rId2"/>
          <a:srcRect t="11209"/>
          <a:stretch/>
        </p:blipFill>
        <p:spPr bwMode="auto">
          <a:xfrm>
            <a:off x="1928813" y="1692823"/>
            <a:ext cx="1776470" cy="36676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9"/>
          <p:cNvPicPr>
            <a:picLocks noChangeAspect="1" noChangeArrowheads="1"/>
          </p:cNvPicPr>
          <p:nvPr/>
        </p:nvPicPr>
        <p:blipFill rotWithShape="1">
          <a:blip r:embed="rId3"/>
          <a:srcRect t="8500"/>
          <a:stretch/>
        </p:blipFill>
        <p:spPr bwMode="auto">
          <a:xfrm>
            <a:off x="4228596" y="1437732"/>
            <a:ext cx="1927764" cy="39575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AutoShape 10"/>
          <p:cNvSpPr>
            <a:spLocks noChangeArrowheads="1"/>
          </p:cNvSpPr>
          <p:nvPr/>
        </p:nvSpPr>
        <p:spPr bwMode="auto">
          <a:xfrm rot="928915" flipH="1">
            <a:off x="5466320" y="931336"/>
            <a:ext cx="1309704" cy="505796"/>
          </a:xfrm>
          <a:prstGeom prst="curvedDownArrow">
            <a:avLst>
              <a:gd name="adj1" fmla="val 36205"/>
              <a:gd name="adj2" fmla="val 102923"/>
              <a:gd name="adj3" fmla="val 33333"/>
            </a:avLst>
          </a:prstGeom>
          <a:solidFill>
            <a:srgbClr val="CC66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endParaRPr lang="ja-JP" altLang="en-US" sz="180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4228596" y="1323491"/>
            <a:ext cx="21226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altLang="ja-JP" dirty="0" smtClean="0">
                <a:latin typeface="HGPｺﾞｼｯｸM" pitchFamily="50" charset="-128"/>
                <a:ea typeface="HGPｺﾞｼｯｸM" pitchFamily="50" charset="-128"/>
              </a:rPr>
              <a:t>Tercera agricultura</a:t>
            </a:r>
            <a:endParaRPr kumimoji="1" lang="ja-JP" altLang="en-US" dirty="0">
              <a:latin typeface="HGPｺﾞｼｯｸM" pitchFamily="50" charset="-128"/>
              <a:ea typeface="HGPｺﾞｼｯｸM" pitchFamily="50" charset="-128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1835696" y="1353959"/>
            <a:ext cx="18695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altLang="ja-JP" dirty="0">
                <a:latin typeface="HGPｺﾞｼｯｸM" pitchFamily="50" charset="-128"/>
                <a:ea typeface="HGPｺﾞｼｯｸM" pitchFamily="50" charset="-128"/>
              </a:rPr>
              <a:t>C</a:t>
            </a:r>
            <a:r>
              <a:rPr lang="es-ES" altLang="ja-JP" dirty="0" smtClean="0">
                <a:latin typeface="HGPｺﾞｼｯｸM" pitchFamily="50" charset="-128"/>
                <a:ea typeface="HGPｺﾞｼｯｸM" pitchFamily="50" charset="-128"/>
              </a:rPr>
              <a:t>onvencional</a:t>
            </a:r>
            <a:endParaRPr kumimoji="1" lang="ja-JP" altLang="en-US" dirty="0">
              <a:latin typeface="HGPｺﾞｼｯｸM" pitchFamily="50" charset="-128"/>
              <a:ea typeface="HGPｺﾞｼｯｸM" pitchFamily="50" charset="-128"/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6156360" y="2209428"/>
            <a:ext cx="231223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s-ES" altLang="ja-JP" dirty="0" smtClean="0"/>
              <a:t>Se aumenta la dulzura </a:t>
            </a:r>
          </a:p>
          <a:p>
            <a:r>
              <a:rPr lang="es-ES" altLang="ja-JP" dirty="0" smtClean="0"/>
              <a:t>(contenido de azúcar) </a:t>
            </a:r>
          </a:p>
          <a:p>
            <a:r>
              <a:rPr kumimoji="1" lang="es-ES" altLang="ja-JP" dirty="0" smtClean="0"/>
              <a:t>también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497877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99898" y="193204"/>
            <a:ext cx="6958517" cy="53657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293334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hanawa\Desktop\6ッカ月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47664" y="409228"/>
            <a:ext cx="6113148" cy="50487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テキスト ボックス 2"/>
          <p:cNvSpPr txBox="1">
            <a:spLocks noChangeArrowheads="1"/>
          </p:cNvSpPr>
          <p:nvPr/>
        </p:nvSpPr>
        <p:spPr bwMode="auto">
          <a:xfrm>
            <a:off x="1547664" y="4694537"/>
            <a:ext cx="664175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s-ES" altLang="ja-JP" sz="2400" dirty="0" smtClean="0">
                <a:ea typeface="HGPｺﾞｼｯｸE" pitchFamily="50" charset="-128"/>
              </a:rPr>
              <a:t>Caqui dejado en 6 meses en temperatura ambiental</a:t>
            </a:r>
            <a:endParaRPr lang="ja-JP" altLang="en-US" sz="2400" dirty="0">
              <a:ea typeface="HGPｺﾞｼｯｸE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43181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8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8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00" decel="5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200" decel="5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/>
          <p:cNvSpPr/>
          <p:nvPr/>
        </p:nvSpPr>
        <p:spPr>
          <a:xfrm>
            <a:off x="1475656" y="178000"/>
            <a:ext cx="5456648" cy="571504"/>
          </a:xfrm>
          <a:prstGeom prst="rect">
            <a:avLst/>
          </a:prstGeom>
          <a:solidFill>
            <a:srgbClr val="CCFFCC"/>
          </a:solidFill>
          <a:ln>
            <a:solidFill>
              <a:srgbClr val="CCFFCC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altLang="ja-JP" sz="2400" dirty="0" smtClean="0">
                <a:solidFill>
                  <a:schemeClr val="tx1"/>
                </a:solidFill>
              </a:rPr>
              <a:t>Huerta de caqui en la provincia de Tottori</a:t>
            </a:r>
            <a:endParaRPr kumimoji="1" lang="ja-JP" altLang="en-US" sz="1600" b="1" dirty="0">
              <a:solidFill>
                <a:schemeClr val="tx1"/>
              </a:solidFill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31640" y="913284"/>
            <a:ext cx="6408712" cy="46430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093072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hanaoka\Pictures\鳥取記録 20.11.21-25 02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40033" y="985292"/>
            <a:ext cx="6100160" cy="4575487"/>
          </a:xfrm>
          <a:prstGeom prst="rect">
            <a:avLst/>
          </a:prstGeom>
          <a:noFill/>
        </p:spPr>
      </p:pic>
      <p:sp>
        <p:nvSpPr>
          <p:cNvPr id="7" name="テキスト ボックス 6"/>
          <p:cNvSpPr txBox="1"/>
          <p:nvPr/>
        </p:nvSpPr>
        <p:spPr>
          <a:xfrm>
            <a:off x="611560" y="377256"/>
            <a:ext cx="69847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s-ES" altLang="ja-JP" dirty="0" smtClean="0"/>
              <a:t>Dulzura al cosechar: 20 grados, después de maduración: 23.5 grados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94503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hanaoka\Pictures\無題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03673" y="193204"/>
            <a:ext cx="3601407" cy="5282063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</p:pic>
      <p:sp>
        <p:nvSpPr>
          <p:cNvPr id="5" name="テキスト ボックス 4"/>
          <p:cNvSpPr txBox="1"/>
          <p:nvPr/>
        </p:nvSpPr>
        <p:spPr>
          <a:xfrm>
            <a:off x="683568" y="913284"/>
            <a:ext cx="304634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altLang="ja-JP" dirty="0" smtClean="0"/>
              <a:t>Registro a la autoridad de</a:t>
            </a:r>
          </a:p>
          <a:p>
            <a:r>
              <a:rPr lang="es-ES" altLang="ja-JP" dirty="0" smtClean="0"/>
              <a:t>la provincia de Hokkaido</a:t>
            </a:r>
          </a:p>
          <a:p>
            <a:r>
              <a:rPr lang="es-ES" altLang="ja-JP" dirty="0" smtClean="0"/>
              <a:t>como productor de fertilizante</a:t>
            </a:r>
          </a:p>
          <a:p>
            <a:r>
              <a:rPr kumimoji="1" lang="es-ES" altLang="ja-JP" dirty="0" smtClean="0"/>
              <a:t>Especial.</a:t>
            </a:r>
            <a:endParaRPr kumimoji="1" lang="ja-JP" altLang="en-US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755576" y="3073524"/>
            <a:ext cx="283314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s-ES" altLang="ja-JP" dirty="0" smtClean="0"/>
              <a:t>Todas las inspecciones de su</a:t>
            </a:r>
          </a:p>
          <a:p>
            <a:r>
              <a:rPr lang="es-ES" altLang="ja-JP" dirty="0" smtClean="0"/>
              <a:t>seguridad de uso han sido</a:t>
            </a:r>
          </a:p>
          <a:p>
            <a:r>
              <a:rPr lang="es-ES" altLang="ja-JP" dirty="0"/>
              <a:t>v</a:t>
            </a:r>
            <a:r>
              <a:rPr kumimoji="1" lang="es-ES" altLang="ja-JP" dirty="0" smtClean="0"/>
              <a:t>erificadas.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933575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hanaoka\Pictures\RIMG021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87624" y="193204"/>
            <a:ext cx="7168880" cy="537666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17931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hanaoka\Pictures\RIMG024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15616" y="265212"/>
            <a:ext cx="7026574" cy="526993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38147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hanaoka\Pictures\RIMG025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87624" y="265212"/>
            <a:ext cx="6952856" cy="521464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34336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"/>
          <p:cNvPicPr>
            <a:picLocks noChangeAspect="1" noChangeArrowheads="1"/>
          </p:cNvPicPr>
          <p:nvPr/>
        </p:nvPicPr>
        <p:blipFill rotWithShape="1">
          <a:blip r:embed="rId2"/>
          <a:srcRect b="4193"/>
          <a:stretch/>
        </p:blipFill>
        <p:spPr bwMode="auto">
          <a:xfrm>
            <a:off x="1547664" y="901320"/>
            <a:ext cx="6012792" cy="462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AutoShape 6"/>
          <p:cNvSpPr>
            <a:spLocks noChangeArrowheads="1"/>
          </p:cNvSpPr>
          <p:nvPr/>
        </p:nvSpPr>
        <p:spPr bwMode="auto">
          <a:xfrm flipH="1">
            <a:off x="1979712" y="0"/>
            <a:ext cx="5472608" cy="714375"/>
          </a:xfrm>
          <a:prstGeom prst="horizontalScroll">
            <a:avLst>
              <a:gd name="adj" fmla="val 12500"/>
            </a:avLst>
          </a:prstGeom>
          <a:solidFill>
            <a:schemeClr val="accent1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lIns="74295" tIns="8890" rIns="74295" bIns="8890" anchor="ctr" anchorCtr="1"/>
          <a:lstStyle/>
          <a:p>
            <a:pPr algn="ctr">
              <a:spcBef>
                <a:spcPct val="50000"/>
              </a:spcBef>
            </a:pPr>
            <a:r>
              <a:rPr lang="en-US" altLang="ja-JP" sz="2800" b="1" dirty="0">
                <a:solidFill>
                  <a:srgbClr val="0000FF"/>
                </a:solidFill>
              </a:rPr>
              <a:t> </a:t>
            </a:r>
            <a:r>
              <a:rPr lang="es-ES" altLang="ja-JP" sz="2800" b="1" dirty="0">
                <a:solidFill>
                  <a:schemeClr val="bg1"/>
                </a:solidFill>
              </a:rPr>
              <a:t>H</a:t>
            </a:r>
            <a:r>
              <a:rPr lang="es-ES" altLang="ja-JP" sz="2800" b="1" dirty="0" smtClean="0">
                <a:solidFill>
                  <a:schemeClr val="bg1"/>
                </a:solidFill>
              </a:rPr>
              <a:t>uerta de cerezas “sato nishiki”</a:t>
            </a:r>
            <a:endParaRPr lang="ja-JP" altLang="en-US" sz="2800" dirty="0">
              <a:solidFill>
                <a:schemeClr val="bg1"/>
              </a:solidFill>
              <a:ea typeface="ＭＳ Ｐ明朝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72659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3568" y="131729"/>
            <a:ext cx="7848872" cy="547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87941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3568" y="159289"/>
            <a:ext cx="7959890" cy="55557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28151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59632" y="1129308"/>
            <a:ext cx="3077860" cy="45015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60032" y="1129308"/>
            <a:ext cx="2988480" cy="45015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横巻き 5"/>
          <p:cNvSpPr>
            <a:spLocks noChangeArrowheads="1"/>
          </p:cNvSpPr>
          <p:nvPr/>
        </p:nvSpPr>
        <p:spPr bwMode="auto">
          <a:xfrm flipH="1">
            <a:off x="3491879" y="193204"/>
            <a:ext cx="1872207" cy="714375"/>
          </a:xfrm>
          <a:prstGeom prst="horizontalScroll">
            <a:avLst>
              <a:gd name="adj" fmla="val 12500"/>
            </a:avLst>
          </a:prstGeom>
          <a:solidFill>
            <a:srgbClr val="CCFF99"/>
          </a:solidFill>
          <a:ln w="9525" algn="ctr">
            <a:noFill/>
            <a:round/>
            <a:headEnd/>
            <a:tailEnd/>
          </a:ln>
          <a:effectLst>
            <a:glow rad="228600">
              <a:srgbClr val="00B050">
                <a:alpha val="40000"/>
              </a:srgbClr>
            </a:glow>
          </a:effectLst>
        </p:spPr>
        <p:txBody>
          <a:bodyPr/>
          <a:lstStyle/>
          <a:p>
            <a:pPr algn="ctr">
              <a:defRPr/>
            </a:pPr>
            <a:r>
              <a:rPr lang="es-ES" altLang="ja-JP" sz="2400" dirty="0" smtClean="0">
                <a:ea typeface="HGPｺﾞｼｯｸE" pitchFamily="50" charset="-128"/>
              </a:rPr>
              <a:t>Arroz</a:t>
            </a:r>
            <a:endParaRPr lang="ja-JP" altLang="en-US" sz="2400" dirty="0">
              <a:ea typeface="HGPｺﾞｼｯｸE" pitchFamily="50" charset="-128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467544" y="697260"/>
            <a:ext cx="14449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s-ES" altLang="ja-JP" dirty="0" smtClean="0"/>
              <a:t>Convencional</a:t>
            </a:r>
            <a:endParaRPr kumimoji="1" lang="ja-JP" altLang="en-US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6156176" y="653863"/>
            <a:ext cx="19305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s-ES" altLang="ja-JP" dirty="0" smtClean="0"/>
              <a:t>Tercera agricultura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833274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>
            <a:spLocks noChangeArrowheads="1"/>
          </p:cNvSpPr>
          <p:nvPr/>
        </p:nvSpPr>
        <p:spPr bwMode="auto">
          <a:xfrm flipH="1">
            <a:off x="1997044" y="121196"/>
            <a:ext cx="5743308" cy="714375"/>
          </a:xfrm>
          <a:prstGeom prst="horizontalScroll">
            <a:avLst>
              <a:gd name="adj" fmla="val 12500"/>
            </a:avLst>
          </a:prstGeom>
          <a:solidFill>
            <a:srgbClr val="CCFFCC"/>
          </a:solidFill>
          <a:ln w="9525">
            <a:noFill/>
            <a:round/>
            <a:headEnd/>
            <a:tailEnd/>
          </a:ln>
          <a:effectLst>
            <a:glow rad="228600">
              <a:srgbClr val="00B050">
                <a:alpha val="40000"/>
              </a:srgbClr>
            </a:glow>
          </a:effectLst>
        </p:spPr>
        <p:txBody>
          <a:bodyPr lIns="74295" tIns="8890" rIns="74295" bIns="8890" anchor="ctr" anchorCtr="1"/>
          <a:lstStyle/>
          <a:p>
            <a:pPr algn="ctr">
              <a:spcBef>
                <a:spcPct val="50000"/>
              </a:spcBef>
              <a:defRPr/>
            </a:pPr>
            <a:r>
              <a:rPr lang="en-US" altLang="ja-JP" sz="2800" b="1" dirty="0" err="1" smtClean="0">
                <a:solidFill>
                  <a:srgbClr val="0000FF"/>
                </a:solidFill>
              </a:rPr>
              <a:t>Agricultor</a:t>
            </a:r>
            <a:r>
              <a:rPr lang="en-US" altLang="ja-JP" sz="2800" b="1" dirty="0" smtClean="0">
                <a:solidFill>
                  <a:srgbClr val="0000FF"/>
                </a:solidFill>
              </a:rPr>
              <a:t> de </a:t>
            </a:r>
            <a:r>
              <a:rPr lang="en-US" altLang="ja-JP" sz="2800" b="1" dirty="0" err="1" smtClean="0">
                <a:solidFill>
                  <a:srgbClr val="0000FF"/>
                </a:solidFill>
              </a:rPr>
              <a:t>arroz</a:t>
            </a:r>
            <a:r>
              <a:rPr lang="en-US" altLang="ja-JP" sz="2800" b="1" dirty="0" smtClean="0">
                <a:solidFill>
                  <a:srgbClr val="0000FF"/>
                </a:solidFill>
              </a:rPr>
              <a:t> </a:t>
            </a:r>
            <a:r>
              <a:rPr lang="en-US" altLang="ja-JP" sz="2800" b="1" dirty="0" err="1" smtClean="0">
                <a:solidFill>
                  <a:srgbClr val="0000FF"/>
                </a:solidFill>
              </a:rPr>
              <a:t>bajo</a:t>
            </a:r>
            <a:r>
              <a:rPr lang="en-US" altLang="ja-JP" sz="2800" b="1" dirty="0" smtClean="0">
                <a:solidFill>
                  <a:srgbClr val="0000FF"/>
                </a:solidFill>
              </a:rPr>
              <a:t> en </a:t>
            </a:r>
            <a:r>
              <a:rPr lang="en-US" altLang="ja-JP" sz="2800" b="1" dirty="0" err="1" smtClean="0">
                <a:solidFill>
                  <a:srgbClr val="0000FF"/>
                </a:solidFill>
              </a:rPr>
              <a:t>amilosa</a:t>
            </a:r>
            <a:endParaRPr lang="ja-JP" altLang="en-US" sz="2800" b="1" dirty="0">
              <a:solidFill>
                <a:srgbClr val="0000FF"/>
              </a:solidFill>
            </a:endParaRPr>
          </a:p>
        </p:txBody>
      </p:sp>
      <p:sp>
        <p:nvSpPr>
          <p:cNvPr id="3" name="Rectangle 7"/>
          <p:cNvSpPr>
            <a:spLocks noChangeArrowheads="1"/>
          </p:cNvSpPr>
          <p:nvPr/>
        </p:nvSpPr>
        <p:spPr bwMode="auto">
          <a:xfrm>
            <a:off x="323529" y="985292"/>
            <a:ext cx="348340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s-ES" altLang="ja-JP" dirty="0">
                <a:solidFill>
                  <a:srgbClr val="0000FF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C</a:t>
            </a:r>
            <a:r>
              <a:rPr lang="es-ES" altLang="ja-JP" dirty="0" smtClean="0">
                <a:solidFill>
                  <a:srgbClr val="0000FF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onvencional</a:t>
            </a:r>
            <a:endParaRPr lang="ja-JP" altLang="en-US" dirty="0">
              <a:solidFill>
                <a:srgbClr val="0000FF"/>
              </a:solidFill>
              <a:latin typeface="Ebrima" panose="02000000000000000000" pitchFamily="2" charset="0"/>
              <a:ea typeface="HGPｺﾞｼｯｸE" pitchFamily="50" charset="-128"/>
              <a:cs typeface="Ebrima" panose="02000000000000000000" pitchFamily="2" charset="0"/>
            </a:endParaRPr>
          </a:p>
          <a:p>
            <a:pPr algn="ctr"/>
            <a:r>
              <a:rPr lang="es-ES" altLang="ja-JP" dirty="0" smtClean="0">
                <a:solidFill>
                  <a:srgbClr val="990033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Hay enfermedad tizón de vaina</a:t>
            </a:r>
            <a:endParaRPr lang="ja-JP" altLang="en-US" dirty="0">
              <a:solidFill>
                <a:srgbClr val="990033"/>
              </a:solidFill>
              <a:latin typeface="Ebrima" panose="02000000000000000000" pitchFamily="2" charset="0"/>
              <a:ea typeface="HGPｺﾞｼｯｸE" pitchFamily="50" charset="-128"/>
              <a:cs typeface="Ebrima" panose="02000000000000000000" pitchFamily="2" charset="0"/>
            </a:endParaRPr>
          </a:p>
        </p:txBody>
      </p:sp>
      <p:sp>
        <p:nvSpPr>
          <p:cNvPr id="4" name="Rectangle 8"/>
          <p:cNvSpPr>
            <a:spLocks noChangeArrowheads="1"/>
          </p:cNvSpPr>
          <p:nvPr/>
        </p:nvSpPr>
        <p:spPr bwMode="auto">
          <a:xfrm>
            <a:off x="4173579" y="1000680"/>
            <a:ext cx="4752528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s-ES" altLang="ja-JP" sz="1600" dirty="0" smtClean="0">
                <a:solidFill>
                  <a:srgbClr val="0000FF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Tercera agricultura</a:t>
            </a:r>
            <a:endParaRPr lang="ja-JP" altLang="en-US" dirty="0">
              <a:solidFill>
                <a:srgbClr val="0000FF"/>
              </a:solidFill>
              <a:latin typeface="Ebrima" panose="02000000000000000000" pitchFamily="2" charset="0"/>
              <a:ea typeface="HGPｺﾞｼｯｸE" pitchFamily="50" charset="-128"/>
              <a:cs typeface="Ebrima" panose="02000000000000000000" pitchFamily="2" charset="0"/>
            </a:endParaRPr>
          </a:p>
          <a:p>
            <a:pPr algn="ctr"/>
            <a:r>
              <a:rPr lang="es-ES" altLang="ja-JP" dirty="0" smtClean="0">
                <a:solidFill>
                  <a:srgbClr val="990033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No se observa enfermedad tizón de vaina</a:t>
            </a:r>
            <a:endParaRPr lang="ja-JP" altLang="en-US" dirty="0">
              <a:solidFill>
                <a:srgbClr val="990033"/>
              </a:solidFill>
              <a:latin typeface="Ebrima" panose="02000000000000000000" pitchFamily="2" charset="0"/>
              <a:ea typeface="HGPｺﾞｼｯｸE" pitchFamily="50" charset="-128"/>
              <a:cs typeface="Ebrima" panose="02000000000000000000" pitchFamily="2" charset="0"/>
            </a:endParaRPr>
          </a:p>
        </p:txBody>
      </p:sp>
      <p:pic>
        <p:nvPicPr>
          <p:cNvPr id="5" name="Picture 6" descr="DSCF0013"/>
          <p:cNvPicPr>
            <a:picLocks noChangeAspect="1" noChangeArrowheads="1"/>
          </p:cNvPicPr>
          <p:nvPr/>
        </p:nvPicPr>
        <p:blipFill>
          <a:blip r:embed="rId2">
            <a:lum bright="-6000"/>
          </a:blip>
          <a:srcRect/>
          <a:stretch>
            <a:fillRect/>
          </a:stretch>
        </p:blipFill>
        <p:spPr bwMode="auto">
          <a:xfrm>
            <a:off x="190945" y="1686967"/>
            <a:ext cx="4338637" cy="38671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3438" y="1696465"/>
            <a:ext cx="4357717" cy="3857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232441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028"/>
          <p:cNvSpPr txBox="1">
            <a:spLocks noChangeArrowheads="1"/>
          </p:cNvSpPr>
          <p:nvPr/>
        </p:nvSpPr>
        <p:spPr bwMode="auto">
          <a:xfrm>
            <a:off x="1619672" y="285728"/>
            <a:ext cx="148113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 altLang="ja-JP" b="1" dirty="0" smtClean="0"/>
              <a:t>Convencional</a:t>
            </a:r>
            <a:endParaRPr lang="ja-JP" altLang="en-US" b="1" dirty="0"/>
          </a:p>
        </p:txBody>
      </p:sp>
      <p:sp>
        <p:nvSpPr>
          <p:cNvPr id="3" name="Text Box 1029"/>
          <p:cNvSpPr txBox="1">
            <a:spLocks noChangeArrowheads="1"/>
          </p:cNvSpPr>
          <p:nvPr/>
        </p:nvSpPr>
        <p:spPr bwMode="auto">
          <a:xfrm>
            <a:off x="5500694" y="214290"/>
            <a:ext cx="221457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s-ES" altLang="ja-JP" sz="2000" b="1" dirty="0" smtClean="0"/>
              <a:t>Tercera agricultura</a:t>
            </a:r>
            <a:endParaRPr lang="ja-JP" altLang="en-US" sz="2000" b="1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59632" y="716347"/>
            <a:ext cx="6810551" cy="4537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381418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urano4-031"/>
          <p:cNvPicPr>
            <a:picLocks noChangeAspect="1" noChangeArrowheads="1"/>
          </p:cNvPicPr>
          <p:nvPr/>
        </p:nvPicPr>
        <p:blipFill>
          <a:blip r:embed="rId2">
            <a:lum bright="22000" contrast="6000"/>
          </a:blip>
          <a:srcRect/>
          <a:stretch>
            <a:fillRect/>
          </a:stretch>
        </p:blipFill>
        <p:spPr bwMode="auto">
          <a:xfrm>
            <a:off x="683568" y="420"/>
            <a:ext cx="7776864" cy="5739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971600" y="3361556"/>
            <a:ext cx="7643866" cy="16970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es-ES" altLang="ja-JP" sz="2400" b="1" dirty="0" smtClean="0">
                <a:solidFill>
                  <a:schemeClr val="bg1"/>
                </a:solidFill>
                <a:ea typeface="HGP創英角ﾎﾟｯﾌﾟ体" pitchFamily="50" charset="-128"/>
              </a:rPr>
              <a:t>Descomposición de bajo molecular de proteinas en etapas primarias activa y aumenta bacterias benignas. Es el comienzo para obtener el equilibrio del suelo.</a:t>
            </a:r>
            <a:endParaRPr lang="ja-JP" altLang="en-US" sz="2400" b="1" dirty="0">
              <a:solidFill>
                <a:schemeClr val="bg1"/>
              </a:solidFill>
              <a:ea typeface="HGP創英角ﾎﾟｯﾌﾟ体" pitchFamily="50" charset="-128"/>
            </a:endParaRP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250825" y="188913"/>
            <a:ext cx="8364641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altLang="ja-JP" sz="6600" dirty="0" smtClean="0">
                <a:solidFill>
                  <a:srgbClr val="339933"/>
                </a:solidFill>
                <a:ea typeface="HGP創英角ﾎﾟｯﾌﾟ体" pitchFamily="50" charset="-128"/>
              </a:rPr>
              <a:t>Agricultura</a:t>
            </a:r>
            <a:endParaRPr lang="ja-JP" altLang="en-US" sz="6600" dirty="0">
              <a:solidFill>
                <a:srgbClr val="339933"/>
              </a:solidFill>
              <a:ea typeface="HGP創英角ﾎﾟｯﾌﾟ体" pitchFamily="50" charset="-128"/>
            </a:endParaRPr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-380536" y="1561356"/>
            <a:ext cx="914501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altLang="ja-JP" sz="3600" dirty="0" smtClean="0">
                <a:solidFill>
                  <a:schemeClr val="bg1"/>
                </a:solidFill>
                <a:ea typeface="HGP創英角ﾎﾟｯﾌﾟ体" pitchFamily="50" charset="-128"/>
              </a:rPr>
              <a:t>Inovación con la tercera agricultura</a:t>
            </a:r>
            <a:endParaRPr lang="ja-JP" altLang="en-US" sz="3600" dirty="0">
              <a:ln>
                <a:solidFill>
                  <a:schemeClr val="bg1"/>
                </a:solidFill>
              </a:ln>
              <a:solidFill>
                <a:schemeClr val="tx2">
                  <a:lumMod val="50000"/>
                </a:schemeClr>
              </a:solidFill>
              <a:ea typeface="HGP創英角ﾎﾟｯﾌﾟ体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49999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0"/>
                            </p:stCondLst>
                            <p:childTnLst>
                              <p:par>
                                <p:cTn id="14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7000"/>
                            </p:stCondLst>
                            <p:childTnLst>
                              <p:par>
                                <p:cTn id="31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61313378"/>
              </p:ext>
            </p:extLst>
          </p:nvPr>
        </p:nvGraphicFramePr>
        <p:xfrm>
          <a:off x="2837356" y="-73795"/>
          <a:ext cx="4014654" cy="568132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6" name="Acrobat Document" r:id="rId3" imgW="5667122" imgH="8019915" progId="AcroExch.Document.7">
                  <p:embed/>
                </p:oleObj>
              </mc:Choice>
              <mc:Fallback>
                <p:oleObj name="Acrobat Document" r:id="rId3" imgW="5667122" imgH="8019915" progId="AcroExch.Document.7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37356" y="-73795"/>
                        <a:ext cx="4014654" cy="568132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正方形/長方形 2"/>
          <p:cNvSpPr/>
          <p:nvPr/>
        </p:nvSpPr>
        <p:spPr>
          <a:xfrm>
            <a:off x="2915816" y="49188"/>
            <a:ext cx="3925538" cy="5435359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395536" y="913284"/>
            <a:ext cx="223138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s-ES" altLang="ja-JP" dirty="0" smtClean="0"/>
              <a:t>Certificado de análisis</a:t>
            </a:r>
          </a:p>
          <a:p>
            <a:r>
              <a:rPr lang="es-ES" altLang="ja-JP" dirty="0" smtClean="0"/>
              <a:t>de suelo, en el</a:t>
            </a:r>
          </a:p>
          <a:p>
            <a:r>
              <a:rPr lang="es-ES" altLang="ja-JP" dirty="0" smtClean="0"/>
              <a:t>laboratorio oficial.</a:t>
            </a:r>
            <a:endParaRPr kumimoji="1" lang="ja-JP" altLang="en-US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386448" y="2281436"/>
            <a:ext cx="25605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s-ES" altLang="ja-JP" dirty="0" smtClean="0"/>
              <a:t>Residio de Tiram (veneno</a:t>
            </a:r>
          </a:p>
          <a:p>
            <a:r>
              <a:rPr lang="es-ES" altLang="ja-JP" dirty="0" smtClean="0"/>
              <a:t>mortal : insecticida)</a:t>
            </a:r>
            <a:endParaRPr kumimoji="1" lang="ja-JP" altLang="en-US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211528" y="3771864"/>
            <a:ext cx="273542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s-ES" altLang="ja-JP" dirty="0" smtClean="0"/>
              <a:t>Suelo con N poder muestra</a:t>
            </a:r>
          </a:p>
          <a:p>
            <a:r>
              <a:rPr lang="es-ES" altLang="ja-JP" dirty="0" smtClean="0"/>
              <a:t>que en 48 horas, el con-</a:t>
            </a:r>
          </a:p>
          <a:p>
            <a:r>
              <a:rPr lang="es-ES" altLang="ja-JP" dirty="0" smtClean="0"/>
              <a:t>tenido de Tiram llega a</a:t>
            </a:r>
          </a:p>
          <a:p>
            <a:r>
              <a:rPr lang="es-ES" altLang="ja-JP" dirty="0" smtClean="0"/>
              <a:t>casi zero.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549695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furano4-026"/>
          <p:cNvPicPr>
            <a:picLocks noChangeAspect="1" noChangeArrowheads="1"/>
          </p:cNvPicPr>
          <p:nvPr/>
        </p:nvPicPr>
        <p:blipFill rotWithShape="1">
          <a:blip r:embed="rId3">
            <a:lum bright="20000" contrast="12000"/>
          </a:blip>
          <a:srcRect t="3801" b="3152"/>
          <a:stretch/>
        </p:blipFill>
        <p:spPr bwMode="auto">
          <a:xfrm>
            <a:off x="467544" y="-11412"/>
            <a:ext cx="7632848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683568" y="4251920"/>
            <a:ext cx="705678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dist">
              <a:spcBef>
                <a:spcPct val="50000"/>
              </a:spcBef>
            </a:pPr>
            <a:r>
              <a:rPr lang="es-ES" altLang="ja-JP" sz="3600" b="1" dirty="0" smtClean="0">
                <a:solidFill>
                  <a:srgbClr val="006699"/>
                </a:solidFill>
                <a:ea typeface="HGP創英角ﾎﾟｯﾌﾟ体" pitchFamily="50" charset="-128"/>
              </a:rPr>
              <a:t>Volver al estado original del suelo </a:t>
            </a:r>
            <a:endParaRPr lang="ja-JP" altLang="en-US" sz="3600" b="1" dirty="0">
              <a:solidFill>
                <a:srgbClr val="006699"/>
              </a:solidFill>
              <a:ea typeface="HGP創英角ﾎﾟｯﾌﾟ体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51951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000"/>
                            </p:stCondLst>
                            <p:childTnLst>
                              <p:par>
                                <p:cTn id="14" presetID="64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8.32562E-8 L 1.11111E-6 -0.41975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06475" y="1546593"/>
            <a:ext cx="3642617" cy="35125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1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09334" y="1561356"/>
            <a:ext cx="3713953" cy="3528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 Box 15"/>
          <p:cNvSpPr txBox="1">
            <a:spLocks noChangeArrowheads="1"/>
          </p:cNvSpPr>
          <p:nvPr/>
        </p:nvSpPr>
        <p:spPr bwMode="auto">
          <a:xfrm>
            <a:off x="1763688" y="1091744"/>
            <a:ext cx="142875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ja-JP" dirty="0" smtClean="0">
                <a:solidFill>
                  <a:srgbClr val="C00000"/>
                </a:solidFill>
                <a:ea typeface="HGPｺﾞｼｯｸE" pitchFamily="50" charset="-128"/>
              </a:rPr>
              <a:t>(</a:t>
            </a:r>
            <a:r>
              <a:rPr lang="en-US" altLang="ja-JP" dirty="0" err="1" smtClean="0">
                <a:solidFill>
                  <a:srgbClr val="C00000"/>
                </a:solidFill>
                <a:ea typeface="HGPｺﾞｼｯｸE" pitchFamily="50" charset="-128"/>
              </a:rPr>
              <a:t>suelo</a:t>
            </a:r>
            <a:r>
              <a:rPr lang="en-US" altLang="ja-JP" dirty="0" smtClean="0">
                <a:solidFill>
                  <a:srgbClr val="C00000"/>
                </a:solidFill>
                <a:ea typeface="HGPｺﾞｼｯｸE" pitchFamily="50" charset="-128"/>
              </a:rPr>
              <a:t> </a:t>
            </a:r>
            <a:r>
              <a:rPr lang="en-US" altLang="ja-JP" dirty="0" err="1" smtClean="0">
                <a:solidFill>
                  <a:srgbClr val="C00000"/>
                </a:solidFill>
                <a:ea typeface="HGPｺﾞｼｯｸE" pitchFamily="50" charset="-128"/>
              </a:rPr>
              <a:t>ácido</a:t>
            </a:r>
            <a:r>
              <a:rPr lang="en-US" altLang="ja-JP" dirty="0" smtClean="0">
                <a:solidFill>
                  <a:srgbClr val="C00000"/>
                </a:solidFill>
                <a:ea typeface="HGPｺﾞｼｯｸE" pitchFamily="50" charset="-128"/>
              </a:rPr>
              <a:t>)</a:t>
            </a:r>
            <a:endParaRPr lang="ja-JP" altLang="en-US" dirty="0">
              <a:solidFill>
                <a:srgbClr val="C00000"/>
              </a:solidFill>
              <a:ea typeface="HGPｺﾞｼｯｸE" pitchFamily="50" charset="-128"/>
            </a:endParaRPr>
          </a:p>
        </p:txBody>
      </p:sp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4438638" y="642050"/>
            <a:ext cx="445534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altLang="ja-JP" sz="2400" dirty="0" smtClean="0">
                <a:solidFill>
                  <a:srgbClr val="0000FF"/>
                </a:solidFill>
                <a:latin typeface="Century" pitchFamily="18" charset="0"/>
                <a:ea typeface="HGPｺﾞｼｯｸE" pitchFamily="50" charset="-128"/>
              </a:rPr>
              <a:t>Suelo mejorado con N poder</a:t>
            </a:r>
            <a:endParaRPr lang="ja-JP" altLang="en-US" sz="2400" dirty="0">
              <a:solidFill>
                <a:srgbClr val="0000FF"/>
              </a:solidFill>
              <a:latin typeface="ＭＳ 明朝" pitchFamily="17" charset="-128"/>
              <a:ea typeface="HGPｺﾞｼｯｸE" pitchFamily="50" charset="-128"/>
            </a:endParaRP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2085052" y="3470832"/>
            <a:ext cx="1028700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r>
              <a:rPr kumimoji="0" lang="en-US" altLang="ja-JP" sz="1600" b="1" dirty="0">
                <a:solidFill>
                  <a:srgbClr val="000000"/>
                </a:solidFill>
                <a:latin typeface="Century" pitchFamily="18" charset="0"/>
                <a:ea typeface="ＭＳ 明朝" pitchFamily="17" charset="-128"/>
              </a:rPr>
              <a:t>H= 3 cm</a:t>
            </a:r>
            <a:endParaRPr kumimoji="0" lang="en-US" altLang="ja-JP" sz="1600" b="1" dirty="0">
              <a:solidFill>
                <a:srgbClr val="000000"/>
              </a:solidFill>
              <a:ea typeface="ＭＳ Ｐ明朝" pitchFamily="18" charset="-128"/>
            </a:endParaRPr>
          </a:p>
        </p:txBody>
      </p:sp>
      <p:sp>
        <p:nvSpPr>
          <p:cNvPr id="7" name="Text Box 10"/>
          <p:cNvSpPr txBox="1">
            <a:spLocks noChangeArrowheads="1"/>
          </p:cNvSpPr>
          <p:nvPr/>
        </p:nvSpPr>
        <p:spPr bwMode="auto">
          <a:xfrm>
            <a:off x="6094810" y="3470832"/>
            <a:ext cx="1143000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r>
              <a:rPr kumimoji="0" lang="en-US" altLang="ja-JP" sz="1600" b="1" dirty="0">
                <a:solidFill>
                  <a:srgbClr val="000000"/>
                </a:solidFill>
                <a:latin typeface="Century" pitchFamily="18" charset="0"/>
                <a:ea typeface="ＭＳ 明朝" pitchFamily="17" charset="-128"/>
              </a:rPr>
              <a:t>H= 35 cm</a:t>
            </a:r>
            <a:endParaRPr kumimoji="0" lang="en-US" altLang="ja-JP" sz="1600" b="1" dirty="0">
              <a:solidFill>
                <a:srgbClr val="000000"/>
              </a:solidFill>
              <a:ea typeface="ＭＳ Ｐ明朝" pitchFamily="18" charset="-128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5727692" y="5137413"/>
            <a:ext cx="30207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altLang="ja-JP" b="1" dirty="0" smtClean="0"/>
              <a:t>Suelo suavizado con migas</a:t>
            </a:r>
            <a:endParaRPr kumimoji="1" lang="ja-JP" altLang="en-US" b="1" dirty="0"/>
          </a:p>
        </p:txBody>
      </p:sp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5331661" y="1122462"/>
            <a:ext cx="269396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altLang="ja-JP" dirty="0" smtClean="0">
                <a:solidFill>
                  <a:srgbClr val="00FA71"/>
                </a:solidFill>
                <a:latin typeface="Century" pitchFamily="18" charset="0"/>
                <a:ea typeface="HGPｺﾞｼｯｸE" pitchFamily="50" charset="-128"/>
              </a:rPr>
              <a:t>(suelo neutralizado</a:t>
            </a:r>
            <a:endParaRPr lang="ja-JP" altLang="en-US" dirty="0">
              <a:solidFill>
                <a:srgbClr val="00FA71"/>
              </a:solidFill>
              <a:latin typeface="ＭＳ 明朝" pitchFamily="17" charset="-128"/>
              <a:ea typeface="HGPｺﾞｼｯｸE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60485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000"/>
                            </p:stCondLst>
                            <p:childTnLst>
                              <p:par>
                                <p:cTn id="28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7"/>
          <p:cNvSpPr txBox="1">
            <a:spLocks noChangeArrowheads="1"/>
          </p:cNvSpPr>
          <p:nvPr/>
        </p:nvSpPr>
        <p:spPr bwMode="auto">
          <a:xfrm>
            <a:off x="1835150" y="404813"/>
            <a:ext cx="158432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altLang="ja-JP" dirty="0" smtClean="0">
                <a:latin typeface="HGPｺﾞｼｯｸE" pitchFamily="50" charset="-128"/>
                <a:ea typeface="HGPｺﾞｼｯｸE" pitchFamily="50" charset="-128"/>
              </a:rPr>
              <a:t>Normal </a:t>
            </a:r>
            <a:endParaRPr lang="ja-JP" altLang="en-US" dirty="0">
              <a:latin typeface="HGPｺﾞｼｯｸE" pitchFamily="50" charset="-128"/>
              <a:ea typeface="HGPｺﾞｼｯｸE" pitchFamily="50" charset="-128"/>
            </a:endParaRPr>
          </a:p>
        </p:txBody>
      </p:sp>
      <p:sp>
        <p:nvSpPr>
          <p:cNvPr id="3" name="Text Box 6"/>
          <p:cNvSpPr txBox="1">
            <a:spLocks noChangeArrowheads="1"/>
          </p:cNvSpPr>
          <p:nvPr/>
        </p:nvSpPr>
        <p:spPr bwMode="auto">
          <a:xfrm>
            <a:off x="3995936" y="357166"/>
            <a:ext cx="349728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ja-JP" altLang="en-US" dirty="0">
                <a:latin typeface="HGPｺﾞｼｯｸE" pitchFamily="50" charset="-128"/>
                <a:ea typeface="HGPｺﾞｼｯｸE" pitchFamily="50" charset="-128"/>
              </a:rPr>
              <a:t>　</a:t>
            </a:r>
            <a:r>
              <a:rPr lang="es-ES" altLang="ja-JP" dirty="0" smtClean="0">
                <a:latin typeface="HGP創英角ﾎﾟｯﾌﾟ体" pitchFamily="50" charset="-128"/>
                <a:ea typeface="HGP創英角ﾎﾟｯﾌﾟ体" pitchFamily="50" charset="-128"/>
              </a:rPr>
              <a:t>tercera agricultura </a:t>
            </a:r>
            <a:r>
              <a:rPr lang="ja-JP" altLang="en-US" dirty="0" smtClean="0">
                <a:solidFill>
                  <a:schemeClr val="tx2">
                    <a:lumMod val="50000"/>
                  </a:schemeClr>
                </a:solidFill>
                <a:latin typeface="HGPｺﾞｼｯｸE" pitchFamily="50" charset="-128"/>
                <a:ea typeface="HGPｺﾞｼｯｸE" pitchFamily="50" charset="-128"/>
              </a:rPr>
              <a:t>     </a:t>
            </a:r>
            <a:endParaRPr lang="ja-JP" altLang="en-US" dirty="0">
              <a:solidFill>
                <a:schemeClr val="tx2">
                  <a:lumMod val="50000"/>
                </a:schemeClr>
              </a:solidFill>
              <a:latin typeface="HGPｺﾞｼｯｸE" pitchFamily="50" charset="-128"/>
              <a:ea typeface="HGPｺﾞｼｯｸE" pitchFamily="50" charset="-128"/>
            </a:endParaRPr>
          </a:p>
        </p:txBody>
      </p:sp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-290694">
            <a:off x="2088655" y="1058757"/>
            <a:ext cx="1584155" cy="43453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269794">
            <a:off x="5011070" y="846423"/>
            <a:ext cx="1467019" cy="4444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 descr="MCj04272310000[1]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143999" y="2104404"/>
            <a:ext cx="1733657" cy="1928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45129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41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c -0.004 -0.01066  -0.018 -0.02131  -0.023 -0.02131  c -0.031 0  -0.063 0.16651  -0.063 0.33302  c 0 -0.08392  -0.016 -0.16651  -0.031 -0.16651  c -0.016 0  -0.031 0.08392  -0.031 0.16651  c 0 -0.0413  -0.008 -0.08392  -0.016 -0.08392  c -0.008 0  -0.016 0.0413  -0.016 0.08392  c 0 -0.02131  -0.004 -0.0413  -0.008 -0.0413  c -0.004 0  -0.008 0.02131  -0.008 0.0413  c 0 -0.01066  -0.002 -0.02131  -0.004 -0.02131  c -0.001 0  -0.004 0.01066  -0.004 0.02131  c 0 -0.00533  -0.001 -0.01066  -0.002 -0.01066  c 0 -0.00133  -0.002 0.00533  -0.002 0.01066  c 0 -0.00266  0 -0.00533  -0.001 -0.00533  c 0 0.00133  -0.001 0.00266  -0.001 0.00533  c 0 -0.00133  0 -0.00266  0 -0.004  c -0.001 0  -0.001 0.00133  -0.001 0.00266  c -0.001 0  -0.001 -0.00133  -0.001 -0.00266  c -0.001 0  -0.001 0.00133  -0.001 0.00266  E" pathEditMode="relative" ptsTypes="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43808" y="285727"/>
            <a:ext cx="3243545" cy="51810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テキスト ボックス 3"/>
          <p:cNvSpPr txBox="1"/>
          <p:nvPr/>
        </p:nvSpPr>
        <p:spPr>
          <a:xfrm>
            <a:off x="467544" y="1057300"/>
            <a:ext cx="23205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s-ES" altLang="ja-JP" dirty="0" smtClean="0"/>
              <a:t>Tres maices en un tallo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777300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55776" y="144463"/>
            <a:ext cx="3789462" cy="54710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テキスト ボックス 5"/>
          <p:cNvSpPr txBox="1"/>
          <p:nvPr/>
        </p:nvSpPr>
        <p:spPr>
          <a:xfrm>
            <a:off x="323528" y="913284"/>
            <a:ext cx="217675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s-ES" altLang="ja-JP" dirty="0" smtClean="0"/>
              <a:t>Maiz “pure white”</a:t>
            </a:r>
          </a:p>
          <a:p>
            <a:r>
              <a:rPr lang="es-ES" altLang="ja-JP" dirty="0" smtClean="0"/>
              <a:t>cultivado del método</a:t>
            </a:r>
          </a:p>
          <a:p>
            <a:r>
              <a:rPr lang="es-ES" altLang="ja-JP" dirty="0" smtClean="0"/>
              <a:t>Tercera agricultura</a:t>
            </a: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395536" y="2713484"/>
            <a:ext cx="19687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s-ES" altLang="ja-JP" dirty="0" smtClean="0"/>
              <a:t>Dulcura: contenido</a:t>
            </a:r>
          </a:p>
          <a:p>
            <a:r>
              <a:rPr lang="es-ES" altLang="ja-JP" dirty="0" smtClean="0"/>
              <a:t>de azúcar: 20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857333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0957" y="2271733"/>
            <a:ext cx="3286116" cy="3242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06961" y="2271733"/>
            <a:ext cx="4073506" cy="32301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テキスト ボックス 3"/>
          <p:cNvSpPr txBox="1"/>
          <p:nvPr/>
        </p:nvSpPr>
        <p:spPr>
          <a:xfrm>
            <a:off x="899592" y="1689868"/>
            <a:ext cx="28331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altLang="ja-JP" sz="2000" b="1" dirty="0" smtClean="0">
                <a:solidFill>
                  <a:srgbClr val="FF0000"/>
                </a:solidFill>
              </a:rPr>
              <a:t>Patatas con sarna común</a:t>
            </a:r>
            <a:endParaRPr kumimoji="1" lang="ja-JP" altLang="en-US" sz="2000" b="1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4655177" y="1689868"/>
            <a:ext cx="41267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altLang="ja-JP" sz="2000" b="1" dirty="0" smtClean="0"/>
              <a:t>La tercera agricultura mejora el suelo</a:t>
            </a:r>
            <a:endParaRPr kumimoji="1" lang="en-US" altLang="ja-JP" sz="2000" b="1" dirty="0" smtClean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714347" y="428604"/>
            <a:ext cx="574917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altLang="ja-JP" sz="3200" dirty="0" smtClean="0"/>
              <a:t>Prevención de sarna común con la tercera agricultura</a:t>
            </a:r>
            <a:endParaRPr kumimoji="1" lang="ja-JP" altLang="en-US" sz="3200" dirty="0"/>
          </a:p>
        </p:txBody>
      </p:sp>
    </p:spTree>
    <p:extLst>
      <p:ext uri="{BB962C8B-B14F-4D97-AF65-F5344CB8AC3E}">
        <p14:creationId xmlns:p14="http://schemas.microsoft.com/office/powerpoint/2010/main" val="2718637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400"/>
                            </p:stCondLst>
                            <p:childTnLst>
                              <p:par>
                                <p:cTn id="12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400"/>
                            </p:stCondLst>
                            <p:childTnLst>
                              <p:par>
                                <p:cTn id="17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theme/theme1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388</TotalTime>
  <Words>412</Words>
  <Application>Microsoft Office PowerPoint</Application>
  <PresentationFormat>画面に合わせる (16:10)</PresentationFormat>
  <Paragraphs>89</Paragraphs>
  <Slides>40</Slides>
  <Notes>1</Notes>
  <HiddenSlides>0</HiddenSlides>
  <MMClips>0</MMClips>
  <ScaleCrop>false</ScaleCrop>
  <HeadingPairs>
    <vt:vector size="6" baseType="variant">
      <vt:variant>
        <vt:lpstr>テーマ</vt:lpstr>
      </vt:variant>
      <vt:variant>
        <vt:i4>1</vt:i4>
      </vt:variant>
      <vt:variant>
        <vt:lpstr>埋め込まれた OLE サーバー</vt:lpstr>
      </vt:variant>
      <vt:variant>
        <vt:i4>1</vt:i4>
      </vt:variant>
      <vt:variant>
        <vt:lpstr>スライド タイトル</vt:lpstr>
      </vt:variant>
      <vt:variant>
        <vt:i4>40</vt:i4>
      </vt:variant>
    </vt:vector>
  </HeadingPairs>
  <TitlesOfParts>
    <vt:vector size="42" baseType="lpstr">
      <vt:lpstr>Office ​​テーマ</vt:lpstr>
      <vt:lpstr>Acrobat Document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>Toshiba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h-shoji</dc:creator>
  <cp:lastModifiedBy>sakai</cp:lastModifiedBy>
  <cp:revision>35</cp:revision>
  <dcterms:created xsi:type="dcterms:W3CDTF">2011-06-18T23:51:26Z</dcterms:created>
  <dcterms:modified xsi:type="dcterms:W3CDTF">2014-05-28T04:19:07Z</dcterms:modified>
</cp:coreProperties>
</file>