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  <p:sldId id="289" r:id="rId35"/>
    <p:sldId id="288" r:id="rId36"/>
    <p:sldId id="291" r:id="rId37"/>
    <p:sldId id="292" r:id="rId38"/>
    <p:sldId id="293" r:id="rId39"/>
    <p:sldId id="295" r:id="rId40"/>
    <p:sldId id="294" r:id="rId41"/>
  </p:sldIdLst>
  <p:sldSz cx="9144000" cy="5715000" type="screen16x1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28" autoAdjust="0"/>
  </p:normalViewPr>
  <p:slideViewPr>
    <p:cSldViewPr>
      <p:cViewPr>
        <p:scale>
          <a:sx n="100" d="100"/>
          <a:sy n="100" d="100"/>
        </p:scale>
        <p:origin x="-1104" y="-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3BFE-4FBE-4E0C-AE08-05F7BF418D1F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AFFF6-FE0E-4497-9FA7-70C0AA569B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4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AFFF6-FE0E-4497-9FA7-70C0AA569BC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28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01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20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05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4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65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9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0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05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69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94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26247-F5B2-4537-8284-08FE704FEB5C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7CD07-9A34-4E76-BC04-5294FF404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93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159660" y="1417340"/>
            <a:ext cx="6455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The Third</a:t>
            </a:r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A</a:t>
            </a:r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gruculture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54532" y="2695491"/>
            <a:ext cx="3789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altLang="ja-JP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Agriculture</a:t>
            </a:r>
            <a:endParaRPr lang="ja-JP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0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1497597"/>
            <a:ext cx="4057651" cy="386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9" y="2641476"/>
            <a:ext cx="3608659" cy="221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4716016" y="553243"/>
            <a:ext cx="195790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rgbClr val="FF0000"/>
                </a:solidFill>
              </a:rPr>
              <a:t>Tercera agricultura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es-ES" altLang="ja-JP" sz="2800" b="1" dirty="0" smtClean="0"/>
              <a:t>Big buds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33876" y="1020543"/>
            <a:ext cx="18020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rgbClr val="FF0000"/>
                </a:solidFill>
              </a:rPr>
              <a:t>Normal 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lang="es-ES" altLang="ja-JP" sz="2800" b="1" dirty="0" smtClean="0"/>
              <a:t>Small buds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72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/>
          <a:srcRect l="7016" r="49258"/>
          <a:stretch/>
        </p:blipFill>
        <p:spPr bwMode="auto">
          <a:xfrm>
            <a:off x="5015178" y="2181005"/>
            <a:ext cx="3539820" cy="31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8254" y="214290"/>
            <a:ext cx="818890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2800" dirty="0" smtClean="0">
                <a:solidFill>
                  <a:srgbClr val="CC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Absortion of the three elements </a:t>
            </a:r>
            <a:r>
              <a:rPr lang="es-ES" altLang="ja-JP" sz="2800" dirty="0" smtClean="0">
                <a:solidFill>
                  <a:srgbClr val="CC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(N. P, K)</a:t>
            </a:r>
            <a:endParaRPr lang="ja-JP" altLang="en-US" sz="2800" dirty="0">
              <a:solidFill>
                <a:srgbClr val="CC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8254" y="868227"/>
            <a:ext cx="8358214" cy="22390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ja-JP" altLang="en-US" sz="1600" dirty="0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 the conventional agricuture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the three elements are not decomposed in small size, while in the third agriculture, thiese three elements 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nitrogen, phosphoric acid 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 </a:t>
            </a:r>
            <a:r>
              <a:rPr lang="es-E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potassium) are decomposed in small size in early stage, making its absortion easy by agricultural products.</a:t>
            </a:r>
            <a:r>
              <a:rPr lang="ja-JP" altLang="en-US" sz="1600" dirty="0">
                <a:latin typeface="HGPｺﾞｼｯｸE" pitchFamily="50" charset="-128"/>
                <a:ea typeface="HGPｺﾞｼｯｸE" pitchFamily="50" charset="-128"/>
              </a:rPr>
              <a:t>　　　　　　　　</a:t>
            </a:r>
            <a:endParaRPr lang="en-US" altLang="ja-JP" sz="1600" dirty="0" smtClean="0">
              <a:latin typeface="HGPｺﾞｼｯｸE" pitchFamily="50" charset="-128"/>
              <a:ea typeface="HGPｺﾞｼｯｸE" pitchFamily="50" charset="-128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endParaRPr lang="en-US" altLang="ja-JP" sz="1600" dirty="0" smtClean="0">
              <a:solidFill>
                <a:srgbClr val="CC0099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ja-JP" altLang="en-US" dirty="0" smtClean="0">
                <a:solidFill>
                  <a:srgbClr val="CC0099"/>
                </a:solidFill>
                <a:latin typeface="HGPｺﾞｼｯｸE" pitchFamily="50" charset="-128"/>
                <a:ea typeface="HGPｺﾞｼｯｸE" pitchFamily="50" charset="-128"/>
              </a:rPr>
              <a:t>　　　　　　　</a:t>
            </a:r>
            <a:endParaRPr lang="ja-JP" altLang="en-US" sz="2000" dirty="0">
              <a:solidFill>
                <a:srgbClr val="CC0099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/>
          <a:srcRect l="57012" t="9225" r="6212" b="-9225"/>
          <a:stretch/>
        </p:blipFill>
        <p:spPr bwMode="auto">
          <a:xfrm>
            <a:off x="874584" y="2194398"/>
            <a:ext cx="32886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23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4" y="769268"/>
            <a:ext cx="6360664" cy="47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23528" y="193204"/>
            <a:ext cx="8151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Water melon</a:t>
            </a:r>
            <a:r>
              <a:rPr lang="es-ES" altLang="ja-JP" sz="2400" dirty="0" smtClean="0">
                <a:ea typeface="HGPｺﾞｼｯｸE" pitchFamily="50" charset="-128"/>
              </a:rPr>
              <a:t> </a:t>
            </a:r>
            <a:r>
              <a:rPr lang="es-ES" altLang="ja-JP" sz="2400" dirty="0" smtClean="0">
                <a:ea typeface="HGPｺﾞｼｯｸE" pitchFamily="50" charset="-128"/>
              </a:rPr>
              <a:t>“densuke” </a:t>
            </a:r>
            <a:r>
              <a:rPr lang="es-ES" altLang="ja-JP" sz="2400" dirty="0" smtClean="0">
                <a:ea typeface="HGPｺﾞｼｯｸE" pitchFamily="50" charset="-128"/>
              </a:rPr>
              <a:t>of</a:t>
            </a:r>
            <a:r>
              <a:rPr lang="es-ES" altLang="ja-JP" sz="2400" dirty="0" smtClean="0">
                <a:ea typeface="HGPｺﾞｼｯｸE" pitchFamily="50" charset="-128"/>
              </a:rPr>
              <a:t> </a:t>
            </a:r>
            <a:r>
              <a:rPr lang="es-ES" altLang="ja-JP" sz="2400" dirty="0" smtClean="0">
                <a:ea typeface="HGPｺﾞｼｯｸE" pitchFamily="50" charset="-128"/>
              </a:rPr>
              <a:t>Toma, Hokkaido (</a:t>
            </a:r>
            <a:r>
              <a:rPr lang="es-ES" altLang="ja-JP" sz="2400" dirty="0" smtClean="0">
                <a:ea typeface="HGPｺﾞｼｯｸE" pitchFamily="50" charset="-128"/>
              </a:rPr>
              <a:t>third agriculture)</a:t>
            </a:r>
            <a:endParaRPr lang="ja-JP" altLang="en-US" sz="16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52145" y="901055"/>
            <a:ext cx="739965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solidFill>
                  <a:schemeClr val="bg1"/>
                </a:solidFill>
                <a:ea typeface="HGPｺﾞｼｯｸE" pitchFamily="50" charset="-128"/>
              </a:rPr>
              <a:t>Premium by the minister </a:t>
            </a:r>
            <a:r>
              <a:rPr lang="es-ES" altLang="ja-JP" sz="2400" dirty="0" smtClean="0">
                <a:solidFill>
                  <a:schemeClr val="bg1"/>
                </a:solidFill>
                <a:ea typeface="HGPｺﾞｼｯｸE" pitchFamily="50" charset="-128"/>
              </a:rPr>
              <a:t>de </a:t>
            </a:r>
            <a:r>
              <a:rPr lang="es-ES" altLang="ja-JP" sz="2400" dirty="0" smtClean="0">
                <a:solidFill>
                  <a:schemeClr val="bg1"/>
                </a:solidFill>
                <a:ea typeface="HGPｺﾞｼｯｸE" pitchFamily="50" charset="-128"/>
              </a:rPr>
              <a:t>agriculture, forestry &amp; fishery</a:t>
            </a:r>
            <a:endParaRPr lang="ja-JP" altLang="en-US" sz="2400" dirty="0">
              <a:solidFill>
                <a:schemeClr val="bg1"/>
              </a:solidFill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7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7544" y="214290"/>
            <a:ext cx="7533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ea typeface="HGPｺﾞｼｯｸE" pitchFamily="50" charset="-128"/>
              </a:rPr>
              <a:t>Water melon</a:t>
            </a:r>
            <a:r>
              <a:rPr lang="en-US" altLang="ja-JP" sz="2400" dirty="0" smtClean="0">
                <a:ea typeface="HGPｺﾞｼｯｸE" pitchFamily="50" charset="-128"/>
              </a:rPr>
              <a:t> </a:t>
            </a:r>
            <a:r>
              <a:rPr lang="en-US" altLang="ja-JP" sz="2400" dirty="0">
                <a:ea typeface="HGPｺﾞｼｯｸE" pitchFamily="50" charset="-128"/>
              </a:rPr>
              <a:t>“</a:t>
            </a:r>
            <a:r>
              <a:rPr lang="en-US" altLang="ja-JP" sz="2400" dirty="0" err="1">
                <a:ea typeface="HGPｺﾞｼｯｸE" pitchFamily="50" charset="-128"/>
              </a:rPr>
              <a:t>densuke</a:t>
            </a:r>
            <a:r>
              <a:rPr lang="en-US" altLang="ja-JP" sz="2400" dirty="0">
                <a:ea typeface="HGPｺﾞｼｯｸE" pitchFamily="50" charset="-128"/>
              </a:rPr>
              <a:t>” </a:t>
            </a:r>
            <a:r>
              <a:rPr lang="en-US" altLang="ja-JP" sz="2400" dirty="0" smtClean="0">
                <a:ea typeface="HGPｺﾞｼｯｸE" pitchFamily="50" charset="-128"/>
              </a:rPr>
              <a:t>of</a:t>
            </a:r>
            <a:r>
              <a:rPr lang="en-US" altLang="ja-JP" sz="2400" dirty="0" smtClean="0">
                <a:ea typeface="HGPｺﾞｼｯｸE" pitchFamily="50" charset="-128"/>
              </a:rPr>
              <a:t> </a:t>
            </a:r>
            <a:r>
              <a:rPr lang="en-US" altLang="ja-JP" sz="2400" dirty="0" err="1">
                <a:ea typeface="HGPｺﾞｼｯｸE" pitchFamily="50" charset="-128"/>
              </a:rPr>
              <a:t>Toma</a:t>
            </a:r>
            <a:r>
              <a:rPr lang="en-US" altLang="ja-JP" sz="2400" dirty="0">
                <a:ea typeface="HGPｺﾞｼｯｸE" pitchFamily="50" charset="-128"/>
              </a:rPr>
              <a:t>, Hokkaido 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790770"/>
            <a:ext cx="5655002" cy="467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1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93204"/>
            <a:ext cx="7128792" cy="53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6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407" y="264457"/>
            <a:ext cx="7099263" cy="532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459788" y="4414103"/>
            <a:ext cx="44574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Sugar content</a:t>
            </a:r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: </a:t>
            </a:r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16-20 </a:t>
            </a:r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degree</a:t>
            </a:r>
            <a:r>
              <a:rPr lang="es-ES" altLang="ja-JP" sz="2800" dirty="0" smtClean="0">
                <a:solidFill>
                  <a:schemeClr val="bg1"/>
                </a:solidFill>
                <a:ea typeface="HGPｺﾞｼｯｸE" pitchFamily="50" charset="-128"/>
              </a:rPr>
              <a:t>s</a:t>
            </a:r>
            <a:endParaRPr lang="ja-JP" altLang="en-US" sz="2800" dirty="0">
              <a:solidFill>
                <a:schemeClr val="bg1"/>
              </a:solidFill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83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341215"/>
            <a:ext cx="3888432" cy="50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95536" y="98529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Carrot</a:t>
            </a:r>
            <a:r>
              <a:rPr kumimoji="1" lang="es-ES" altLang="ja-JP" dirty="0" smtClean="0"/>
              <a:t>, big but</a:t>
            </a:r>
            <a:endParaRPr kumimoji="1" lang="es-ES" altLang="ja-JP" dirty="0" smtClean="0"/>
          </a:p>
          <a:p>
            <a:r>
              <a:rPr lang="es-ES" altLang="ja-JP" dirty="0" smtClean="0"/>
              <a:t>But no holes</a:t>
            </a:r>
            <a:endParaRPr lang="es-ES" altLang="ja-JP" dirty="0" smtClean="0"/>
          </a:p>
          <a:p>
            <a:r>
              <a:rPr lang="es-ES" altLang="ja-JP" dirty="0" smtClean="0"/>
              <a:t>inside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79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28794" y="197771"/>
            <a:ext cx="5857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Onions</a:t>
            </a:r>
            <a:r>
              <a:rPr lang="es-ES" altLang="ja-JP" sz="2400" dirty="0" smtClean="0">
                <a:ea typeface="HGPｺﾞｼｯｸE" pitchFamily="50" charset="-128"/>
              </a:rPr>
              <a:t>, big and heavy, also sweet</a:t>
            </a:r>
            <a:endParaRPr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633" y="769268"/>
            <a:ext cx="4781095" cy="475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40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1526" y="760575"/>
            <a:ext cx="5328591" cy="481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MCj0395060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1908720" y="2065411"/>
            <a:ext cx="1822475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39552" y="985292"/>
            <a:ext cx="2630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Sugar beet</a:t>
            </a:r>
            <a:endParaRPr lang="es-ES" altLang="ja-JP" dirty="0"/>
          </a:p>
          <a:p>
            <a:r>
              <a:rPr lang="es-ES" altLang="ja-JP" dirty="0" smtClean="0"/>
              <a:t>Sugar content</a:t>
            </a:r>
            <a:r>
              <a:rPr kumimoji="1" lang="es-ES" altLang="ja-JP" dirty="0" smtClean="0"/>
              <a:t>: </a:t>
            </a:r>
            <a:r>
              <a:rPr kumimoji="1" lang="es-ES" altLang="ja-JP" dirty="0" smtClean="0"/>
              <a:t>20 </a:t>
            </a:r>
            <a:r>
              <a:rPr lang="es-ES" altLang="ja-JP" dirty="0" smtClean="0"/>
              <a:t>degrees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80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4931 C -0.00313 0.03866 0.01093 0.02801 0.0158 0.02801 C 0.04687 0.02801 0.07864 0.19468 0.07864 0.36135 C 0.07864 0.27732 0.09479 0.19468 0.10972 0.19468 C 0.12569 0.19468 0.14097 0.27871 0.14097 0.36135 C 0.14097 0.31991 0.14896 0.27732 0.15694 0.27732 C 0.16493 0.27732 0.17291 0.31875 0.17291 0.36135 C 0.17291 0.34005 0.17691 0.31991 0.1809 0.31991 C 0.18489 0.31991 0.18889 0.34121 0.18889 0.36135 C 0.18889 0.3507 0.19097 0.34005 0.19288 0.34005 C 0.19392 0.34005 0.19687 0.3507 0.19687 0.36135 C 0.19687 0.35602 0.19791 0.3507 0.19896 0.3507 C 0.19896 0.35209 0.20104 0.35602 0.20104 0.36135 C 0.20104 0.35857 0.20104 0.35602 0.20208 0.35602 C 0.20208 0.35741 0.20312 0.3588 0.20312 0.36135 C 0.20312 0.35996 0.20312 0.35857 0.20312 0.35741 C 0.20416 0.35741 0.20416 0.3588 0.20416 0.36019 C 0.20521 0.36019 0.20521 0.3588 0.20521 0.35741 C 0.20625 0.35741 0.20625 0.3588 0.20625 0.36019 " pathEditMode="relative" rAng="0" ptsTypes="fffffffffffffff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93204"/>
            <a:ext cx="7237114" cy="539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6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345332"/>
            <a:ext cx="2328076" cy="37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94158" y="357166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“</a:t>
            </a:r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The third</a:t>
            </a:r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 agriculture” with </a:t>
            </a:r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N </a:t>
            </a:r>
            <a:r>
              <a:rPr lang="es-ES" altLang="ja-JP" sz="2800" b="1" dirty="0" smtClean="0">
                <a:solidFill>
                  <a:srgbClr val="00CC66"/>
                </a:solidFill>
                <a:latin typeface="+mj-ea"/>
                <a:ea typeface="+mj-ea"/>
              </a:rPr>
              <a:t>Power</a:t>
            </a:r>
            <a:r>
              <a:rPr lang="ja-JP" altLang="en-US" sz="4400" b="1" dirty="0" smtClean="0">
                <a:solidFill>
                  <a:srgbClr val="00CC66"/>
                </a:solidFill>
                <a:latin typeface="AR P黒丸ＰＯＰ体H" pitchFamily="50" charset="-128"/>
                <a:ea typeface="ＤＦ平成ゴシック体W5" pitchFamily="1" charset="-128"/>
              </a:rPr>
              <a:t>　　　　　　　　　　　　　　　　　　　　　　　</a:t>
            </a:r>
            <a:endParaRPr kumimoji="1" lang="ja-JP" altLang="en-US" sz="4400" b="1" dirty="0">
              <a:solidFill>
                <a:srgbClr val="00CC66"/>
              </a:solidFill>
              <a:latin typeface="AR P黒丸ＰＯＰ体H" pitchFamily="50" charset="-128"/>
              <a:ea typeface="ＤＦ平成ゴシック体W5" pitchFamily="1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11048" y="1345332"/>
            <a:ext cx="5715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By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use of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N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Power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,</a:t>
            </a:r>
            <a:endParaRPr lang="es-ES" altLang="ja-JP" sz="2400" b="1" dirty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pPr marL="342900" indent="-342900">
              <a:buFontTx/>
              <a:buChar char="-"/>
            </a:pP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Soil balance is improved as result of the increase of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bacterias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due to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 decomposition to low molecular </a:t>
            </a:r>
            <a:r>
              <a:rPr lang="es-ES" altLang="ja-JP" sz="2400" b="1" dirty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i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n early stage.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　　　　　　　　　　　　　　　　　　　　　　　　　　　　　　　　　　　　　　　　　　　　　　　　　　　　　　　　　　　　　　　　　</a:t>
            </a:r>
            <a:endParaRPr kumimoji="1" lang="en-US" altLang="ja-JP" sz="2400" b="1" dirty="0" smtClean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  <a:p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- N </a:t>
            </a:r>
            <a:r>
              <a:rPr lang="es-E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ｺﾞｼｯｸM" pitchFamily="50" charset="-128"/>
                <a:ea typeface="HGSｺﾞｼｯｸM" pitchFamily="50" charset="-128"/>
              </a:rPr>
              <a:t>Power activates and create bacterias    in soil.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7864" y="4153644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2400" b="1" dirty="0" smtClean="0">
                <a:solidFill>
                  <a:srgbClr val="00B050"/>
                </a:solidFill>
                <a:latin typeface="HGSｺﾞｼｯｸM" pitchFamily="50" charset="-128"/>
                <a:ea typeface="HGSｺﾞｼｯｸM" pitchFamily="50" charset="-128"/>
              </a:rPr>
              <a:t>Agricultural products with better taste in safe and reliable way</a:t>
            </a:r>
            <a:r>
              <a:rPr lang="es-ES" altLang="ja-JP" sz="2400" b="1" dirty="0" smtClean="0">
                <a:solidFill>
                  <a:srgbClr val="00B050"/>
                </a:solidFill>
                <a:latin typeface="HGSｺﾞｼｯｸM" pitchFamily="50" charset="-128"/>
                <a:ea typeface="HGSｺﾞｼｯｸM" pitchFamily="50" charset="-128"/>
              </a:rPr>
              <a:t>.</a:t>
            </a:r>
            <a:endParaRPr kumimoji="1" lang="ja-JP" altLang="en-US" sz="2400" b="1" dirty="0">
              <a:solidFill>
                <a:srgbClr val="990033"/>
              </a:solidFill>
              <a:latin typeface="HGSｺﾞｼｯｸM" pitchFamily="50" charset="-128"/>
              <a:ea typeface="HGSｺﾞｼｯｸM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0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815766"/>
            <a:ext cx="77136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467767" y="296654"/>
            <a:ext cx="1831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Conventional</a:t>
            </a:r>
            <a:endParaRPr lang="ja-JP" altLang="en-US" sz="2400" dirty="0">
              <a:ea typeface="HGPｺﾞｼｯｸE" pitchFamily="50" charset="-128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97829" y="325377"/>
            <a:ext cx="22554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Third agriculture</a:t>
            </a:r>
            <a:endParaRPr lang="ja-JP" altLang="en-US" sz="2400" dirty="0"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5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092" y="578121"/>
            <a:ext cx="6696744" cy="50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07755" y="41242"/>
            <a:ext cx="2809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Mini </a:t>
            </a:r>
            <a:r>
              <a:rPr lang="es-ES" altLang="ja-JP" sz="2400" dirty="0" smtClean="0">
                <a:ea typeface="HGPｺﾞｼｯｸE" pitchFamily="50" charset="-128"/>
              </a:rPr>
              <a:t>Tomato </a:t>
            </a:r>
            <a:r>
              <a:rPr lang="es-ES" altLang="ja-JP" sz="2400" dirty="0" smtClean="0">
                <a:ea typeface="HGPｺﾞｼｯｸE" pitchFamily="50" charset="-128"/>
              </a:rPr>
              <a:t>“Kirara”</a:t>
            </a:r>
            <a:endParaRPr lang="ja-JP" altLang="en-US" sz="2400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78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img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400176" y="-498080"/>
            <a:ext cx="2653538" cy="3901201"/>
          </a:xfrm>
          <a:prstGeom prst="rect">
            <a:avLst/>
          </a:prstGeom>
          <a:noFill/>
        </p:spPr>
      </p:pic>
      <p:pic>
        <p:nvPicPr>
          <p:cNvPr id="3" name="Picture 3" descr="C:\Users\hanaoka\Pictures\img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148063" y="1080829"/>
            <a:ext cx="2880321" cy="4117476"/>
          </a:xfrm>
          <a:prstGeom prst="rect">
            <a:avLst/>
          </a:prstGeom>
          <a:noFill/>
        </p:spPr>
      </p:pic>
      <p:pic>
        <p:nvPicPr>
          <p:cNvPr id="4" name="Picture 4" descr="C:\Users\hanaoka\Pictures\img0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423769" y="2243598"/>
            <a:ext cx="2606352" cy="3901202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148062" y="368578"/>
            <a:ext cx="211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Up to</a:t>
            </a:r>
            <a:r>
              <a:rPr kumimoji="1" lang="es-ES" altLang="ja-JP" dirty="0" smtClean="0"/>
              <a:t> </a:t>
            </a:r>
            <a:r>
              <a:rPr kumimoji="1" lang="es-ES" altLang="ja-JP" dirty="0" smtClean="0"/>
              <a:t>6 </a:t>
            </a:r>
            <a:r>
              <a:rPr kumimoji="1" lang="es-ES" altLang="ja-JP" dirty="0" smtClean="0"/>
              <a:t>meters hight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58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1907704" y="214290"/>
            <a:ext cx="5760640" cy="71437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s-ES" altLang="ja-JP" b="1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Farm</a:t>
            </a:r>
            <a:r>
              <a:rPr lang="es-ES" altLang="ja-JP" b="1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 in Yamagata prefecture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0960" y="1001432"/>
            <a:ext cx="6001399" cy="450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74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0712" y="993584"/>
            <a:ext cx="6133656" cy="459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flipH="1">
            <a:off x="1901216" y="121196"/>
            <a:ext cx="5832648" cy="714375"/>
          </a:xfrm>
          <a:prstGeom prst="horizontalScroll">
            <a:avLst>
              <a:gd name="adj" fmla="val 12500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s-ES" altLang="ja-JP" sz="2000" b="1" dirty="0" smtClean="0">
                <a:solidFill>
                  <a:srgbClr val="0000FF"/>
                </a:solidFill>
              </a:rPr>
              <a:t>Uniform quality and form</a:t>
            </a:r>
            <a:endParaRPr lang="ja-JP" altLang="en-US" dirty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 rotWithShape="1">
          <a:blip r:embed="rId2"/>
          <a:srcRect t="11209"/>
          <a:stretch/>
        </p:blipFill>
        <p:spPr bwMode="auto">
          <a:xfrm>
            <a:off x="1928813" y="1692823"/>
            <a:ext cx="1776470" cy="366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/>
          <p:cNvPicPr>
            <a:picLocks noChangeAspect="1" noChangeArrowheads="1"/>
          </p:cNvPicPr>
          <p:nvPr/>
        </p:nvPicPr>
        <p:blipFill rotWithShape="1">
          <a:blip r:embed="rId3"/>
          <a:srcRect t="8500"/>
          <a:stretch/>
        </p:blipFill>
        <p:spPr bwMode="auto">
          <a:xfrm>
            <a:off x="4228596" y="1437732"/>
            <a:ext cx="1927764" cy="395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 rot="928915" flipH="1">
            <a:off x="5466320" y="931336"/>
            <a:ext cx="1309704" cy="505796"/>
          </a:xfrm>
          <a:prstGeom prst="curvedDownArrow">
            <a:avLst>
              <a:gd name="adj1" fmla="val 36205"/>
              <a:gd name="adj2" fmla="val 102923"/>
              <a:gd name="adj3" fmla="val 33333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ja-JP" altLang="en-US" sz="18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28596" y="1323491"/>
            <a:ext cx="212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 smtClean="0">
                <a:latin typeface="HGPｺﾞｼｯｸM" pitchFamily="50" charset="-128"/>
                <a:ea typeface="HGPｺﾞｼｯｸM" pitchFamily="50" charset="-128"/>
              </a:rPr>
              <a:t>Third agriculture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5696" y="1353959"/>
            <a:ext cx="186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 smtClean="0">
                <a:latin typeface="HGPｺﾞｼｯｸM" pitchFamily="50" charset="-128"/>
                <a:ea typeface="HGPｺﾞｼｯｸM" pitchFamily="50" charset="-128"/>
              </a:rPr>
              <a:t>Conventional</a:t>
            </a:r>
            <a:endParaRPr kumimoji="1" lang="ja-JP" altLang="en-US" dirty="0">
              <a:latin typeface="HGPｺﾞｼｯｸM" pitchFamily="50" charset="-128"/>
              <a:ea typeface="HGPｺﾞｼｯｸM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6360" y="2209428"/>
            <a:ext cx="168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Sugar content is</a:t>
            </a:r>
          </a:p>
          <a:p>
            <a:r>
              <a:rPr lang="es-ES" altLang="ja-JP" dirty="0"/>
              <a:t>a</a:t>
            </a:r>
            <a:r>
              <a:rPr lang="es-ES" altLang="ja-JP" dirty="0" smtClean="0"/>
              <a:t>lso increased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78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9898" y="193204"/>
            <a:ext cx="6958517" cy="536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33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wa\Desktop\6ッカ月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409228"/>
            <a:ext cx="6113148" cy="504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774864" y="4694537"/>
            <a:ext cx="8187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altLang="ja-JP" sz="2400" dirty="0" smtClean="0">
                <a:ea typeface="HGPｺﾞｼｯｸE" pitchFamily="50" charset="-128"/>
              </a:rPr>
              <a:t>Japanese persimmon after</a:t>
            </a:r>
            <a:r>
              <a:rPr lang="es-ES" altLang="ja-JP" sz="2400" dirty="0" smtClean="0">
                <a:ea typeface="HGPｺﾞｼｯｸE" pitchFamily="50" charset="-128"/>
              </a:rPr>
              <a:t> </a:t>
            </a:r>
            <a:r>
              <a:rPr lang="es-ES" altLang="ja-JP" sz="2400" dirty="0" smtClean="0">
                <a:ea typeface="HGPｺﾞｼｯｸE" pitchFamily="50" charset="-128"/>
              </a:rPr>
              <a:t>6 </a:t>
            </a:r>
            <a:r>
              <a:rPr lang="es-ES" altLang="ja-JP" sz="2400" dirty="0" smtClean="0">
                <a:ea typeface="HGPｺﾞｼｯｸE" pitchFamily="50" charset="-128"/>
              </a:rPr>
              <a:t>mmonths under room temperature</a:t>
            </a:r>
            <a:endParaRPr lang="ja-JP" altLang="en-US" sz="2400" dirty="0"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31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178000"/>
            <a:ext cx="6120680" cy="571504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ja-JP" sz="2400" dirty="0" smtClean="0">
                <a:solidFill>
                  <a:schemeClr val="tx1"/>
                </a:solidFill>
              </a:rPr>
              <a:t>Japanese persimmon farm in </a:t>
            </a:r>
            <a:r>
              <a:rPr lang="es-ES" altLang="ja-JP" sz="2400" dirty="0" smtClean="0">
                <a:solidFill>
                  <a:schemeClr val="tx1"/>
                </a:solidFill>
              </a:rPr>
              <a:t>Tottori prefecture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913284"/>
            <a:ext cx="6408712" cy="464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307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鳥取記録 20.11.21-25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033" y="985292"/>
            <a:ext cx="6100160" cy="4575487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11560" y="3772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dirty="0" smtClean="0"/>
              <a:t>Sugar content at harvest</a:t>
            </a:r>
            <a:r>
              <a:rPr kumimoji="1" lang="es-ES" altLang="ja-JP" dirty="0" smtClean="0"/>
              <a:t>: </a:t>
            </a:r>
            <a:r>
              <a:rPr kumimoji="1" lang="es-ES" altLang="ja-JP" dirty="0" smtClean="0"/>
              <a:t>20 </a:t>
            </a:r>
            <a:r>
              <a:rPr lang="es-ES" altLang="ja-JP" dirty="0" smtClean="0"/>
              <a:t>degrees</a:t>
            </a:r>
            <a:r>
              <a:rPr kumimoji="1" lang="es-ES" altLang="ja-JP" dirty="0" smtClean="0"/>
              <a:t>, after maturing: </a:t>
            </a:r>
            <a:r>
              <a:rPr kumimoji="1" lang="es-ES" altLang="ja-JP" dirty="0" smtClean="0"/>
              <a:t>23.5 </a:t>
            </a:r>
            <a:r>
              <a:rPr lang="es-ES" altLang="ja-JP" dirty="0" smtClean="0"/>
              <a:t>degrees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5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anaoka\Pictures\無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673" y="193204"/>
            <a:ext cx="3601407" cy="52820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83568" y="913284"/>
            <a:ext cx="3104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Register to the authority of the</a:t>
            </a:r>
            <a:endParaRPr lang="es-ES" altLang="ja-JP" dirty="0" smtClean="0"/>
          </a:p>
          <a:p>
            <a:r>
              <a:rPr lang="es-ES" altLang="ja-JP" dirty="0" smtClean="0"/>
              <a:t>Hokkaido prefecture as</a:t>
            </a:r>
            <a:endParaRPr lang="es-ES" altLang="ja-JP" dirty="0" smtClean="0"/>
          </a:p>
          <a:p>
            <a:r>
              <a:rPr lang="es-ES" altLang="ja-JP" dirty="0" smtClean="0"/>
              <a:t>Special fertilizer manufacturer</a:t>
            </a:r>
            <a:r>
              <a:rPr kumimoji="1" lang="es-E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3073524"/>
            <a:ext cx="2724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All the tests for its sefety in</a:t>
            </a:r>
          </a:p>
          <a:p>
            <a:r>
              <a:rPr lang="es-ES" altLang="ja-JP" dirty="0" smtClean="0"/>
              <a:t>use have been verified</a:t>
            </a:r>
            <a:r>
              <a:rPr kumimoji="1" lang="es-E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357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93204"/>
            <a:ext cx="7168880" cy="5376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9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65212"/>
            <a:ext cx="7026574" cy="52699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1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anaoka\Pictures\RIMG0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65212"/>
            <a:ext cx="6952856" cy="5214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43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/>
          <a:srcRect b="4193"/>
          <a:stretch/>
        </p:blipFill>
        <p:spPr bwMode="auto">
          <a:xfrm>
            <a:off x="1547664" y="901320"/>
            <a:ext cx="6012792" cy="46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flipH="1">
            <a:off x="1979712" y="0"/>
            <a:ext cx="5472608" cy="71437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</a:pPr>
            <a:r>
              <a:rPr lang="en-US" altLang="ja-JP" sz="2800" b="1" dirty="0">
                <a:solidFill>
                  <a:srgbClr val="0000FF"/>
                </a:solidFill>
              </a:rPr>
              <a:t> </a:t>
            </a:r>
            <a:r>
              <a:rPr lang="es-ES" altLang="ja-JP" sz="2800" b="1" dirty="0" smtClean="0">
                <a:solidFill>
                  <a:schemeClr val="bg1"/>
                </a:solidFill>
              </a:rPr>
              <a:t>Cherry farm</a:t>
            </a:r>
            <a:r>
              <a:rPr lang="es-ES" altLang="ja-JP" sz="2800" b="1" dirty="0" smtClean="0">
                <a:solidFill>
                  <a:schemeClr val="bg1"/>
                </a:solidFill>
              </a:rPr>
              <a:t> </a:t>
            </a:r>
            <a:r>
              <a:rPr lang="es-ES" altLang="ja-JP" sz="2800" b="1" dirty="0" smtClean="0">
                <a:solidFill>
                  <a:schemeClr val="bg1"/>
                </a:solidFill>
              </a:rPr>
              <a:t>“sato nishiki”</a:t>
            </a:r>
            <a:endParaRPr lang="ja-JP" altLang="en-US" sz="2800" dirty="0">
              <a:solidFill>
                <a:schemeClr val="bg1"/>
              </a:solidFill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265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31729"/>
            <a:ext cx="7848872" cy="54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9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9289"/>
            <a:ext cx="7959890" cy="55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1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129308"/>
            <a:ext cx="3077860" cy="45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129308"/>
            <a:ext cx="2988480" cy="45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横巻き 5"/>
          <p:cNvSpPr>
            <a:spLocks noChangeArrowheads="1"/>
          </p:cNvSpPr>
          <p:nvPr/>
        </p:nvSpPr>
        <p:spPr bwMode="auto">
          <a:xfrm flipH="1">
            <a:off x="3491879" y="193204"/>
            <a:ext cx="1872207" cy="714375"/>
          </a:xfrm>
          <a:prstGeom prst="horizontalScroll">
            <a:avLst>
              <a:gd name="adj" fmla="val 12500"/>
            </a:avLst>
          </a:prstGeom>
          <a:solidFill>
            <a:srgbClr val="CCFF99"/>
          </a:solidFill>
          <a:ln w="9525" algn="ctr">
            <a:noFill/>
            <a:round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  <p:txBody>
          <a:bodyPr/>
          <a:lstStyle/>
          <a:p>
            <a:pPr algn="ctr">
              <a:defRPr/>
            </a:pPr>
            <a:r>
              <a:rPr lang="es-ES" altLang="ja-JP" sz="2400" dirty="0" smtClean="0">
                <a:ea typeface="HGPｺﾞｼｯｸE" pitchFamily="50" charset="-128"/>
              </a:rPr>
              <a:t>Rice</a:t>
            </a:r>
            <a:endParaRPr lang="ja-JP" altLang="en-US" sz="2400" dirty="0">
              <a:ea typeface="HGPｺﾞｼｯｸE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697260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Conventional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56176" y="653863"/>
            <a:ext cx="173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Third agriculture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327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 flipH="1">
            <a:off x="1997044" y="121196"/>
            <a:ext cx="5743308" cy="714375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noFill/>
            <a:round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  <p:txBody>
          <a:bodyPr lIns="74295" tIns="8890" rIns="74295" bIns="8890" anchor="ctr" anchorCtr="1"/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smtClean="0">
                <a:solidFill>
                  <a:srgbClr val="0000FF"/>
                </a:solidFill>
              </a:rPr>
              <a:t>Producer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 of low-amylose rice</a:t>
            </a:r>
            <a:endParaRPr lang="ja-JP" altLang="en-US" sz="2800" b="1" dirty="0">
              <a:solidFill>
                <a:srgbClr val="0000FF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23529" y="985292"/>
            <a:ext cx="3483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Conventional</a:t>
            </a:r>
            <a:endParaRPr lang="ja-JP" altLang="en-US" dirty="0">
              <a:solidFill>
                <a:srgbClr val="0000FF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  <a:p>
            <a:pPr algn="ctr"/>
            <a:r>
              <a:rPr lang="es-ES" altLang="ja-JP" dirty="0" smtClean="0">
                <a:solidFill>
                  <a:srgbClr val="99003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Sheath blight desease</a:t>
            </a:r>
            <a:endParaRPr lang="ja-JP" altLang="en-US" dirty="0">
              <a:solidFill>
                <a:srgbClr val="990033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173579" y="1000680"/>
            <a:ext cx="475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Third agriculture</a:t>
            </a:r>
            <a:endParaRPr lang="ja-JP" altLang="en-US" dirty="0">
              <a:solidFill>
                <a:srgbClr val="0000FF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  <a:p>
            <a:pPr algn="ctr"/>
            <a:r>
              <a:rPr lang="es-ES" altLang="ja-JP" dirty="0" smtClean="0">
                <a:solidFill>
                  <a:srgbClr val="99003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</a:t>
            </a:r>
            <a:r>
              <a:rPr lang="es-ES" altLang="ja-JP" dirty="0" smtClean="0">
                <a:solidFill>
                  <a:srgbClr val="99003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sheath blight desease</a:t>
            </a:r>
            <a:endParaRPr lang="ja-JP" altLang="en-US" dirty="0">
              <a:solidFill>
                <a:srgbClr val="990033"/>
              </a:solidFill>
              <a:latin typeface="Ebrima" panose="02000000000000000000" pitchFamily="2" charset="0"/>
              <a:ea typeface="HGPｺﾞｼｯｸE" pitchFamily="50" charset="-128"/>
              <a:cs typeface="Ebrima" panose="02000000000000000000" pitchFamily="2" charset="0"/>
            </a:endParaRPr>
          </a:p>
        </p:txBody>
      </p:sp>
      <p:pic>
        <p:nvPicPr>
          <p:cNvPr id="5" name="Picture 6" descr="DSCF0013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90945" y="1686967"/>
            <a:ext cx="4338637" cy="386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696465"/>
            <a:ext cx="435771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244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8"/>
          <p:cNvSpPr txBox="1">
            <a:spLocks noChangeArrowheads="1"/>
          </p:cNvSpPr>
          <p:nvPr/>
        </p:nvSpPr>
        <p:spPr bwMode="auto">
          <a:xfrm>
            <a:off x="1619672" y="285728"/>
            <a:ext cx="1481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b="1" dirty="0" smtClean="0"/>
              <a:t>Conventional</a:t>
            </a:r>
            <a:endParaRPr lang="ja-JP" altLang="en-US" b="1" dirty="0"/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5500694" y="214290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2000" b="1" dirty="0" smtClean="0"/>
              <a:t>Third agriculture</a:t>
            </a:r>
            <a:endParaRPr lang="ja-JP" altLang="en-US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716347"/>
            <a:ext cx="6810551" cy="453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14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urano4-031"/>
          <p:cNvPicPr>
            <a:picLocks noChangeAspect="1" noChangeArrowheads="1"/>
          </p:cNvPicPr>
          <p:nvPr/>
        </p:nvPicPr>
        <p:blipFill>
          <a:blip r:embed="rId2">
            <a:lum bright="22000" contrast="6000"/>
          </a:blip>
          <a:srcRect/>
          <a:stretch>
            <a:fillRect/>
          </a:stretch>
        </p:blipFill>
        <p:spPr bwMode="auto">
          <a:xfrm>
            <a:off x="683568" y="420"/>
            <a:ext cx="7776864" cy="573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71600" y="3361556"/>
            <a:ext cx="764386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Decomposition of protein in low molecules in early stage activates </a:t>
            </a: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and</a:t>
            </a: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 increases good bacterias. </a:t>
            </a: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This is the first step to</a:t>
            </a:r>
            <a:r>
              <a:rPr lang="es-ES" altLang="ja-JP" sz="2400" b="1" dirty="0" smtClean="0">
                <a:solidFill>
                  <a:schemeClr val="bg1"/>
                </a:solidFill>
                <a:ea typeface="HGP創英角ﾎﾟｯﾌﾟ体" pitchFamily="50" charset="-128"/>
              </a:rPr>
              <a:t> obtain soil balance.</a:t>
            </a:r>
            <a:endParaRPr lang="ja-JP" altLang="en-US" sz="2400" b="1" dirty="0">
              <a:solidFill>
                <a:schemeClr val="bg1"/>
              </a:solidFill>
              <a:ea typeface="HGP創英角ﾎﾟｯﾌﾟ体" pitchFamily="50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36464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6600" dirty="0" smtClean="0">
                <a:solidFill>
                  <a:srgbClr val="339933"/>
                </a:solidFill>
                <a:ea typeface="HGP創英角ﾎﾟｯﾌﾟ体" pitchFamily="50" charset="-128"/>
              </a:rPr>
              <a:t>Agriculture</a:t>
            </a:r>
            <a:endParaRPr lang="ja-JP" altLang="en-US" sz="6600" dirty="0">
              <a:solidFill>
                <a:srgbClr val="339933"/>
              </a:solidFill>
              <a:ea typeface="HGP創英角ﾎﾟｯﾌﾟ体" pitchFamily="50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80536" y="1561356"/>
            <a:ext cx="91450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3600" dirty="0" smtClean="0">
                <a:solidFill>
                  <a:schemeClr val="bg1"/>
                </a:solidFill>
                <a:ea typeface="HGP創英角ﾎﾟｯﾌﾟ体" pitchFamily="50" charset="-128"/>
              </a:rPr>
              <a:t>Innovation with the third agriculture</a:t>
            </a:r>
            <a:endParaRPr lang="ja-JP" altLang="en-US" sz="3600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99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313378"/>
              </p:ext>
            </p:extLst>
          </p:nvPr>
        </p:nvGraphicFramePr>
        <p:xfrm>
          <a:off x="2837356" y="-73795"/>
          <a:ext cx="4014654" cy="568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3" imgW="5667122" imgH="8019915" progId="AcroExch.Document.7">
                  <p:embed/>
                </p:oleObj>
              </mc:Choice>
              <mc:Fallback>
                <p:oleObj name="Acrobat Document" r:id="rId3" imgW="5667122" imgH="801991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356" y="-73795"/>
                        <a:ext cx="4014654" cy="5681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2915816" y="49188"/>
            <a:ext cx="3925538" cy="543535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913284"/>
            <a:ext cx="2179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Certificate of analysis</a:t>
            </a:r>
            <a:endParaRPr kumimoji="1" lang="es-ES" altLang="ja-JP" dirty="0" smtClean="0"/>
          </a:p>
          <a:p>
            <a:r>
              <a:rPr lang="es-ES" altLang="ja-JP" dirty="0" smtClean="0"/>
              <a:t>of soil, issued by an</a:t>
            </a:r>
            <a:endParaRPr lang="es-ES" altLang="ja-JP" dirty="0" smtClean="0"/>
          </a:p>
          <a:p>
            <a:r>
              <a:rPr lang="es-ES" altLang="ja-JP" dirty="0"/>
              <a:t>o</a:t>
            </a:r>
            <a:r>
              <a:rPr lang="es-ES" altLang="ja-JP" dirty="0" smtClean="0"/>
              <a:t>fficial laboratory.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6448" y="2281436"/>
            <a:ext cx="250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Residue of </a:t>
            </a:r>
            <a:r>
              <a:rPr kumimoji="1" lang="es-ES" altLang="ja-JP" dirty="0" smtClean="0"/>
              <a:t>Tiram </a:t>
            </a:r>
            <a:r>
              <a:rPr kumimoji="1" lang="es-ES" altLang="ja-JP" dirty="0" smtClean="0"/>
              <a:t>(</a:t>
            </a:r>
            <a:r>
              <a:rPr lang="es-ES" altLang="ja-JP" dirty="0" smtClean="0"/>
              <a:t>m</a:t>
            </a:r>
            <a:r>
              <a:rPr lang="es-ES" altLang="ja-JP" dirty="0" smtClean="0"/>
              <a:t>ortal</a:t>
            </a:r>
          </a:p>
          <a:p>
            <a:r>
              <a:rPr lang="es-ES" altLang="ja-JP" dirty="0" smtClean="0"/>
              <a:t>poison </a:t>
            </a:r>
            <a:r>
              <a:rPr lang="es-ES" altLang="ja-JP" dirty="0" smtClean="0"/>
              <a:t>: </a:t>
            </a:r>
            <a:r>
              <a:rPr lang="es-ES" altLang="ja-JP" dirty="0" smtClean="0"/>
              <a:t>agricultural</a:t>
            </a:r>
          </a:p>
          <a:p>
            <a:r>
              <a:rPr lang="es-ES" altLang="ja-JP" dirty="0" smtClean="0"/>
              <a:t>chemical</a:t>
            </a:r>
            <a:r>
              <a:rPr lang="es-ES" altLang="ja-JP" dirty="0" smtClean="0"/>
              <a:t>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1528" y="3771864"/>
            <a:ext cx="2566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Soil with </a:t>
            </a:r>
            <a:r>
              <a:rPr kumimoji="1" lang="es-ES" altLang="ja-JP" dirty="0" smtClean="0"/>
              <a:t>N </a:t>
            </a:r>
            <a:r>
              <a:rPr kumimoji="1" lang="es-ES" altLang="ja-JP" dirty="0" smtClean="0"/>
              <a:t>power shows</a:t>
            </a:r>
            <a:endParaRPr kumimoji="1" lang="es-ES" altLang="ja-JP" dirty="0" smtClean="0"/>
          </a:p>
          <a:p>
            <a:r>
              <a:rPr lang="es-ES" altLang="ja-JP" dirty="0"/>
              <a:t>t</a:t>
            </a:r>
            <a:r>
              <a:rPr lang="es-ES" altLang="ja-JP" dirty="0" smtClean="0"/>
              <a:t>hat i</a:t>
            </a:r>
            <a:r>
              <a:rPr lang="es-ES" altLang="ja-JP" dirty="0" smtClean="0"/>
              <a:t>n </a:t>
            </a:r>
            <a:r>
              <a:rPr lang="es-ES" altLang="ja-JP" dirty="0" smtClean="0"/>
              <a:t>48 </a:t>
            </a:r>
            <a:r>
              <a:rPr lang="es-ES" altLang="ja-JP" dirty="0" smtClean="0"/>
              <a:t>hours, the </a:t>
            </a:r>
            <a:r>
              <a:rPr lang="es-ES" altLang="ja-JP" dirty="0" smtClean="0"/>
              <a:t>con-</a:t>
            </a:r>
          </a:p>
          <a:p>
            <a:r>
              <a:rPr lang="es-ES" altLang="ja-JP" dirty="0" smtClean="0"/>
              <a:t>tent of </a:t>
            </a:r>
            <a:r>
              <a:rPr lang="es-ES" altLang="ja-JP" dirty="0" smtClean="0"/>
              <a:t>Tiram </a:t>
            </a:r>
            <a:r>
              <a:rPr lang="es-ES" altLang="ja-JP" dirty="0" smtClean="0"/>
              <a:t>deceases to</a:t>
            </a:r>
            <a:endParaRPr lang="es-ES" altLang="ja-JP" dirty="0" smtClean="0"/>
          </a:p>
          <a:p>
            <a:r>
              <a:rPr lang="es-ES" altLang="ja-JP" dirty="0" smtClean="0"/>
              <a:t>almost</a:t>
            </a:r>
            <a:r>
              <a:rPr lang="es-ES" altLang="ja-JP" dirty="0" smtClean="0"/>
              <a:t> </a:t>
            </a:r>
            <a:r>
              <a:rPr lang="es-ES" altLang="ja-JP" dirty="0" smtClean="0"/>
              <a:t>zero.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96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urano4-026"/>
          <p:cNvPicPr>
            <a:picLocks noChangeAspect="1" noChangeArrowheads="1"/>
          </p:cNvPicPr>
          <p:nvPr/>
        </p:nvPicPr>
        <p:blipFill rotWithShape="1">
          <a:blip r:embed="rId3">
            <a:lum bright="20000" contrast="12000"/>
          </a:blip>
          <a:srcRect t="3801" b="3152"/>
          <a:stretch/>
        </p:blipFill>
        <p:spPr bwMode="auto">
          <a:xfrm>
            <a:off x="467544" y="-11412"/>
            <a:ext cx="76328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560" y="4251920"/>
            <a:ext cx="720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es-ES" altLang="ja-JP" sz="3600" b="1" dirty="0" smtClean="0">
                <a:solidFill>
                  <a:srgbClr val="006699"/>
                </a:solidFill>
                <a:ea typeface="HGP創英角ﾎﾟｯﾌﾟ体" pitchFamily="50" charset="-128"/>
              </a:rPr>
              <a:t>Back to the</a:t>
            </a:r>
            <a:r>
              <a:rPr lang="es-ES" altLang="ja-JP" sz="3600" b="1" dirty="0" smtClean="0">
                <a:solidFill>
                  <a:srgbClr val="006699"/>
                </a:solidFill>
                <a:ea typeface="HGP創英角ﾎﾟｯﾌﾟ体" pitchFamily="50" charset="-128"/>
              </a:rPr>
              <a:t> natural and original </a:t>
            </a:r>
            <a:r>
              <a:rPr lang="es-ES" altLang="ja-JP" sz="3600" b="1" dirty="0" smtClean="0">
                <a:solidFill>
                  <a:srgbClr val="006699"/>
                </a:solidFill>
                <a:ea typeface="HGP創英角ﾎﾟｯﾌﾟ体" pitchFamily="50" charset="-128"/>
              </a:rPr>
              <a:t> soil</a:t>
            </a:r>
            <a:r>
              <a:rPr lang="es-ES" altLang="ja-JP" sz="3600" b="1" dirty="0" smtClean="0">
                <a:solidFill>
                  <a:srgbClr val="006699"/>
                </a:solidFill>
                <a:ea typeface="HGP創英角ﾎﾟｯﾌﾟ体" pitchFamily="50" charset="-128"/>
              </a:rPr>
              <a:t> </a:t>
            </a:r>
            <a:endParaRPr lang="ja-JP" altLang="en-US" sz="3600" b="1" dirty="0">
              <a:solidFill>
                <a:srgbClr val="006699"/>
              </a:solidFill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95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32562E-8 L 1.11111E-6 -0.419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75" y="1546593"/>
            <a:ext cx="3642617" cy="351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334" y="1561356"/>
            <a:ext cx="371395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763688" y="1091744"/>
            <a:ext cx="1428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(</a:t>
            </a:r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acid soil</a:t>
            </a:r>
            <a:r>
              <a:rPr lang="en-US" altLang="ja-JP" dirty="0" smtClean="0">
                <a:solidFill>
                  <a:srgbClr val="C00000"/>
                </a:solidFill>
                <a:ea typeface="HGPｺﾞｼｯｸE" pitchFamily="50" charset="-128"/>
              </a:rPr>
              <a:t>)</a:t>
            </a:r>
            <a:endParaRPr lang="ja-JP" altLang="en-US" dirty="0">
              <a:solidFill>
                <a:srgbClr val="C00000"/>
              </a:solidFill>
              <a:ea typeface="HGPｺﾞｼｯｸE" pitchFamily="50" charset="-12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38638" y="642050"/>
            <a:ext cx="4455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sz="2400" dirty="0" smtClean="0">
                <a:solidFill>
                  <a:srgbClr val="0000FF"/>
                </a:solidFill>
                <a:latin typeface="Century" pitchFamily="18" charset="0"/>
                <a:ea typeface="HGPｺﾞｼｯｸE" pitchFamily="50" charset="-128"/>
              </a:rPr>
              <a:t>Soil improved with </a:t>
            </a:r>
            <a:r>
              <a:rPr lang="es-ES" altLang="ja-JP" sz="2400" dirty="0" smtClean="0">
                <a:solidFill>
                  <a:srgbClr val="0000FF"/>
                </a:solidFill>
                <a:latin typeface="Century" pitchFamily="18" charset="0"/>
                <a:ea typeface="HGPｺﾞｼｯｸE" pitchFamily="50" charset="-128"/>
              </a:rPr>
              <a:t>N </a:t>
            </a:r>
            <a:r>
              <a:rPr lang="es-ES" altLang="ja-JP" sz="2400" dirty="0" smtClean="0">
                <a:solidFill>
                  <a:srgbClr val="0000FF"/>
                </a:solidFill>
                <a:latin typeface="Century" pitchFamily="18" charset="0"/>
                <a:ea typeface="HGPｺﾞｼｯｸE" pitchFamily="50" charset="-128"/>
              </a:rPr>
              <a:t>power</a:t>
            </a:r>
            <a:endParaRPr lang="ja-JP" altLang="en-US" sz="2400" dirty="0">
              <a:solidFill>
                <a:srgbClr val="0000FF"/>
              </a:solidFill>
              <a:latin typeface="ＭＳ 明朝" pitchFamily="17" charset="-128"/>
              <a:ea typeface="HGPｺﾞｼｯｸE" pitchFamily="50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85052" y="347083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kumimoji="0" lang="en-US" altLang="ja-JP" sz="1600" b="1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</a:rPr>
              <a:t>H= 3 cm</a:t>
            </a:r>
            <a:endParaRPr kumimoji="0" lang="en-US" altLang="ja-JP" sz="1600" b="1" dirty="0">
              <a:solidFill>
                <a:srgbClr val="000000"/>
              </a:solidFill>
              <a:ea typeface="ＭＳ Ｐ明朝" pitchFamily="18" charset="-12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94810" y="3470832"/>
            <a:ext cx="1143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kumimoji="0" lang="en-US" altLang="ja-JP" sz="1600" b="1" dirty="0">
                <a:solidFill>
                  <a:srgbClr val="000000"/>
                </a:solidFill>
                <a:latin typeface="Century" pitchFamily="18" charset="0"/>
                <a:ea typeface="ＭＳ 明朝" pitchFamily="17" charset="-128"/>
              </a:rPr>
              <a:t>H= 35 cm</a:t>
            </a:r>
            <a:endParaRPr kumimoji="0" lang="en-US" altLang="ja-JP" sz="1600" b="1" dirty="0">
              <a:solidFill>
                <a:srgbClr val="000000"/>
              </a:solidFill>
              <a:ea typeface="ＭＳ Ｐ明朝" pitchFamily="18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7692" y="5137413"/>
            <a:ext cx="302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b="1" dirty="0" smtClean="0"/>
              <a:t>Soil softened with grains</a:t>
            </a:r>
            <a:endParaRPr kumimoji="1" lang="ja-JP" altLang="en-US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31661" y="1122462"/>
            <a:ext cx="269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dirty="0" smtClean="0">
                <a:solidFill>
                  <a:srgbClr val="00FA71"/>
                </a:solidFill>
                <a:latin typeface="Century" pitchFamily="18" charset="0"/>
                <a:ea typeface="HGPｺﾞｼｯｸE" pitchFamily="50" charset="-128"/>
              </a:rPr>
              <a:t>(Neutralized soil)</a:t>
            </a:r>
            <a:endParaRPr lang="ja-JP" altLang="en-US" dirty="0">
              <a:solidFill>
                <a:srgbClr val="00FA71"/>
              </a:solidFill>
              <a:latin typeface="ＭＳ 明朝" pitchFamily="17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4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835150" y="404813"/>
            <a:ext cx="1584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ja-JP" dirty="0" smtClean="0">
                <a:latin typeface="HGPｺﾞｼｯｸE" pitchFamily="50" charset="-128"/>
                <a:ea typeface="HGPｺﾞｼｯｸE" pitchFamily="50" charset="-128"/>
              </a:rPr>
              <a:t>Normal </a:t>
            </a:r>
            <a:endParaRPr lang="ja-JP" altLang="en-US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95936" y="357166"/>
            <a:ext cx="3497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dirty="0">
                <a:latin typeface="HGPｺﾞｼｯｸE" pitchFamily="50" charset="-128"/>
                <a:ea typeface="HGPｺﾞｼｯｸE" pitchFamily="50" charset="-128"/>
              </a:rPr>
              <a:t>　</a:t>
            </a:r>
            <a:r>
              <a:rPr lang="es-E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Third</a:t>
            </a:r>
            <a:r>
              <a:rPr lang="es-E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 agriculture </a:t>
            </a:r>
            <a:r>
              <a:rPr lang="ja-JP" altLang="en-US" dirty="0" smtClean="0">
                <a:solidFill>
                  <a:schemeClr val="tx2">
                    <a:lumMod val="50000"/>
                  </a:schemeClr>
                </a:solidFill>
                <a:latin typeface="HGPｺﾞｼｯｸE" pitchFamily="50" charset="-128"/>
                <a:ea typeface="HGPｺﾞｼｯｸE" pitchFamily="50" charset="-128"/>
              </a:rPr>
              <a:t>     </a:t>
            </a:r>
            <a:endParaRPr lang="ja-JP" altLang="en-US" dirty="0">
              <a:solidFill>
                <a:schemeClr val="tx2">
                  <a:lumMod val="50000"/>
                </a:schemeClr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90694">
            <a:off x="2088655" y="1058757"/>
            <a:ext cx="1584155" cy="434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69794">
            <a:off x="5011070" y="846423"/>
            <a:ext cx="1467019" cy="44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Cj0427231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3999" y="2104404"/>
            <a:ext cx="173365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1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1066  -0.018 -0.02131  -0.023 -0.02131  c -0.031 0  -0.063 0.16651  -0.063 0.33302  c 0 -0.08392  -0.016 -0.16651  -0.031 -0.16651  c -0.016 0  -0.031 0.08392  -0.031 0.16651  c 0 -0.0413  -0.008 -0.08392  -0.016 -0.08392  c -0.008 0  -0.016 0.0413  -0.016 0.08392  c 0 -0.02131  -0.004 -0.0413  -0.008 -0.0413  c -0.004 0  -0.008 0.02131  -0.008 0.0413  c 0 -0.01066  -0.002 -0.02131  -0.004 -0.02131  c -0.001 0  -0.004 0.01066  -0.004 0.02131  c 0 -0.00533  -0.001 -0.01066  -0.002 -0.01066  c 0 -0.00133  -0.002 0.00533  -0.002 0.01066  c 0 -0.00266  0 -0.00533  -0.001 -0.00533  c 0 0.00133  -0.001 0.00266  -0.001 0.00533  c 0 -0.00133  0 -0.00266  0 -0.004  c -0.001 0  -0.001 0.00133  -0.001 0.00266  c -0.001 0  -0.001 -0.00133  -0.001 -0.00266  c -0.001 0  -0.001 0.00133  -0.001 0.00266  E" pathEditMode="relative" ptsTypes="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285727"/>
            <a:ext cx="3243545" cy="518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467544" y="1057300"/>
            <a:ext cx="219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Three cones </a:t>
            </a:r>
            <a:r>
              <a:rPr lang="es-ES" altLang="ja-JP" dirty="0"/>
              <a:t>i</a:t>
            </a:r>
            <a:r>
              <a:rPr kumimoji="1" lang="es-ES" altLang="ja-JP" dirty="0" smtClean="0"/>
              <a:t>n a stalk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730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144463"/>
            <a:ext cx="3789462" cy="547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23528" y="913284"/>
            <a:ext cx="2021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Cones</a:t>
            </a:r>
            <a:r>
              <a:rPr kumimoji="1" lang="es-ES" altLang="ja-JP" dirty="0" smtClean="0"/>
              <a:t> </a:t>
            </a:r>
            <a:r>
              <a:rPr kumimoji="1" lang="es-ES" altLang="ja-JP" dirty="0" smtClean="0"/>
              <a:t>“pure white”</a:t>
            </a:r>
          </a:p>
          <a:p>
            <a:r>
              <a:rPr lang="es-ES" altLang="ja-JP" dirty="0" smtClean="0"/>
              <a:t>cultivated by Third</a:t>
            </a:r>
            <a:endParaRPr lang="es-ES" altLang="ja-JP" dirty="0" smtClean="0"/>
          </a:p>
          <a:p>
            <a:r>
              <a:rPr lang="es-ES" altLang="ja-JP" dirty="0" smtClean="0"/>
              <a:t>A</a:t>
            </a:r>
            <a:r>
              <a:rPr lang="es-ES" altLang="ja-JP" dirty="0" smtClean="0"/>
              <a:t>griculture method</a:t>
            </a:r>
            <a:endParaRPr lang="es-E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2713484"/>
            <a:ext cx="1484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Sugar c</a:t>
            </a:r>
            <a:r>
              <a:rPr kumimoji="1" lang="es-ES" altLang="ja-JP" dirty="0" smtClean="0"/>
              <a:t>ontent</a:t>
            </a:r>
            <a:endParaRPr kumimoji="1" lang="es-ES" altLang="ja-JP" dirty="0" smtClean="0"/>
          </a:p>
          <a:p>
            <a:r>
              <a:rPr lang="es-ES" altLang="ja-JP" dirty="0" smtClean="0"/>
              <a:t>: </a:t>
            </a:r>
            <a:r>
              <a:rPr lang="es-ES" altLang="ja-JP" dirty="0" smtClean="0"/>
              <a:t>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73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957" y="2271733"/>
            <a:ext cx="3286116" cy="324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961" y="2271733"/>
            <a:ext cx="4073506" cy="323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899592" y="1689868"/>
            <a:ext cx="2413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000" b="1" dirty="0" smtClean="0">
                <a:solidFill>
                  <a:srgbClr val="FF0000"/>
                </a:solidFill>
              </a:rPr>
              <a:t>Potato common scab</a:t>
            </a:r>
            <a:endParaRPr kumimoji="1" lang="ja-JP" altLang="en-US" sz="2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55177" y="1689868"/>
            <a:ext cx="4181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000" b="1" dirty="0" smtClean="0"/>
              <a:t>The third agricuture improves the soil</a:t>
            </a:r>
            <a:endParaRPr kumimoji="1" lang="en-US" altLang="ja-JP" sz="2000" b="1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347" y="428604"/>
            <a:ext cx="5749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ja-JP" sz="3200" dirty="0" smtClean="0"/>
              <a:t>Prevention of common scab by the third agriculture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1863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381</Words>
  <Application>Microsoft Office PowerPoint</Application>
  <PresentationFormat>画面に合わせる (16:10)</PresentationFormat>
  <Paragraphs>86</Paragraphs>
  <Slides>40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Office ​​テーマ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h-shoji</dc:creator>
  <cp:lastModifiedBy>sakai</cp:lastModifiedBy>
  <cp:revision>42</cp:revision>
  <dcterms:created xsi:type="dcterms:W3CDTF">2011-06-18T23:51:26Z</dcterms:created>
  <dcterms:modified xsi:type="dcterms:W3CDTF">2014-06-09T03:24:13Z</dcterms:modified>
</cp:coreProperties>
</file>