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6"/>
  </p:handoutMasterIdLst>
  <p:sldIdLst>
    <p:sldId id="256" r:id="rId2"/>
    <p:sldId id="257" r:id="rId3"/>
    <p:sldId id="258" r:id="rId4"/>
    <p:sldId id="259" r:id="rId5"/>
    <p:sldId id="283" r:id="rId6"/>
    <p:sldId id="284" r:id="rId7"/>
    <p:sldId id="281" r:id="rId8"/>
    <p:sldId id="275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2" r:id="rId21"/>
    <p:sldId id="271" r:id="rId22"/>
    <p:sldId id="282" r:id="rId23"/>
    <p:sldId id="278" r:id="rId24"/>
    <p:sldId id="279" r:id="rId25"/>
  </p:sldIdLst>
  <p:sldSz cx="9144000" cy="5715000" type="screen16x1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824" y="-60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FF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FF00"/>
              </a:solidFill>
            </c:spPr>
          </c:dPt>
          <c:cat>
            <c:strRef>
              <c:f>Sheet1!$A$2:$A$4</c:f>
              <c:strCache>
                <c:ptCount val="3"/>
                <c:pt idx="0">
                  <c:v>1,220円</c:v>
                </c:pt>
                <c:pt idx="1">
                  <c:v>30円</c:v>
                </c:pt>
                <c:pt idx="2">
                  <c:v>854円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100</c:v>
                </c:pt>
                <c:pt idx="1">
                  <c:v>2.5</c:v>
                </c:pt>
                <c:pt idx="2">
                  <c:v>70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1,220円</c:v>
                </c:pt>
                <c:pt idx="1">
                  <c:v>30円</c:v>
                </c:pt>
                <c:pt idx="2">
                  <c:v>854円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2">
                  <c:v>30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1,220円</c:v>
                </c:pt>
                <c:pt idx="1">
                  <c:v>30円</c:v>
                </c:pt>
                <c:pt idx="2">
                  <c:v>854円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4683392"/>
        <c:axId val="111301120"/>
      </c:barChart>
      <c:catAx>
        <c:axId val="154683392"/>
        <c:scaling>
          <c:orientation val="minMax"/>
        </c:scaling>
        <c:delete val="0"/>
        <c:axPos val="b"/>
        <c:majorTickMark val="out"/>
        <c:minorTickMark val="none"/>
        <c:tickLblPos val="nextTo"/>
        <c:crossAx val="111301120"/>
        <c:crosses val="autoZero"/>
        <c:auto val="1"/>
        <c:lblAlgn val="ctr"/>
        <c:lblOffset val="100"/>
        <c:noMultiLvlLbl val="0"/>
      </c:catAx>
      <c:valAx>
        <c:axId val="111301120"/>
        <c:scaling>
          <c:orientation val="minMax"/>
          <c:max val="120"/>
          <c:min val="0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54683392"/>
        <c:crosses val="autoZero"/>
        <c:crossBetween val="between"/>
        <c:majorUnit val="20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C0931-52F7-4AB3-B839-31F2537FF19F}" type="datetimeFigureOut">
              <a:rPr kumimoji="1" lang="ja-JP" altLang="en-US" smtClean="0"/>
              <a:t>2014/6/9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B3A52-58E0-4664-B8DE-1D85EAFFC4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09556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DB14-2160-47E3-861D-118AED3E471B}" type="datetimeFigureOut">
              <a:rPr kumimoji="1" lang="ja-JP" altLang="en-US" smtClean="0"/>
              <a:t>2014/6/9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38D36-763D-4D46-8F7D-98407092D8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4031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DB14-2160-47E3-861D-118AED3E471B}" type="datetimeFigureOut">
              <a:rPr kumimoji="1" lang="ja-JP" altLang="en-US" smtClean="0"/>
              <a:t>2014/6/9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38D36-763D-4D46-8F7D-98407092D8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4692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DB14-2160-47E3-861D-118AED3E471B}" type="datetimeFigureOut">
              <a:rPr kumimoji="1" lang="ja-JP" altLang="en-US" smtClean="0"/>
              <a:t>2014/6/9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38D36-763D-4D46-8F7D-98407092D8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4288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DB14-2160-47E3-861D-118AED3E471B}" type="datetimeFigureOut">
              <a:rPr kumimoji="1" lang="ja-JP" altLang="en-US" smtClean="0"/>
              <a:t>2014/6/9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38D36-763D-4D46-8F7D-98407092D8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4204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DB14-2160-47E3-861D-118AED3E471B}" type="datetimeFigureOut">
              <a:rPr kumimoji="1" lang="ja-JP" altLang="en-US" smtClean="0"/>
              <a:t>2014/6/9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38D36-763D-4D46-8F7D-98407092D8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8537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DB14-2160-47E3-861D-118AED3E471B}" type="datetimeFigureOut">
              <a:rPr kumimoji="1" lang="ja-JP" altLang="en-US" smtClean="0"/>
              <a:t>2014/6/9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38D36-763D-4D46-8F7D-98407092D8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5981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DB14-2160-47E3-861D-118AED3E471B}" type="datetimeFigureOut">
              <a:rPr kumimoji="1" lang="ja-JP" altLang="en-US" smtClean="0"/>
              <a:t>2014/6/9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38D36-763D-4D46-8F7D-98407092D8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9268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DB14-2160-47E3-861D-118AED3E471B}" type="datetimeFigureOut">
              <a:rPr kumimoji="1" lang="ja-JP" altLang="en-US" smtClean="0"/>
              <a:t>2014/6/9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38D36-763D-4D46-8F7D-98407092D8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0555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DB14-2160-47E3-861D-118AED3E471B}" type="datetimeFigureOut">
              <a:rPr kumimoji="1" lang="ja-JP" altLang="en-US" smtClean="0"/>
              <a:t>2014/6/9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38D36-763D-4D46-8F7D-98407092D8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9211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DB14-2160-47E3-861D-118AED3E471B}" type="datetimeFigureOut">
              <a:rPr kumimoji="1" lang="ja-JP" altLang="en-US" smtClean="0"/>
              <a:t>2014/6/9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38D36-763D-4D46-8F7D-98407092D8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4797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3DB14-2160-47E3-861D-118AED3E471B}" type="datetimeFigureOut">
              <a:rPr kumimoji="1" lang="ja-JP" altLang="en-US" smtClean="0"/>
              <a:t>2014/6/9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38D36-763D-4D46-8F7D-98407092D8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3235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3DB14-2160-47E3-861D-118AED3E471B}" type="datetimeFigureOut">
              <a:rPr kumimoji="1" lang="ja-JP" altLang="en-US" smtClean="0"/>
              <a:t>2014/6/9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38D36-763D-4D46-8F7D-98407092D8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116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754131" y="1785926"/>
            <a:ext cx="35044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altLang="ja-JP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Ganadería</a:t>
            </a:r>
            <a:endParaRPr lang="ja-JP" alt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270391" y="3214686"/>
            <a:ext cx="62658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altLang="ja-JP" sz="5400" b="1" dirty="0" smtClean="0">
                <a:ln/>
                <a:solidFill>
                  <a:schemeClr val="accent3"/>
                </a:solidFill>
              </a:rPr>
              <a:t>La tercera agricultura</a:t>
            </a:r>
            <a:endParaRPr lang="ja-JP" alt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5953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形吹き出し 1"/>
          <p:cNvSpPr/>
          <p:nvPr/>
        </p:nvSpPr>
        <p:spPr>
          <a:xfrm>
            <a:off x="827584" y="3707500"/>
            <a:ext cx="3293192" cy="1785950"/>
          </a:xfrm>
          <a:prstGeom prst="wedgeEllipseCallout">
            <a:avLst>
              <a:gd name="adj1" fmla="val 58974"/>
              <a:gd name="adj2" fmla="val 20649"/>
            </a:avLst>
          </a:prstGeom>
          <a:solidFill>
            <a:srgbClr val="FFCCFF">
              <a:alpha val="32941"/>
            </a:srgbClr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円形吹き出し 2"/>
          <p:cNvSpPr/>
          <p:nvPr/>
        </p:nvSpPr>
        <p:spPr>
          <a:xfrm>
            <a:off x="5156981" y="841276"/>
            <a:ext cx="3273137" cy="1396432"/>
          </a:xfrm>
          <a:prstGeom prst="wedgeEllipseCallout">
            <a:avLst>
              <a:gd name="adj1" fmla="val -61876"/>
              <a:gd name="adj2" fmla="val 20897"/>
            </a:avLst>
          </a:prstGeom>
          <a:solidFill>
            <a:srgbClr val="FFCCFF">
              <a:alpha val="32941"/>
            </a:srgbClr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469730" y="1124361"/>
            <a:ext cx="38382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altLang="ja-JP" sz="2400" dirty="0" smtClean="0">
                <a:ea typeface="HGP創英角ｺﾞｼｯｸUB" pitchFamily="50" charset="-128"/>
              </a:rPr>
              <a:t>Aún activando la mezcladora,</a:t>
            </a:r>
          </a:p>
          <a:p>
            <a:pPr algn="l"/>
            <a:r>
              <a:rPr lang="es-ES" altLang="ja-JP" sz="2400" dirty="0" smtClean="0">
                <a:ea typeface="HGP創英角ｺﾞｼｯｸUB" pitchFamily="50" charset="-128"/>
              </a:rPr>
              <a:t>quedan escorias.</a:t>
            </a:r>
            <a:endParaRPr lang="ja-JP" altLang="en-US" sz="2400" dirty="0">
              <a:ea typeface="HGP創英角ｺﾞｼｯｸUB" pitchFamily="50" charset="-128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997653" y="4196504"/>
            <a:ext cx="32709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altLang="ja-JP" sz="2400" dirty="0" smtClean="0">
                <a:ea typeface="HGP創英角ｺﾞｼｯｸUB" pitchFamily="50" charset="-128"/>
              </a:rPr>
              <a:t>Sin activar la mezcladora</a:t>
            </a:r>
            <a:endParaRPr lang="ja-JP" altLang="en-US" sz="2400" dirty="0">
              <a:ea typeface="HGP創英角ｺﾞｼｯｸUB" pitchFamily="50" charset="-128"/>
            </a:endParaRPr>
          </a:p>
          <a:p>
            <a:pPr algn="l"/>
            <a:r>
              <a:rPr lang="es-ES" altLang="ja-JP" sz="2400" dirty="0" smtClean="0">
                <a:ea typeface="HGP創英角ｺﾞｼｯｸUB" pitchFamily="50" charset="-128"/>
              </a:rPr>
              <a:t>no se producen escorias.</a:t>
            </a:r>
            <a:endParaRPr lang="ja-JP" altLang="en-US" sz="2400" dirty="0">
              <a:ea typeface="HGP創英角ｺﾞｼｯｸUB" pitchFamily="50" charset="-128"/>
            </a:endParaRPr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1754104"/>
              </p:ext>
            </p:extLst>
          </p:nvPr>
        </p:nvGraphicFramePr>
        <p:xfrm>
          <a:off x="174710" y="142852"/>
          <a:ext cx="4464620" cy="3352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Image" r:id="rId3" imgW="3816104" imgH="2864883" progId="">
                  <p:embed/>
                </p:oleObj>
              </mc:Choice>
              <mc:Fallback>
                <p:oleObj name="Image" r:id="rId3" imgW="3816104" imgH="286488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710" y="142852"/>
                        <a:ext cx="4464620" cy="33520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" descr="画像 003"/>
          <p:cNvPicPr>
            <a:picLocks noChangeAspect="1" noChangeArrowheads="1"/>
          </p:cNvPicPr>
          <p:nvPr/>
        </p:nvPicPr>
        <p:blipFill>
          <a:blip r:embed="rId5">
            <a:lum bright="10000" contrast="4000"/>
          </a:blip>
          <a:srcRect/>
          <a:stretch>
            <a:fillRect/>
          </a:stretch>
        </p:blipFill>
        <p:spPr bwMode="auto">
          <a:xfrm>
            <a:off x="4527549" y="2280272"/>
            <a:ext cx="4616451" cy="343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357158" y="2881638"/>
            <a:ext cx="1728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ja-JP" sz="2800" b="1" dirty="0" smtClean="0">
                <a:solidFill>
                  <a:schemeClr val="bg1"/>
                </a:solidFill>
              </a:rPr>
              <a:t>Con hedor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786446" y="142852"/>
            <a:ext cx="2872068" cy="52322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s-ES" altLang="ja-JP" sz="2800" dirty="0" smtClean="0">
                <a:solidFill>
                  <a:schemeClr val="bg1"/>
                </a:solidFill>
              </a:rPr>
              <a:t>Tanque de purines</a:t>
            </a:r>
            <a:endParaRPr kumimoji="1" lang="ja-JP" alt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598795" y="4964352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ja-JP" sz="2800" b="1" dirty="0" smtClean="0">
                <a:solidFill>
                  <a:srgbClr val="FFFF00"/>
                </a:solidFill>
              </a:rPr>
              <a:t>Sin hedor</a:t>
            </a:r>
            <a:endParaRPr kumimoji="1" lang="ja-JP" altLang="en-US" sz="2800" b="1" dirty="0">
              <a:solidFill>
                <a:srgbClr val="FFFF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98795" y="4534494"/>
            <a:ext cx="1953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ja-JP" dirty="0" smtClean="0">
                <a:solidFill>
                  <a:schemeClr val="bg1"/>
                </a:solidFill>
              </a:rPr>
              <a:t>Tercera Agricultura</a:t>
            </a:r>
            <a:endParaRPr kumimoji="1" lang="ja-JP" alt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7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堆肥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705971"/>
            <a:ext cx="7992888" cy="488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04404" y="121196"/>
            <a:ext cx="4532316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dirty="0" smtClean="0">
                <a:solidFill>
                  <a:srgbClr val="0000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Est</a:t>
            </a:r>
            <a:r>
              <a:rPr lang="es-ES" altLang="ja-JP" sz="2800" dirty="0" smtClean="0">
                <a:solidFill>
                  <a:srgbClr val="0000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iércol maduro</a:t>
            </a:r>
            <a:r>
              <a:rPr lang="ja-JP" altLang="en-US" sz="2800" dirty="0" smtClean="0">
                <a:solidFill>
                  <a:srgbClr val="0000FF"/>
                </a:solidFill>
                <a:latin typeface="Ebrima" panose="02000000000000000000" pitchFamily="2" charset="0"/>
                <a:cs typeface="Ebrima" panose="02000000000000000000" pitchFamily="2" charset="0"/>
              </a:rPr>
              <a:t>   </a:t>
            </a:r>
            <a:r>
              <a:rPr lang="es-ES" altLang="ja-JP" sz="2800" dirty="0" smtClean="0">
                <a:solidFill>
                  <a:srgbClr val="0000FF"/>
                </a:solidFill>
                <a:latin typeface="Ebrima" panose="02000000000000000000" pitchFamily="2" charset="0"/>
                <a:cs typeface="Ebrima" panose="02000000000000000000" pitchFamily="2" charset="0"/>
              </a:rPr>
              <a:t>producido a corto plazo</a:t>
            </a:r>
            <a:endParaRPr lang="ja-JP" altLang="en-US" sz="2800" dirty="0">
              <a:solidFill>
                <a:srgbClr val="0000FF"/>
              </a:solidFill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87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67544" y="121196"/>
            <a:ext cx="828092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ja-JP" sz="2400" dirty="0" smtClean="0">
                <a:solidFill>
                  <a:srgbClr val="0000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 produce estiércol maduro a corto plazo</a:t>
            </a:r>
            <a:r>
              <a:rPr lang="ja-JP" altLang="en-US" sz="2400" dirty="0" smtClean="0">
                <a:solidFill>
                  <a:srgbClr val="0000FF"/>
                </a:solidFill>
                <a:latin typeface="HGPｺﾞｼｯｸE" pitchFamily="50" charset="-128"/>
              </a:rPr>
              <a:t> </a:t>
            </a:r>
            <a:endParaRPr lang="ja-JP" altLang="en-US" sz="2400" dirty="0">
              <a:solidFill>
                <a:srgbClr val="0000FF"/>
              </a:solidFill>
              <a:latin typeface="HGPｺﾞｼｯｸE" pitchFamily="50" charset="-128"/>
            </a:endParaRP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07" y="705971"/>
            <a:ext cx="7992888" cy="482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3419872" y="4761801"/>
            <a:ext cx="3771032" cy="52322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ES" altLang="ja-JP" sz="2800" b="1" dirty="0" smtClean="0">
                <a:solidFill>
                  <a:schemeClr val="bg1"/>
                </a:solidFill>
              </a:rPr>
              <a:t>Están muchos lombrices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539553" y="913282"/>
            <a:ext cx="7814340" cy="50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>
              <a:spcBef>
                <a:spcPct val="50000"/>
              </a:spcBef>
            </a:pPr>
            <a:r>
              <a:rPr lang="ja-JP" altLang="en-US" sz="2400" dirty="0">
                <a:solidFill>
                  <a:schemeClr val="bg1"/>
                </a:solidFill>
                <a:latin typeface="HGPｺﾞｼｯｸE" pitchFamily="50" charset="-128"/>
              </a:rPr>
              <a:t>　</a:t>
            </a:r>
            <a:r>
              <a:rPr lang="es-ES" altLang="ja-JP" sz="2400" b="1" dirty="0" smtClean="0">
                <a:solidFill>
                  <a:schemeClr val="bg1"/>
                </a:solidFill>
                <a:latin typeface="HGPｺﾞｼｯｸE" pitchFamily="50" charset="-128"/>
              </a:rPr>
              <a:t>Aparecen hongos a corto plazo (en dos meses)</a:t>
            </a:r>
            <a:endParaRPr lang="en-US" altLang="ja-JP" sz="2400" b="1" dirty="0">
              <a:solidFill>
                <a:schemeClr val="bg1"/>
              </a:solidFill>
              <a:latin typeface="HGPｺﾞｼｯｸ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597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IMG0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501" y="481236"/>
            <a:ext cx="8897766" cy="5018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3036902" y="4278496"/>
            <a:ext cx="5225405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altLang="ja-JP" sz="2800" b="1" dirty="0" smtClean="0">
                <a:solidFill>
                  <a:schemeClr val="bg1"/>
                </a:solidFill>
              </a:rPr>
              <a:t>No progresa la oxidación de acero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27784" y="4801716"/>
            <a:ext cx="6014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ja-JP" sz="2400" b="1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 produce estiércol seco de alta calidad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261963" y="265212"/>
            <a:ext cx="5246141" cy="1368425"/>
          </a:xfrm>
          <a:prstGeom prst="downArrowCallout">
            <a:avLst>
              <a:gd name="adj1" fmla="val 8987"/>
              <a:gd name="adj2" fmla="val 0"/>
              <a:gd name="adj3" fmla="val 22389"/>
              <a:gd name="adj4" fmla="val 66667"/>
            </a:avLst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scene3d>
            <a:camera prst="obliqueTopLeft"/>
            <a:lightRig rig="threePt" dir="t"/>
          </a:scene3d>
          <a:sp3d>
            <a:bevelT w="139700" h="139700" prst="divot"/>
          </a:sp3d>
        </p:spPr>
        <p:txBody>
          <a:bodyPr wrap="none" anchor="ctr"/>
          <a:lstStyle/>
          <a:p>
            <a:pPr>
              <a:defRPr/>
            </a:pPr>
            <a:r>
              <a:rPr lang="es-ES" altLang="ja-JP" sz="1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Almacén de fermentación para estiércol.</a:t>
            </a:r>
            <a:endParaRPr lang="ja-JP" altLang="en-US" sz="1600" dirty="0">
              <a:latin typeface="Ebrima" panose="02000000000000000000" pitchFamily="2" charset="0"/>
              <a:ea typeface="HGSｺﾞｼｯｸE" pitchFamily="50" charset="-128"/>
              <a:cs typeface="Ebrima" panose="02000000000000000000" pitchFamily="2" charset="0"/>
            </a:endParaRPr>
          </a:p>
          <a:p>
            <a:pPr>
              <a:defRPr/>
            </a:pPr>
            <a:r>
              <a:rPr lang="es-ES" altLang="ja-JP" sz="1600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Producción del acondicionador del suelo muy potente.</a:t>
            </a:r>
            <a:r>
              <a:rPr lang="en-US" altLang="ja-JP" dirty="0" smtClean="0">
                <a:latin typeface="HGSｺﾞｼｯｸE" pitchFamily="50" charset="-128"/>
                <a:ea typeface="HGSｺﾞｼｯｸE" pitchFamily="50" charset="-128"/>
              </a:rPr>
              <a:t> </a:t>
            </a:r>
            <a:endParaRPr lang="en-US" altLang="ja-JP" dirty="0"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612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堆肥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193204"/>
            <a:ext cx="7908172" cy="4982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827584" y="5175250"/>
            <a:ext cx="6840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ja-JP" altLang="en-US" sz="1800" dirty="0">
                <a:latin typeface="+mn-ea"/>
                <a:ea typeface="+mn-ea"/>
              </a:rPr>
              <a:t>　</a:t>
            </a:r>
            <a:r>
              <a:rPr lang="es-ES" altLang="ja-JP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Su actividad continúa durante el invierno también</a:t>
            </a:r>
            <a:endParaRPr lang="ja-JP" altLang="en-US" sz="24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7529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IMG00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265212"/>
            <a:ext cx="8424936" cy="52816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角丸四角形 9"/>
          <p:cNvSpPr/>
          <p:nvPr/>
        </p:nvSpPr>
        <p:spPr bwMode="auto">
          <a:xfrm>
            <a:off x="3635896" y="408053"/>
            <a:ext cx="3555841" cy="571504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pPr>
              <a:defRPr/>
            </a:pPr>
            <a:r>
              <a:rPr lang="ja-JP" altLang="en-US" sz="2800" dirty="0" smtClean="0">
                <a:latin typeface="HGPｺﾞｼｯｸE" pitchFamily="50" charset="-128"/>
              </a:rPr>
              <a:t>   </a:t>
            </a:r>
            <a:r>
              <a:rPr lang="es-ES" altLang="ja-JP" sz="2400" dirty="0" smtClean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Almacen de estiércol</a:t>
            </a:r>
            <a:endParaRPr lang="ja-JP" altLang="en-US" sz="2800" dirty="0">
              <a:solidFill>
                <a:schemeClr val="bg1"/>
              </a:solidFill>
              <a:latin typeface="HGPｺﾞｼｯｸE" pitchFamily="50" charset="-128"/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1139864" y="3109228"/>
            <a:ext cx="2113090" cy="1934873"/>
            <a:chOff x="2365494" y="1840422"/>
            <a:chExt cx="2113090" cy="1934873"/>
          </a:xfrm>
        </p:grpSpPr>
        <p:sp>
          <p:nvSpPr>
            <p:cNvPr id="13" name="雲 12"/>
            <p:cNvSpPr/>
            <p:nvPr/>
          </p:nvSpPr>
          <p:spPr>
            <a:xfrm>
              <a:off x="2365494" y="1840422"/>
              <a:ext cx="2113090" cy="1934873"/>
            </a:xfrm>
            <a:prstGeom prst="cloud">
              <a:avLst/>
            </a:prstGeom>
            <a:solidFill>
              <a:srgbClr val="CCFF99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21221" y="2004472"/>
              <a:ext cx="1801635" cy="1512080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5" name="テキスト ボックス 14"/>
          <p:cNvSpPr txBox="1"/>
          <p:nvPr/>
        </p:nvSpPr>
        <p:spPr>
          <a:xfrm>
            <a:off x="907952" y="5088500"/>
            <a:ext cx="478868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ES" altLang="ja-JP" b="1" dirty="0" smtClean="0"/>
              <a:t>Avejas vienen a recoger enzimas de degradación</a:t>
            </a:r>
            <a:endParaRPr kumimoji="1" lang="ja-JP" altLang="en-US" b="1" dirty="0"/>
          </a:p>
        </p:txBody>
      </p:sp>
      <p:pic>
        <p:nvPicPr>
          <p:cNvPr id="16" name="図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51987" y="-492669"/>
            <a:ext cx="1551987" cy="1609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テキスト ボックス 17"/>
          <p:cNvSpPr txBox="1"/>
          <p:nvPr/>
        </p:nvSpPr>
        <p:spPr>
          <a:xfrm>
            <a:off x="858864" y="2721383"/>
            <a:ext cx="2623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ja-JP" b="1" dirty="0" smtClean="0">
                <a:solidFill>
                  <a:schemeClr val="accent6">
                    <a:lumMod val="50000"/>
                  </a:schemeClr>
                </a:solidFill>
              </a:rPr>
              <a:t>Se para flujos de estiércol</a:t>
            </a:r>
            <a:endParaRPr kumimoji="1" lang="ja-JP" alt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81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52 0.04445 C 0.14896 0.04278 0.18889 0.04222 0.23316 0.04445 C 0.25886 0.04889 0.28334 0.05278 0.30955 0.05389 C 0.33525 0.06084 0.36164 0.05584 0.3875 0.06 C 0.39653 0.06334 0.39011 0.06139 0.40452 0.06334 C 0.41216 0.06445 0.42726 0.06722 0.42726 0.0675 C 0.44028 0.07278 0.45105 0.07361 0.46424 0.075 C 0.47934 0.08 0.45921 0.07361 0.48577 0.07889 C 0.49323 0.08028 0.50122 0.08389 0.50868 0.08639 C 0.51493 0.08861 0.51719 0.09472 0.52257 0.09806 C 0.525 0.09945 0.52761 0.09917 0.53021 0.09972 C 0.54028 0.10945 0.55105 0.10917 0.56216 0.11528 C 0.56441 0.11639 0.56615 0.11778 0.56858 0.11889 C 0.57049 0.12 0.57257 0.12 0.57466 0.12111 C 0.5783 0.12278 0.58143 0.12722 0.58542 0.12834 C 0.59341 0.13167 0.60296 0.13139 0.61129 0.13445 C 0.62535 0.13917 0.62483 0.14167 0.64167 0.14389 C 0.65122 0.14722 0.66268 0.14972 0.67084 0.1575 C 0.67917 0.16472 0.68195 0.16945 0.69254 0.17222 C 0.6974 0.17861 0.7073 0.18889 0.71372 0.19139 C 0.7198 0.19639 0.72396 0.20084 0.73073 0.20306 C 0.73334 0.20556 0.73733 0.20584 0.73993 0.20861 C 0.74948 0.21861 0.73612 0.21195 0.74775 0.21667 C 0.76112 0.23389 0.7441 0.21389 0.75695 0.22417 C 0.75868 0.22556 0.75955 0.22834 0.76146 0.23 C 0.7632 0.23167 0.77049 0.23334 0.77205 0.23361 C 0.77848 0.24 0.78438 0.24584 0.79202 0.24917 C 0.79358 0.25111 0.7948 0.25361 0.79671 0.25472 C 0.79775 0.25611 0.8 0.25556 0.80122 0.25667 C 0.80452 0.26028 0.80747 0.26417 0.81025 0.26834 C 0.81198 0.27084 0.81303 0.27389 0.81511 0.27528 C 0.82535 0.28722 0.82188 0.27889 0.82882 0.28917 C 0.83646 0.3 0.84028 0.31361 0.84879 0.32334 C 0.85035 0.33111 0.85487 0.33389 0.85799 0.34056 C 0.86303 0.35167 0.86459 0.36417 0.87014 0.37472 C 0.8691 0.37722 0.86719 0.37889 0.86719 0.38111 C 0.86719 0.38222 0.87084 0.39472 0.87171 0.39806 C 0.875 0.41028 0.87674 0.42389 0.8823 0.43445 C 0.88455 0.4525 0.88646 0.47 0.88855 0.48834 C 0.88803 0.50834 0.88924 0.575 0.87778 0.59667 C 0.87414 0.61889 0.87848 0.63778 0.86563 0.65472 C 0.86441 0.65861 0.86216 0.67445 0.85799 0.67722 C 0.85608 0.67889 0.85382 0.67889 0.85174 0.67945 C 0.84879 0.68167 0.84462 0.68306 0.84237 0.68722 C 0.83941 0.69306 0.83386 0.69917 0.82882 0.70195 C 0.82535 0.70445 0.82153 0.70445 0.81789 0.70584 C 0.80851 0.71806 0.7941 0.7225 0.78108 0.725 C 0.77309 0.73195 0.7632 0.73584 0.75382 0.73861 C 0.71285 0.73722 0.6724 0.73278 0.63108 0.73084 C 0.61598 0.72889 0.60174 0.72334 0.58681 0.71945 C 0.58039 0.71139 0.5698 0.70167 0.56216 0.69472 C 0.55504 0.68084 0.55868 0.68639 0.55174 0.67722 C 0.55122 0.67528 0.55087 0.67334 0.55 0.67139 C 0.54914 0.66945 0.54757 0.66806 0.54705 0.66611 C 0.54497 0.65945 0.5441 0.65167 0.54254 0.64528 C 0.54184 0.62722 0.5382 0.6025 0.5408 0.58361 C 0.54115 0.57222 0.54115 0.56084 0.54254 0.54917 C 0.54375 0.53806 0.55087 0.51361 0.55487 0.50361 C 0.55591 0.4975 0.55695 0.49 0.55938 0.48445 C 0.56528 0.47 0.55955 0.48861 0.56528 0.47111 C 0.56754 0.46472 0.56858 0.45945 0.57153 0.45389 C 0.57327 0.44695 0.57466 0.44167 0.57778 0.43611 C 0.57952 0.42667 0.58195 0.4225 0.58837 0.41722 C 0.59046 0.40889 0.5948 0.40861 0.59896 0.40195 C 0.60782 0.38778 0.60105 0.3925 0.60955 0.38834 C 0.61893 0.37722 0.62969 0.36778 0.63872 0.35584 C 0.64028 0.35361 0.65556 0.35028 0.65868 0.34806 C 0.6632 0.34472 0.66719 0.34278 0.67257 0.34056 C 0.67882 0.33556 0.68421 0.33111 0.69098 0.32722 C 0.69618 0.32445 0.70243 0.32361 0.70799 0.32167 C 0.72674 0.30556 0.75695 0.30806 0.77813 0.30611 C 0.79896 0.30667 0.81997 0.30834 0.84098 0.30834 C 0.85296 0.30834 0.86441 0.30611 0.87622 0.30611 C 0.88646 0.30611 0.89809 0.31167 0.90834 0.31389 C 0.91285 0.31806 0.91771 0.32167 0.92223 0.32528 C 0.92379 0.32722 0.92691 0.32917 0.92691 0.32972 C 0.93316 0.34056 0.94896 0.35778 0.95903 0.36556 C 0.96025 0.36834 0.96181 0.37139 0.96355 0.37334 C 0.96476 0.37472 0.96702 0.37528 0.96823 0.37722 C 0.97709 0.39056 0.96025 0.37472 0.97414 0.38695 C 0.97622 0.39334 0.98004 0.39806 0.98351 0.40389 C 0.98837 0.42667 0.98143 0.3975 0.9882 0.41722 C 0.99202 0.42806 0.99202 0.43972 0.9974 0.45 C 0.99896 0.46334 1.00174 0.47639 1.00643 0.48834 C 1.00764 0.50639 1.00938 0.52417 1.0125 0.54167 C 1.01181 0.57806 1.01372 0.61528 1.00643 0.65056 C 1.00625 0.65167 1.00365 0.665 1.0033 0.66611 C 1.00226 0.66806 1 0.66917 0.99879 0.67139 C 0.99757 0.67334 0.99688 0.67695 0.99566 0.67945 C 0.99428 0.69111 0.99323 0.70028 0.9882 0.71 C 0.98664 0.71584 0.98577 0.72334 0.98351 0.72889 C 0.98073 0.73556 0.97605 0.74 0.97275 0.74584 C 0.96858 0.76306 0.97553 0.7375 0.96667 0.75972 C 0.9625 0.77028 0.9691 0.76556 0.96025 0.76861 C 0.95434 0.78084 0.94688 0.78778 0.93907 0.7975 C 0.93733 0.79611 0.92987 0.78945 0.92987 0.7975 " pathEditMode="relative" rAng="0" ptsTypes="fffffffffffffffffffffffffffffffffffffffffffffffffffffffffffffffffffffffffffffffffffffffffffffffA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51" y="37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牧草散布"/>
          <p:cNvPicPr>
            <a:picLocks noChangeAspect="1" noChangeArrowheads="1"/>
          </p:cNvPicPr>
          <p:nvPr/>
        </p:nvPicPr>
        <p:blipFill>
          <a:blip r:embed="rId2">
            <a:lum bright="6000" contrast="14000"/>
          </a:blip>
          <a:srcRect/>
          <a:stretch>
            <a:fillRect/>
          </a:stretch>
        </p:blipFill>
        <p:spPr bwMode="auto">
          <a:xfrm>
            <a:off x="145940" y="394151"/>
            <a:ext cx="8781420" cy="52217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540122" y="889807"/>
            <a:ext cx="55793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ja-JP" sz="2400" dirty="0" smtClean="0"/>
              <a:t>Dispersión de excremento fresco en verano</a:t>
            </a:r>
            <a:endParaRPr lang="ja-JP" altLang="en-US" sz="2400" dirty="0"/>
          </a:p>
        </p:txBody>
      </p:sp>
      <p:sp>
        <p:nvSpPr>
          <p:cNvPr id="4" name="角丸四角形 3"/>
          <p:cNvSpPr/>
          <p:nvPr/>
        </p:nvSpPr>
        <p:spPr bwMode="auto">
          <a:xfrm>
            <a:off x="3203848" y="364048"/>
            <a:ext cx="5472608" cy="405220"/>
          </a:xfrm>
          <a:prstGeom prst="roundRect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/>
          <a:lstStyle/>
          <a:p>
            <a:pPr>
              <a:defRPr/>
            </a:pPr>
            <a:r>
              <a:rPr lang="es-ES" altLang="ja-JP" b="1" dirty="0" smtClean="0">
                <a:latin typeface="Ebrima" panose="02000000000000000000" pitchFamily="2" charset="0"/>
                <a:cs typeface="Ebrima" panose="02000000000000000000" pitchFamily="2" charset="0"/>
              </a:rPr>
              <a:t>Se puede producir pastos de muy alta calidad</a:t>
            </a:r>
            <a:endParaRPr lang="ja-JP" altLang="en-US" b="1" dirty="0">
              <a:latin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725344" y="5017740"/>
            <a:ext cx="1630385" cy="23495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>
              <a:spcBef>
                <a:spcPct val="50000"/>
              </a:spcBef>
            </a:pPr>
            <a:r>
              <a:rPr lang="en-US" altLang="ja-JP" sz="1600" b="1" dirty="0" smtClean="0">
                <a:latin typeface="Century" pitchFamily="18" charset="0"/>
                <a:ea typeface="ＭＳ 明朝" pitchFamily="17" charset="-128"/>
              </a:rPr>
              <a:t>11, Agosto,2002</a:t>
            </a:r>
            <a:endParaRPr lang="ja-JP" altLang="en-US" sz="1600" dirty="0"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041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牧草散布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451" y="391409"/>
            <a:ext cx="7920038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角丸四角形 1"/>
          <p:cNvSpPr/>
          <p:nvPr/>
        </p:nvSpPr>
        <p:spPr bwMode="auto">
          <a:xfrm>
            <a:off x="4211960" y="4575938"/>
            <a:ext cx="3096344" cy="571504"/>
          </a:xfrm>
          <a:prstGeom prst="roundRect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/>
          <a:lstStyle/>
          <a:p>
            <a:pPr>
              <a:defRPr/>
            </a:pPr>
            <a:r>
              <a:rPr lang="es-ES" altLang="ja-JP" sz="2400" b="1" dirty="0" smtClean="0">
                <a:latin typeface="HGPｺﾞｼｯｸE" pitchFamily="50" charset="-128"/>
              </a:rPr>
              <a:t>Pasto de alta calidad</a:t>
            </a:r>
            <a:endParaRPr lang="ja-JP" altLang="en-US" sz="2400" b="1" dirty="0">
              <a:latin typeface="HGPｺﾞｼｯｸ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663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5587" y="819271"/>
            <a:ext cx="3366370" cy="4774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040" y="819269"/>
            <a:ext cx="3456384" cy="4786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670065" y="193204"/>
            <a:ext cx="43621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ja-JP" sz="2400" dirty="0" smtClean="0">
                <a:solidFill>
                  <a:schemeClr val="hlink"/>
                </a:solidFill>
              </a:rPr>
              <a:t>Comparación de pastos (al inicial)</a:t>
            </a:r>
            <a:endParaRPr lang="ja-JP" altLang="en-US" sz="2400" dirty="0">
              <a:solidFill>
                <a:schemeClr val="hlink"/>
              </a:solidFill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278030" y="982782"/>
            <a:ext cx="28414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ja-JP" sz="2400" dirty="0" smtClean="0">
                <a:solidFill>
                  <a:schemeClr val="bg1"/>
                </a:solidFill>
              </a:rPr>
              <a:t>Area A: Convencional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932040" y="982782"/>
            <a:ext cx="35105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altLang="ja-JP" sz="2400" dirty="0" smtClean="0">
                <a:solidFill>
                  <a:schemeClr val="bg1"/>
                </a:solidFill>
              </a:rPr>
              <a:t>Area B: Tercera Agricultura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39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491" y="223847"/>
            <a:ext cx="8964613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55576" y="1915045"/>
            <a:ext cx="550072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200" dirty="0" smtClean="0"/>
              <a:t>　　</a:t>
            </a:r>
            <a:r>
              <a:rPr lang="es-ES" altLang="ja-JP" sz="3200" dirty="0" smtClean="0">
                <a:solidFill>
                  <a:schemeClr val="bg1"/>
                </a:solidFill>
              </a:rPr>
              <a:t>Tercera agricultura</a:t>
            </a:r>
            <a:endParaRPr lang="ja-JP" altLang="en-US" sz="3200" dirty="0">
              <a:solidFill>
                <a:schemeClr val="bg1"/>
              </a:solidFill>
            </a:endParaRPr>
          </a:p>
          <a:p>
            <a:r>
              <a:rPr lang="ja-JP" altLang="en-US" sz="3200" dirty="0" smtClean="0">
                <a:solidFill>
                  <a:schemeClr val="bg1"/>
                </a:solidFill>
              </a:rPr>
              <a:t>　　</a:t>
            </a:r>
            <a:r>
              <a:rPr lang="es-ES" altLang="ja-JP" sz="3200" dirty="0" smtClean="0">
                <a:solidFill>
                  <a:schemeClr val="bg1"/>
                </a:solidFill>
              </a:rPr>
              <a:t>Campo de pasto hermoso</a:t>
            </a:r>
            <a:endParaRPr lang="ja-JP" altLang="en-US" sz="3200" dirty="0">
              <a:solidFill>
                <a:schemeClr val="bg1"/>
              </a:solidFill>
            </a:endParaRPr>
          </a:p>
        </p:txBody>
      </p:sp>
      <p:pic>
        <p:nvPicPr>
          <p:cNvPr id="4" name="図 9" descr="C:\Users\環境プロジェクト\AppData\Local\Microsoft\Windows\Temporary Internet Files\Content.IE5\MUIHZJCX\MCj0417440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-2214578" y="5090872"/>
            <a:ext cx="1890034" cy="1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799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9.25926E-6 C 0.00937 -0.03519 0.01215 -0.06968 0.02483 -0.10394 C 0.02864 -0.11366 0.02917 -0.12338 0.03524 -0.13126 C 0.03698 -0.14329 0.04201 -0.15093 0.04705 -0.16088 C 0.04878 -0.16945 0.05226 -0.17501 0.0559 -0.18241 C 0.05903 -0.19514 0.05486 -0.18033 0.06163 -0.19607 C 0.07048 -0.21575 0.06319 -0.20788 0.07205 -0.21575 C 0.07465 -0.22107 0.07778 -0.22917 0.08212 -0.23334 C 0.08767 -0.23843 0.08715 -0.23612 0.09253 -0.23913 C 0.0993 -0.24283 0.10503 -0.24607 0.1118 -0.24908 C 0.11875 -0.25232 0.12656 -0.25139 0.13385 -0.25301 C 0.13594 -0.25278 0.1651 -0.25024 0.17048 -0.24908 C 0.17448 -0.24815 0.18212 -0.24514 0.18212 -0.24514 C 0.18733 -0.24075 0.18993 -0.23565 0.19566 -0.23334 C 0.20035 -0.22917 0.20399 -0.22385 0.20885 -0.21968 C 0.21753 -0.20209 0.2059 -0.22269 0.21614 -0.21181 C 0.21753 -0.21019 0.21805 -0.20764 0.2191 -0.20579 C 0.22378 -0.197 0.22708 -0.1882 0.23385 -0.18241 C 0.23837 -0.16297 0.23125 -0.19075 0.23819 -0.17061 C 0.23941 -0.1669 0.24114 -0.1588 0.24114 -0.1588 C 0.24062 -0.14908 0.24045 -0.13913 0.23958 -0.1294 C 0.23923 -0.12269 0.23854 -0.10788 0.23385 -0.10394 C 0.225 -0.09676 0.20781 -0.09676 0.19983 -0.09607 C 0.19757 -0.09676 0.19444 -0.09561 0.19253 -0.09792 C 0.19045 -0.10093 0.19062 -0.10579 0.18958 -0.10973 C 0.18906 -0.11251 0.18785 -0.11505 0.1868 -0.1176 C 0.1842 -0.14075 0.18316 -0.16274 0.18212 -0.18635 C 0.18281 -0.20602 0.17795 -0.23889 0.18819 -0.2588 C 0.19028 -0.26945 0.19305 -0.28195 0.19983 -0.2882 C 0.20347 -0.30186 0.21441 -0.31436 0.225 -0.3176 C 0.23507 -0.32686 0.25573 -0.33612 0.26771 -0.33913 C 0.2908 -0.35163 0.32135 -0.34399 0.3441 -0.34306 C 0.3559 -0.34121 0.36632 -0.33588 0.37795 -0.33334 C 0.38542 -0.32315 0.39392 -0.31829 0.40417 -0.31575 C 0.41024 -0.31181 0.41371 -0.30672 0.41892 -0.30186 C 0.42396 -0.29237 0.42569 -0.28264 0.42917 -0.27246 C 0.42864 -0.24862 0.42951 -0.20811 0.41771 -0.18635 C 0.41198 -0.16459 0.39305 -0.15626 0.37795 -0.15093 C 0.37153 -0.15186 0.36389 -0.14954 0.35885 -0.15487 C 0.35538 -0.15834 0.34983 -0.16667 0.34983 -0.16667 C 0.34757 -0.17593 0.3441 -0.18241 0.34271 -0.19213 C 0.34305 -0.22732 0.34305 -0.26274 0.3441 -0.29792 C 0.34479 -0.32176 0.36996 -0.34075 0.38385 -0.347 C 0.40625 -0.34561 0.42378 -0.34144 0.44566 -0.33913 C 0.4559 -0.33612 0.46476 -0.33079 0.475 -0.32755 C 0.49653 -0.31274 0.47118 -0.32848 0.49271 -0.31968 C 0.50573 -0.31436 0.51788 -0.30556 0.5309 -0.30001 C 0.5375 -0.29352 0.54375 -0.28959 0.55156 -0.28635 C 0.5559 -0.28033 0.56076 -0.27246 0.56753 -0.27246 C 0.5651 -0.27315 0.56094 -0.27778 0.56024 -0.27454 C 0.55816 -0.26783 0.56042 -0.25996 0.5618 -0.25301 C 0.56215 -0.25116 0.56302 -0.2588 0.56302 -0.2588 " pathEditMode="relative" ptsTypes="fffffffffffffffffffffffffffffffffffffffffffffffffff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857752" y="2285992"/>
            <a:ext cx="3357586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altLang="ja-JP" sz="2800" dirty="0" smtClean="0"/>
              <a:t>Con el uso de “fuerza natural”, se puede criar ganados sanos.</a:t>
            </a:r>
            <a:endParaRPr kumimoji="1" lang="en-US" altLang="ja-JP" sz="2800" dirty="0" smtClean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484704"/>
            <a:ext cx="3714776" cy="352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6830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4635" y="697260"/>
            <a:ext cx="3661281" cy="493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5312" y="769268"/>
            <a:ext cx="3494998" cy="479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1259632" y="481236"/>
            <a:ext cx="144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s-ES" altLang="ja-JP" dirty="0" smtClean="0"/>
              <a:t>Convencional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431265" y="397623"/>
            <a:ext cx="1930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ja-JP" dirty="0" smtClean="0"/>
              <a:t>Tercera agricultura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166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623" y="625252"/>
            <a:ext cx="8948737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4743186" y="857013"/>
            <a:ext cx="307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ja-JP" sz="2400" dirty="0" smtClean="0">
                <a:solidFill>
                  <a:schemeClr val="bg1"/>
                </a:solidFill>
              </a:rPr>
              <a:t>Producción aumentada</a:t>
            </a:r>
            <a:endParaRPr kumimoji="1" lang="ja-JP" alt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02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57158" y="214290"/>
            <a:ext cx="67866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ja-JP" sz="16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Ejemplo: 50 vacas de ordeño: Simulación ideal</a:t>
            </a:r>
            <a:endParaRPr lang="ja-JP" altLang="en-US" dirty="0">
              <a:latin typeface="HGPｺﾞｼｯｸE" pitchFamily="50" charset="-128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42910" y="714356"/>
            <a:ext cx="292895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b="1" dirty="0" err="1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Costo</a:t>
            </a:r>
            <a:r>
              <a:rPr lang="en-US" altLang="ja-JP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altLang="ja-JP" b="1" dirty="0" err="1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anual</a:t>
            </a:r>
            <a:r>
              <a:rPr lang="en-US" altLang="ja-JP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 </a:t>
            </a:r>
            <a:r>
              <a:rPr lang="en-US" altLang="ja-JP" b="1" dirty="0" err="1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alimento</a:t>
            </a:r>
            <a:r>
              <a:rPr lang="ja-JP" altLang="en-US" sz="2800" dirty="0">
                <a:latin typeface="HGPｺﾞｼｯｸE" pitchFamily="50" charset="-128"/>
              </a:rPr>
              <a:t>　</a:t>
            </a:r>
          </a:p>
        </p:txBody>
      </p:sp>
      <p:pic>
        <p:nvPicPr>
          <p:cNvPr id="4" name="Picture 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2854158" cy="64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9"/>
          <p:cNvSpPr txBox="1">
            <a:spLocks noChangeArrowheads="1"/>
          </p:cNvSpPr>
          <p:nvPr/>
        </p:nvSpPr>
        <p:spPr bwMode="auto">
          <a:xfrm>
            <a:off x="428596" y="1643050"/>
            <a:ext cx="2000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000" dirty="0" smtClean="0">
                <a:ea typeface="ＭＳ Ｐゴシック" charset="-128"/>
              </a:rPr>
              <a:t>1,537</a:t>
            </a:r>
            <a:r>
              <a:rPr lang="ja-JP" altLang="en-US" sz="2000" dirty="0" smtClean="0">
                <a:ea typeface="ＭＳ Ｐゴシック" charset="-128"/>
              </a:rPr>
              <a:t>万円</a:t>
            </a:r>
            <a:endParaRPr lang="ja-JP" altLang="en-US" sz="2000" dirty="0">
              <a:ea typeface="ＭＳ Ｐゴシック" charset="-128"/>
            </a:endParaRPr>
          </a:p>
        </p:txBody>
      </p:sp>
      <p:sp>
        <p:nvSpPr>
          <p:cNvPr id="6" name="AutoShape 26"/>
          <p:cNvSpPr>
            <a:spLocks noChangeArrowheads="1"/>
          </p:cNvSpPr>
          <p:nvPr/>
        </p:nvSpPr>
        <p:spPr bwMode="auto">
          <a:xfrm>
            <a:off x="4286248" y="1500174"/>
            <a:ext cx="1714512" cy="720725"/>
          </a:xfrm>
          <a:prstGeom prst="leftArrow">
            <a:avLst>
              <a:gd name="adj1" fmla="val 50000"/>
              <a:gd name="adj2" fmla="val 79956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anchor="ctr"/>
          <a:lstStyle/>
          <a:p>
            <a:pPr>
              <a:defRPr/>
            </a:pPr>
            <a:r>
              <a:rPr lang="en-US" altLang="ja-JP" sz="1400" dirty="0" smtClean="0">
                <a:solidFill>
                  <a:srgbClr val="FF3300"/>
                </a:solidFill>
                <a:ea typeface="ＭＳ Ｐゴシック" pitchFamily="50" charset="-128"/>
              </a:rPr>
              <a:t>Si </a:t>
            </a:r>
            <a:r>
              <a:rPr lang="en-US" altLang="ja-JP" sz="1400" dirty="0" err="1" smtClean="0">
                <a:solidFill>
                  <a:srgbClr val="FF3300"/>
                </a:solidFill>
                <a:ea typeface="ＭＳ Ｐゴシック" pitchFamily="50" charset="-128"/>
              </a:rPr>
              <a:t>disminuye</a:t>
            </a:r>
            <a:r>
              <a:rPr lang="en-US" altLang="ja-JP" sz="1400" dirty="0" smtClean="0">
                <a:solidFill>
                  <a:srgbClr val="FF3300"/>
                </a:solidFill>
                <a:ea typeface="ＭＳ Ｐゴシック" pitchFamily="50" charset="-128"/>
              </a:rPr>
              <a:t> 30%</a:t>
            </a:r>
            <a:endParaRPr lang="ja-JP" altLang="en-US" sz="1400" dirty="0">
              <a:solidFill>
                <a:srgbClr val="FF3300"/>
              </a:solidFill>
              <a:ea typeface="HGｺﾞｼｯｸE" pitchFamily="49" charset="-128"/>
            </a:endParaRPr>
          </a:p>
        </p:txBody>
      </p:sp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714356"/>
            <a:ext cx="23685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4439" y="1521634"/>
            <a:ext cx="400052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8"/>
          <p:cNvSpPr txBox="1">
            <a:spLocks noChangeArrowheads="1"/>
          </p:cNvSpPr>
          <p:nvPr/>
        </p:nvSpPr>
        <p:spPr bwMode="auto">
          <a:xfrm>
            <a:off x="428596" y="1643050"/>
            <a:ext cx="18517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000" dirty="0" smtClean="0">
                <a:ea typeface="ＭＳ Ｐゴシック" charset="-128"/>
              </a:rPr>
              <a:t>21,960</a:t>
            </a:r>
            <a:r>
              <a:rPr lang="es-ES" altLang="ja-JP" sz="2000" dirty="0" smtClean="0">
                <a:ea typeface="ＭＳ Ｐゴシック" charset="-128"/>
              </a:rPr>
              <a:t> mil yen</a:t>
            </a:r>
            <a:endParaRPr lang="ja-JP" altLang="en-US" sz="2000" dirty="0">
              <a:ea typeface="ＭＳ Ｐゴシック" charset="-128"/>
            </a:endParaRPr>
          </a:p>
        </p:txBody>
      </p:sp>
      <p:sp>
        <p:nvSpPr>
          <p:cNvPr id="10" name="Text Box 48"/>
          <p:cNvSpPr txBox="1">
            <a:spLocks noChangeArrowheads="1"/>
          </p:cNvSpPr>
          <p:nvPr/>
        </p:nvSpPr>
        <p:spPr bwMode="auto">
          <a:xfrm>
            <a:off x="3643306" y="743079"/>
            <a:ext cx="2000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u="sng" dirty="0" smtClean="0">
                <a:ea typeface="ＭＳ Ｐゴシック" charset="-128"/>
              </a:rPr>
              <a:t>21,960 mil yen</a:t>
            </a:r>
            <a:endParaRPr lang="ja-JP" altLang="en-US" sz="2400" u="sng" dirty="0">
              <a:ea typeface="ＭＳ Ｐゴシック" charset="-128"/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 flipV="1">
            <a:off x="357158" y="2140688"/>
            <a:ext cx="3656600" cy="242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357158" y="1500174"/>
            <a:ext cx="3714776" cy="158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3643306" y="3929066"/>
            <a:ext cx="5177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1600" dirty="0" smtClean="0"/>
              <a:t>366</a:t>
            </a:r>
            <a:r>
              <a:rPr lang="es-ES" altLang="ja-JP" sz="1600" dirty="0" smtClean="0"/>
              <a:t>yen</a:t>
            </a:r>
            <a:r>
              <a:rPr kumimoji="1" lang="ja-JP" altLang="en-US" sz="1600" dirty="0" smtClean="0"/>
              <a:t>－</a:t>
            </a:r>
            <a:r>
              <a:rPr kumimoji="1" lang="en-US" altLang="ja-JP" sz="1600" dirty="0" smtClean="0"/>
              <a:t>30</a:t>
            </a:r>
            <a:r>
              <a:rPr lang="es-ES" altLang="ja-JP" sz="1600" dirty="0" smtClean="0"/>
              <a:t>yen</a:t>
            </a:r>
            <a:r>
              <a:rPr kumimoji="1" lang="ja-JP" altLang="en-US" sz="1600" dirty="0" smtClean="0"/>
              <a:t>＝</a:t>
            </a:r>
            <a:r>
              <a:rPr kumimoji="1" lang="en-US" altLang="ja-JP" sz="1600" dirty="0" smtClean="0"/>
              <a:t>336</a:t>
            </a:r>
            <a:r>
              <a:rPr lang="es-ES" altLang="ja-JP" sz="1600" dirty="0" smtClean="0"/>
              <a:t>yen</a:t>
            </a:r>
            <a:r>
              <a:rPr lang="en-US" altLang="ja-JP" sz="1600" dirty="0"/>
              <a:t> </a:t>
            </a:r>
            <a:r>
              <a:rPr lang="en-US" altLang="ja-JP" sz="1600" dirty="0" smtClean="0"/>
              <a:t>x </a:t>
            </a:r>
            <a:r>
              <a:rPr kumimoji="1" lang="en-US" altLang="ja-JP" sz="1600" dirty="0" smtClean="0"/>
              <a:t>50</a:t>
            </a:r>
            <a:r>
              <a:rPr lang="es-ES" altLang="ja-JP" sz="1600" dirty="0" smtClean="0"/>
              <a:t>vacas</a:t>
            </a:r>
            <a:r>
              <a:rPr lang="en-US" altLang="ja-JP" sz="1600" dirty="0"/>
              <a:t> </a:t>
            </a:r>
            <a:r>
              <a:rPr lang="en-US" altLang="ja-JP" sz="1600" dirty="0" smtClean="0"/>
              <a:t>x </a:t>
            </a:r>
            <a:r>
              <a:rPr kumimoji="1" lang="en-US" altLang="ja-JP" sz="1600" dirty="0" smtClean="0"/>
              <a:t>30</a:t>
            </a:r>
            <a:r>
              <a:rPr lang="es-ES" altLang="ja-JP" sz="1600" dirty="0" smtClean="0"/>
              <a:t>días</a:t>
            </a:r>
            <a:r>
              <a:rPr lang="es-ES" altLang="ja-JP" sz="1600" dirty="0"/>
              <a:t>=</a:t>
            </a:r>
            <a:r>
              <a:rPr kumimoji="1" lang="en-US" altLang="ja-JP" sz="1600" b="1" dirty="0" smtClean="0">
                <a:solidFill>
                  <a:srgbClr val="FF0000"/>
                </a:solidFill>
              </a:rPr>
              <a:t>504,000yen</a:t>
            </a:r>
            <a:r>
              <a:rPr kumimoji="1" lang="ja-JP" altLang="en-US" sz="1600" b="1" dirty="0" smtClean="0">
                <a:solidFill>
                  <a:srgbClr val="FF0000"/>
                </a:solidFill>
              </a:rPr>
              <a:t>　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072330" y="3714752"/>
            <a:ext cx="642942" cy="285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/>
              <a:t>１</a:t>
            </a:r>
            <a:r>
              <a:rPr kumimoji="1" lang="es-ES" altLang="ja-JP" sz="1200" dirty="0" smtClean="0"/>
              <a:t>mes</a:t>
            </a:r>
            <a:endParaRPr kumimoji="1" lang="ja-JP" altLang="en-US" sz="1200" dirty="0" smtClean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072066" y="4286256"/>
            <a:ext cx="3748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  504,000 x 12</a:t>
            </a:r>
            <a:r>
              <a:rPr lang="es-ES" altLang="ja-JP" sz="1600" dirty="0" smtClean="0"/>
              <a:t>meses</a:t>
            </a:r>
            <a:r>
              <a:rPr lang="es-ES" altLang="ja-JP" sz="1600" dirty="0"/>
              <a:t>=</a:t>
            </a:r>
            <a:r>
              <a:rPr kumimoji="1" lang="en-US" altLang="ja-JP" sz="1600" b="1" dirty="0" smtClean="0">
                <a:solidFill>
                  <a:srgbClr val="FF0000"/>
                </a:solidFill>
              </a:rPr>
              <a:t>6,048,000yen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786314" y="4643446"/>
            <a:ext cx="3818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6,048,000</a:t>
            </a:r>
            <a:r>
              <a:rPr lang="es-ES" altLang="ja-JP" sz="1600" dirty="0"/>
              <a:t>+</a:t>
            </a:r>
            <a:r>
              <a:rPr kumimoji="1" lang="en-US" altLang="ja-JP" sz="1600" dirty="0" smtClean="0"/>
              <a:t>3,500,000</a:t>
            </a:r>
            <a:r>
              <a:rPr lang="es-ES" altLang="ja-JP" sz="1600" dirty="0"/>
              <a:t>=</a:t>
            </a:r>
            <a:r>
              <a:rPr kumimoji="1" lang="en-US" altLang="ja-JP" sz="1600" b="1" dirty="0" smtClean="0">
                <a:solidFill>
                  <a:srgbClr val="FF0000"/>
                </a:solidFill>
              </a:rPr>
              <a:t>9,500,000</a:t>
            </a:r>
            <a:r>
              <a:rPr lang="es-ES" altLang="ja-JP" sz="1600" b="1" dirty="0" smtClean="0">
                <a:solidFill>
                  <a:srgbClr val="FF0000"/>
                </a:solidFill>
              </a:rPr>
              <a:t>yen</a:t>
            </a:r>
            <a:endParaRPr kumimoji="1" lang="en-US" altLang="ja-JP" sz="1600" b="1" dirty="0" smtClean="0">
              <a:solidFill>
                <a:srgbClr val="FF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536413" y="4949103"/>
            <a:ext cx="1607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ja-JP" sz="1400" dirty="0" smtClean="0"/>
              <a:t>Fertilizante químico </a:t>
            </a:r>
            <a:endParaRPr kumimoji="1" lang="ja-JP" altLang="en-US" sz="1400" dirty="0" smtClean="0"/>
          </a:p>
        </p:txBody>
      </p:sp>
      <p:graphicFrame>
        <p:nvGraphicFramePr>
          <p:cNvPr id="18" name="グラフ 17"/>
          <p:cNvGraphicFramePr/>
          <p:nvPr>
            <p:extLst>
              <p:ext uri="{D42A27DB-BD31-4B8C-83A1-F6EECF244321}">
                <p14:modId xmlns:p14="http://schemas.microsoft.com/office/powerpoint/2010/main" val="1319413478"/>
              </p:ext>
            </p:extLst>
          </p:nvPr>
        </p:nvGraphicFramePr>
        <p:xfrm>
          <a:off x="561010" y="2593769"/>
          <a:ext cx="3214678" cy="3007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テキスト ボックス 18"/>
          <p:cNvSpPr txBox="1"/>
          <p:nvPr/>
        </p:nvSpPr>
        <p:spPr>
          <a:xfrm>
            <a:off x="357158" y="5226440"/>
            <a:ext cx="714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1600" dirty="0" smtClean="0"/>
              <a:t>1/</a:t>
            </a:r>
            <a:r>
              <a:rPr lang="es-ES" altLang="ja-JP" sz="1600" dirty="0" smtClean="0"/>
              <a:t>día</a:t>
            </a:r>
            <a:r>
              <a:rPr kumimoji="1" lang="ja-JP" altLang="en-US" sz="1600" dirty="0" smtClean="0"/>
              <a:t>　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989638" y="5236975"/>
            <a:ext cx="27860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1,220</a:t>
            </a:r>
            <a:r>
              <a:rPr lang="es-ES" altLang="ja-JP" dirty="0" smtClean="0"/>
              <a:t>yen</a:t>
            </a:r>
            <a:r>
              <a:rPr kumimoji="1" lang="ja-JP" altLang="en-US" dirty="0" smtClean="0"/>
              <a:t>　</a:t>
            </a:r>
            <a:r>
              <a:rPr lang="en-US" altLang="ja-JP" dirty="0" smtClean="0">
                <a:solidFill>
                  <a:srgbClr val="FF0000"/>
                </a:solidFill>
              </a:rPr>
              <a:t>30</a:t>
            </a:r>
            <a:r>
              <a:rPr lang="es-ES" altLang="ja-JP" dirty="0" smtClean="0">
                <a:solidFill>
                  <a:srgbClr val="FF0000"/>
                </a:solidFill>
              </a:rPr>
              <a:t>yen</a:t>
            </a:r>
            <a:r>
              <a:rPr kumimoji="1" lang="ja-JP" altLang="en-US" dirty="0" smtClean="0"/>
              <a:t>　 </a:t>
            </a:r>
            <a:r>
              <a:rPr kumimoji="1" lang="en-US" altLang="ja-JP" dirty="0" smtClean="0"/>
              <a:t>854yen</a:t>
            </a:r>
            <a:endParaRPr kumimoji="1" lang="ja-JP" altLang="en-US" dirty="0" smtClean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847026" y="2808083"/>
            <a:ext cx="857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366 yen</a:t>
            </a:r>
            <a:endParaRPr kumimoji="1" lang="ja-JP" altLang="en-US" sz="1600" dirty="0" smtClean="0"/>
          </a:p>
        </p:txBody>
      </p:sp>
      <p:sp>
        <p:nvSpPr>
          <p:cNvPr id="22" name="円弧 21"/>
          <p:cNvSpPr/>
          <p:nvPr/>
        </p:nvSpPr>
        <p:spPr>
          <a:xfrm>
            <a:off x="3857620" y="1500174"/>
            <a:ext cx="368677" cy="644306"/>
          </a:xfrm>
          <a:prstGeom prst="arc">
            <a:avLst>
              <a:gd name="adj1" fmla="val 16200000"/>
              <a:gd name="adj2" fmla="val 5703727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弧 22"/>
          <p:cNvSpPr/>
          <p:nvPr/>
        </p:nvSpPr>
        <p:spPr>
          <a:xfrm rot="10800000">
            <a:off x="214282" y="1500174"/>
            <a:ext cx="368677" cy="644306"/>
          </a:xfrm>
          <a:prstGeom prst="arc">
            <a:avLst>
              <a:gd name="adj1" fmla="val 16200000"/>
              <a:gd name="adj2" fmla="val 5703727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472082" y="1643050"/>
            <a:ext cx="1672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6,580 mil yen</a:t>
            </a:r>
            <a:endParaRPr kumimoji="1" lang="ja-JP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86912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3" grpId="0"/>
      <p:bldP spid="14" grpId="0"/>
      <p:bldP spid="15" grpId="0"/>
      <p:bldP spid="16" grpId="0"/>
      <p:bldP spid="17" grpId="0"/>
      <p:bldGraphic spid="18" grpId="0">
        <p:bldAsOne/>
      </p:bldGraphic>
      <p:bldP spid="19" grpId="0"/>
      <p:bldP spid="20" grpId="0" animBg="1"/>
      <p:bldP spid="21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467928" y="337219"/>
            <a:ext cx="2931572" cy="523220"/>
          </a:xfrm>
          <a:prstGeom prst="rect">
            <a:avLst/>
          </a:prstGeom>
          <a:gradFill flip="none" rotWithShape="1">
            <a:gsLst>
              <a:gs pos="0">
                <a:srgbClr val="FF3399">
                  <a:alpha val="0"/>
                </a:srgbClr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es-ES" altLang="ja-JP" sz="2800" dirty="0" smtClean="0"/>
              <a:t>Tercera Agricultura</a:t>
            </a:r>
            <a:endParaRPr kumimoji="1" lang="ja-JP" altLang="en-US" sz="2800" dirty="0"/>
          </a:p>
        </p:txBody>
      </p:sp>
      <p:pic>
        <p:nvPicPr>
          <p:cNvPr id="3" name="Picture 2" descr="C:\Users\hanaoka\AppData\Local\Microsoft\Windows\Temporary Internet Files\Content.IE5\NE7SWVFA\MCj04171320000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6000" y="1343435"/>
            <a:ext cx="3500856" cy="3577749"/>
          </a:xfrm>
          <a:prstGeom prst="rect">
            <a:avLst/>
          </a:prstGeom>
          <a:noFill/>
        </p:spPr>
      </p:pic>
      <p:sp>
        <p:nvSpPr>
          <p:cNvPr id="4" name="雲形吹き出し 3"/>
          <p:cNvSpPr/>
          <p:nvPr/>
        </p:nvSpPr>
        <p:spPr>
          <a:xfrm>
            <a:off x="6783093" y="1399477"/>
            <a:ext cx="2064733" cy="1224136"/>
          </a:xfrm>
          <a:prstGeom prst="cloudCallout">
            <a:avLst>
              <a:gd name="adj1" fmla="val -46943"/>
              <a:gd name="adj2" fmla="val 67206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973294" y="1686865"/>
            <a:ext cx="178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ja-JP" sz="16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Mejora dentro y fuera del establo</a:t>
            </a:r>
            <a:endParaRPr kumimoji="1" lang="ja-JP" altLang="en-US" sz="2000" dirty="0" smtClean="0"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6" name="雲形吹き出し 5"/>
          <p:cNvSpPr/>
          <p:nvPr/>
        </p:nvSpPr>
        <p:spPr>
          <a:xfrm rot="5400000">
            <a:off x="7102317" y="3407133"/>
            <a:ext cx="1242152" cy="1785950"/>
          </a:xfrm>
          <a:prstGeom prst="cloudCallout">
            <a:avLst>
              <a:gd name="adj1" fmla="val -31763"/>
              <a:gd name="adj2" fmla="val 72853"/>
            </a:avLst>
          </a:prstGeom>
          <a:solidFill>
            <a:srgbClr val="B6DD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116170" y="3884609"/>
            <a:ext cx="1500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ja-JP" sz="1600" b="1" dirty="0" smtClean="0">
                <a:latin typeface="Ebrima" panose="02000000000000000000" pitchFamily="2" charset="0"/>
                <a:ea typeface="HGPｺﾞｼｯｸE" pitchFamily="50" charset="-128"/>
                <a:cs typeface="Ebrima" panose="02000000000000000000" pitchFamily="2" charset="0"/>
              </a:rPr>
              <a:t>Disminución de alimentación</a:t>
            </a:r>
            <a:endParaRPr kumimoji="1" lang="en-US" altLang="ja-JP" sz="2000" dirty="0" smtClean="0"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8" name="雲形吹き出し 7"/>
          <p:cNvSpPr/>
          <p:nvPr/>
        </p:nvSpPr>
        <p:spPr>
          <a:xfrm flipH="1">
            <a:off x="671422" y="1185163"/>
            <a:ext cx="2078465" cy="1300897"/>
          </a:xfrm>
          <a:prstGeom prst="cloudCallout">
            <a:avLst>
              <a:gd name="adj1" fmla="val -50586"/>
              <a:gd name="adj2" fmla="val 70030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41611" y="1476567"/>
            <a:ext cx="1857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ja-JP" sz="16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Mejora de salud de los ganados</a:t>
            </a:r>
            <a:endParaRPr kumimoji="1" lang="en-US" altLang="ja-JP" sz="2000" dirty="0" smtClean="0"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10" name="雲形吹き出し 9"/>
          <p:cNvSpPr/>
          <p:nvPr/>
        </p:nvSpPr>
        <p:spPr>
          <a:xfrm flipH="1">
            <a:off x="344000" y="3679032"/>
            <a:ext cx="2288769" cy="1410715"/>
          </a:xfrm>
          <a:prstGeom prst="cloudCallout">
            <a:avLst>
              <a:gd name="adj1" fmla="val -52351"/>
              <a:gd name="adj2" fmla="val -65499"/>
            </a:avLst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25527" y="3968529"/>
            <a:ext cx="2357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ja-JP" sz="1600" b="1" dirty="0" smtClean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Mejora del suelo a corto plazo a bajo costo</a:t>
            </a:r>
            <a:endParaRPr lang="en-US" altLang="ja-JP" sz="2000" dirty="0" smtClean="0">
              <a:latin typeface="HGPｺﾞｼｯｸE" pitchFamily="50" charset="-128"/>
              <a:ea typeface="HGPｺﾞｼｯｸ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364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648" y="119362"/>
            <a:ext cx="6550074" cy="547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3"/>
          <p:cNvSpPr txBox="1">
            <a:spLocks noChangeArrowheads="1"/>
          </p:cNvSpPr>
          <p:nvPr/>
        </p:nvSpPr>
        <p:spPr bwMode="auto">
          <a:xfrm>
            <a:off x="6156176" y="3865612"/>
            <a:ext cx="165618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8800" dirty="0">
                <a:solidFill>
                  <a:schemeClr val="bg1"/>
                </a:solidFill>
              </a:rPr>
              <a:t>終</a:t>
            </a:r>
          </a:p>
        </p:txBody>
      </p:sp>
    </p:spTree>
    <p:extLst>
      <p:ext uri="{BB962C8B-B14F-4D97-AF65-F5344CB8AC3E}">
        <p14:creationId xmlns:p14="http://schemas.microsoft.com/office/powerpoint/2010/main" val="95959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ヒナ試験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7366" y="1579858"/>
            <a:ext cx="2063171" cy="286181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3" name="Picture 3" descr="G:\マウス試験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792" y="1536291"/>
            <a:ext cx="2041539" cy="285416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4" name="Picture 4" descr="G:\脱臭試験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787" y="1541533"/>
            <a:ext cx="2027051" cy="283450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5" name="Picture 5" descr="G:\飼料製造届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6256" y="1536007"/>
            <a:ext cx="2020368" cy="281869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6" name="テキスト ボックス 5"/>
          <p:cNvSpPr txBox="1"/>
          <p:nvPr/>
        </p:nvSpPr>
        <p:spPr>
          <a:xfrm rot="16200000">
            <a:off x="775151" y="3623"/>
            <a:ext cx="1015663" cy="20984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r>
              <a:rPr kumimoji="1" lang="ja-JP" altLang="en-US" dirty="0" smtClean="0"/>
              <a:t> </a:t>
            </a:r>
            <a:r>
              <a:rPr lang="es-ES" altLang="ja-JP" dirty="0" smtClean="0"/>
              <a:t>Examen de la toxicidad oral con ratón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2732620" y="70569"/>
            <a:ext cx="1292662" cy="16875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es-ES" altLang="ja-JP" dirty="0" smtClean="0"/>
              <a:t>Examen de seguridad con pollito (8 días de edad)</a:t>
            </a:r>
            <a:endParaRPr lang="en-US" altLang="ja-JP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 rot="16200000">
            <a:off x="5107749" y="92800"/>
            <a:ext cx="1015663" cy="16430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r>
              <a:rPr kumimoji="1" lang="ja-JP" altLang="en-US" dirty="0" smtClean="0"/>
              <a:t> </a:t>
            </a:r>
            <a:r>
              <a:rPr kumimoji="1" lang="es-ES" altLang="ja-JP" dirty="0" smtClean="0"/>
              <a:t>Examen de efecto de desodorización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7378610" y="21361"/>
            <a:ext cx="1015663" cy="17859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cmpd="dbl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es-ES" altLang="ja-JP" dirty="0" smtClean="0"/>
              <a:t>Registro de fabricante de pienso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050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571472" y="193204"/>
            <a:ext cx="7344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ja-JP" sz="2400" b="1" dirty="0" smtClean="0">
                <a:solidFill>
                  <a:srgbClr val="0000FF"/>
                </a:solidFill>
              </a:rPr>
              <a:t>Sistema de alimentación de pienso líquido para ganados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9097" y="1216825"/>
            <a:ext cx="33718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E:\DSC_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760" y="792563"/>
            <a:ext cx="3214710" cy="2108007"/>
          </a:xfrm>
          <a:prstGeom prst="rect">
            <a:avLst/>
          </a:prstGeom>
          <a:noFill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153228"/>
            <a:ext cx="1643074" cy="15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テキスト ボックス 5"/>
          <p:cNvSpPr txBox="1"/>
          <p:nvPr/>
        </p:nvSpPr>
        <p:spPr>
          <a:xfrm>
            <a:off x="467544" y="771492"/>
            <a:ext cx="1747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ja-JP" b="1" dirty="0" smtClean="0">
                <a:solidFill>
                  <a:srgbClr val="0000FF"/>
                </a:solidFill>
              </a:rPr>
              <a:t>Fuerza natural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58016" y="764135"/>
            <a:ext cx="1477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ja-JP" b="1" dirty="0" smtClean="0">
                <a:solidFill>
                  <a:srgbClr val="0000FF"/>
                </a:solidFill>
              </a:rPr>
              <a:t>Caudalímetro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242041" y="878806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ja-JP" b="1" dirty="0" smtClean="0">
                <a:solidFill>
                  <a:srgbClr val="0000FF"/>
                </a:solidFill>
              </a:rPr>
              <a:t>Alimentador tipo III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8126" y="3040859"/>
            <a:ext cx="4688263" cy="254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7700" y="3289548"/>
            <a:ext cx="2714644" cy="2047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0582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3025" y="17803"/>
            <a:ext cx="7632848" cy="5729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3" name="テキスト ボックス 2"/>
          <p:cNvSpPr txBox="1"/>
          <p:nvPr/>
        </p:nvSpPr>
        <p:spPr>
          <a:xfrm>
            <a:off x="5950863" y="196222"/>
            <a:ext cx="2242934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s-ES" altLang="ja-JP" sz="1600" b="1" dirty="0" smtClean="0">
                <a:solidFill>
                  <a:srgbClr val="FF00FF"/>
                </a:solidFill>
              </a:rPr>
              <a:t>Establo limpio sin hedor</a:t>
            </a:r>
            <a:endParaRPr kumimoji="1" lang="ja-JP" altLang="en-US" sz="1600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3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917" y="0"/>
            <a:ext cx="7992888" cy="5657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3" name="テキスト ボックス 2"/>
          <p:cNvSpPr txBox="1"/>
          <p:nvPr/>
        </p:nvSpPr>
        <p:spPr>
          <a:xfrm>
            <a:off x="6156176" y="242450"/>
            <a:ext cx="2310122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ja-JP" sz="1600" b="1" dirty="0" err="1">
                <a:solidFill>
                  <a:srgbClr val="FF00FF"/>
                </a:solidFill>
              </a:rPr>
              <a:t>Establo</a:t>
            </a:r>
            <a:r>
              <a:rPr lang="en-US" altLang="ja-JP" sz="1600" b="1" dirty="0">
                <a:solidFill>
                  <a:srgbClr val="FF00FF"/>
                </a:solidFill>
              </a:rPr>
              <a:t> </a:t>
            </a:r>
            <a:r>
              <a:rPr lang="en-US" altLang="ja-JP" sz="1600" b="1" dirty="0" err="1">
                <a:solidFill>
                  <a:srgbClr val="FF00FF"/>
                </a:solidFill>
              </a:rPr>
              <a:t>limpio</a:t>
            </a:r>
            <a:r>
              <a:rPr lang="en-US" altLang="ja-JP" sz="1600" b="1" dirty="0">
                <a:solidFill>
                  <a:srgbClr val="FF00FF"/>
                </a:solidFill>
              </a:rPr>
              <a:t> sin </a:t>
            </a:r>
            <a:r>
              <a:rPr lang="en-US" altLang="ja-JP" sz="1600" b="1" dirty="0" err="1" smtClean="0">
                <a:solidFill>
                  <a:srgbClr val="FF00FF"/>
                </a:solidFill>
              </a:rPr>
              <a:t>hedor</a:t>
            </a:r>
            <a:endParaRPr lang="en-US" altLang="ja-JP" sz="1600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79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3"/>
          <p:cNvPicPr>
            <a:picLocks noChangeAspect="1" noChangeArrowheads="1"/>
          </p:cNvPicPr>
          <p:nvPr/>
        </p:nvPicPr>
        <p:blipFill>
          <a:blip r:embed="rId2">
            <a:lum bright="8000" contrast="12000"/>
          </a:blip>
          <a:srcRect/>
          <a:stretch>
            <a:fillRect/>
          </a:stretch>
        </p:blipFill>
        <p:spPr bwMode="auto">
          <a:xfrm>
            <a:off x="323528" y="127652"/>
            <a:ext cx="8639859" cy="54854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図 2" descr="C:\Users\環境プロジェクト\AppData\Local\Microsoft\Windows\Temporary Internet Files\Content.IE5\MUIHZJCX\MCj0418738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4325" y="120292"/>
            <a:ext cx="1403797" cy="935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208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205 0.02972 C 0.13923 0.03695 0.15677 0.03445 0.175 0.03556 C 0.18906 0.03806 0.20035 0.04195 0.21476 0.04334 C 0.25434 0.05584 0.30087 0.05389 0.34114 0.05528 C 0.39705 0.05695 0.52639 0.05834 0.5691 0.05917 C 0.60729 0.06111 0.64531 0.06667 0.68385 0.06889 C 0.69722 0.07278 0.70955 0.07806 0.72344 0.08056 C 0.74028 0.08361 0.75607 0.08556 0.77205 0.0925 C 0.78264 0.09722 0.79323 0.1 0.80434 0.10222 C 0.80764 0.10278 0.81476 0.10417 0.81476 0.10445 C 0.82083 0.10695 0.82569 0.10861 0.83229 0.11 C 0.8401 0.11528 0.84722 0.11806 0.8559 0.11972 C 0.86094 0.12417 0.86545 0.12945 0.87066 0.13361 C 0.87621 0.13806 0.88298 0.14 0.88819 0.14528 C 0.89357 0.15056 0.89791 0.15445 0.90434 0.15722 C 0.9092 0.16139 0.91371 0.16278 0.9191 0.165 C 0.92812 0.17306 0.93524 0.18389 0.94271 0.19445 C 0.94965 0.20361 0.94653 0.19722 0.95295 0.20445 C 0.95798 0.21 0.96146 0.21639 0.96614 0.22195 C 0.97291 0.23 0.9783 0.24361 0.9868 0.2475 C 0.9908 0.25528 0.99705 0.26195 1.00295 0.26722 C 1.01319 0.28722 0.99826 0.25667 1.00729 0.28084 C 1.00885 0.285 1.01319 0.2925 1.01319 0.29278 C 1.01545 0.30945 1.01371 0.32361 1.01024 0.33972 C 1.00521 0.36278 1.00156 0.38556 0.99114 0.40639 C 0.98819 0.41806 0.98437 0.43 0.98229 0.44167 C 0.98125 0.4475 0.98125 0.45111 0.97795 0.45528 C 0.97673 0.45722 0.975 0.45778 0.97344 0.45945 C 0.97048 0.47195 0.96302 0.47889 0.95729 0.48889 C 0.94896 0.50306 0.95538 0.49917 0.94705 0.5025 C 0.93524 0.51306 0.92587 0.52667 0.91476 0.53806 C 0.91163 0.54917 0.91545 0.53889 0.90885 0.5475 C 0.90399 0.55445 0.90416 0.55584 0.89705 0.55945 C 0.89184 0.56611 0.88663 0.57 0.8809 0.57528 C 0.87448 0.58139 0.86823 0.58861 0.8618 0.59472 C 0.85382 0.60222 0.84705 0.60472 0.84114 0.61556 C 0.83854 0.62778 0.84184 0.6175 0.83524 0.62611 C 0.82812 0.63556 0.82448 0.64528 0.81476 0.64972 C 0.80469 0.65861 0.79861 0.67222 0.78663 0.6775 C 0.78576 0.67889 0.78507 0.68139 0.78385 0.68306 C 0.78264 0.68417 0.78021 0.685 0.77934 0.68722 C 0.7783 0.68861 0.77899 0.69111 0.77778 0.69306 C 0.77691 0.69472 0.77465 0.69472 0.77344 0.69695 C 0.77187 0.69834 0.77083 0.70139 0.76892 0.7025 C 0.76736 0.70389 0.76319 0.705 0.76319 0.70528 " pathEditMode="relative" rAng="0" ptsTypes="ffffffffffffffffffffffffffffffffffffffffffff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70" y="33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4"/>
          <p:cNvPicPr>
            <a:picLocks noChangeAspect="1" noChangeArrowheads="1"/>
          </p:cNvPicPr>
          <p:nvPr/>
        </p:nvPicPr>
        <p:blipFill>
          <a:blip r:embed="rId2">
            <a:lum bright="8000" contrast="6000"/>
          </a:blip>
          <a:srcRect/>
          <a:stretch>
            <a:fillRect/>
          </a:stretch>
        </p:blipFill>
        <p:spPr bwMode="auto">
          <a:xfrm>
            <a:off x="241474" y="31894"/>
            <a:ext cx="8504770" cy="5601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1763688" y="4441676"/>
            <a:ext cx="1992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ja-JP" sz="2400" b="1" dirty="0" smtClean="0">
                <a:solidFill>
                  <a:srgbClr val="CC0099"/>
                </a:solidFill>
              </a:rPr>
              <a:t>Establo limpio</a:t>
            </a:r>
            <a:endParaRPr kumimoji="1" lang="ja-JP" altLang="en-US" sz="2400" b="1" dirty="0">
              <a:solidFill>
                <a:srgbClr val="CC0099"/>
              </a:solidFill>
            </a:endParaRPr>
          </a:p>
        </p:txBody>
      </p:sp>
      <p:sp>
        <p:nvSpPr>
          <p:cNvPr id="3" name="角丸四角形 2"/>
          <p:cNvSpPr/>
          <p:nvPr/>
        </p:nvSpPr>
        <p:spPr bwMode="auto">
          <a:xfrm>
            <a:off x="4788024" y="114256"/>
            <a:ext cx="3456384" cy="571504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/>
          <a:lstStyle/>
          <a:p>
            <a:pPr algn="ctr">
              <a:defRPr/>
            </a:pPr>
            <a:r>
              <a:rPr lang="es-ES" altLang="ja-JP" sz="2400" dirty="0" smtClean="0">
                <a:solidFill>
                  <a:schemeClr val="bg1"/>
                </a:solidFill>
                <a:latin typeface="+mj-lt"/>
                <a:ea typeface="HGｺﾞｼｯｸE" pitchFamily="49" charset="-128"/>
              </a:rPr>
              <a:t>Ambiente del establo</a:t>
            </a:r>
            <a:r>
              <a:rPr lang="ja-JP" altLang="en-US" sz="2400" dirty="0" smtClean="0">
                <a:solidFill>
                  <a:schemeClr val="bg1"/>
                </a:solidFill>
                <a:latin typeface="+mj-lt"/>
                <a:ea typeface="ＭＳ Ｐゴシック" pitchFamily="50" charset="-128"/>
              </a:rPr>
              <a:t> </a:t>
            </a:r>
            <a:endParaRPr lang="ja-JP" altLang="en-US" sz="2400" dirty="0">
              <a:solidFill>
                <a:schemeClr val="bg1"/>
              </a:solidFill>
              <a:latin typeface="+mj-lt"/>
              <a:ea typeface="ＭＳ Ｐゴシック" pitchFamily="50" charset="-128"/>
            </a:endParaRPr>
          </a:p>
        </p:txBody>
      </p:sp>
      <p:pic>
        <p:nvPicPr>
          <p:cNvPr id="4" name="図 2" descr="C:\Users\環境プロジェクト\AppData\Local\Microsoft\Windows\Temporary Internet Files\Content.IE5\MUIHZJCX\MCj0418738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662466" y="285752"/>
            <a:ext cx="1584325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621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52 0.03028 C -0.03333 0.0375 -0.0158 0.035 0.00243 0.03584 C 0.01649 0.03861 0.02778 0.0425 0.04219 0.04389 C 0.08177 0.05639 0.1283 0.05445 0.16858 0.05556 C 0.22448 0.0575 0.35382 0.05889 0.39653 0.05945 C 0.43472 0.06167 0.47274 0.06722 0.51129 0.06945 C 0.52465 0.07334 0.53698 0.07861 0.55087 0.08111 C 0.56771 0.08417 0.58351 0.08584 0.59948 0.09306 C 0.61007 0.0975 0.62066 0.10028 0.63177 0.10278 C 0.63507 0.10334 0.64219 0.10472 0.64219 0.105 C 0.64827 0.10722 0.65313 0.10917 0.65972 0.11056 C 0.66754 0.11584 0.67465 0.11834 0.68333 0.12028 C 0.68837 0.12472 0.69288 0.13 0.69809 0.13417 C 0.70365 0.13861 0.71042 0.14028 0.71563 0.14584 C 0.72101 0.15111 0.72535 0.15472 0.73177 0.1575 C 0.73663 0.16167 0.74115 0.16306 0.74653 0.16528 C 0.75556 0.17334 0.76267 0.18445 0.77014 0.19472 C 0.77708 0.20417 0.77396 0.1975 0.78038 0.20472 C 0.78542 0.21028 0.78889 0.21667 0.79358 0.22222 C 0.80035 0.23056 0.80573 0.24389 0.81424 0.24778 C 0.81823 0.25556 0.82448 0.26222 0.83038 0.2675 C 0.84063 0.2875 0.8257 0.25695 0.83472 0.28111 C 0.83629 0.28528 0.84063 0.29278 0.84063 0.29306 C 0.84288 0.30945 0.84115 0.32361 0.83767 0.34 C 0.83264 0.36306 0.82899 0.38556 0.81858 0.40667 C 0.81563 0.41806 0.81181 0.43028 0.80972 0.44195 C 0.80868 0.44778 0.80868 0.45139 0.80538 0.45556 C 0.80417 0.45722 0.80243 0.45834 0.80087 0.45945 C 0.79792 0.47195 0.79045 0.47917 0.78472 0.48889 C 0.77639 0.50306 0.78281 0.49917 0.77448 0.50278 C 0.76267 0.51306 0.7533 0.52667 0.74219 0.53806 C 0.73906 0.54917 0.74288 0.53889 0.73629 0.5475 C 0.73142 0.55417 0.7316 0.55584 0.72448 0.55945 C 0.71927 0.56611 0.71406 0.57 0.70833 0.57528 C 0.70191 0.58139 0.69566 0.58861 0.68924 0.59445 C 0.68125 0.60222 0.67448 0.60472 0.66858 0.61584 C 0.66597 0.62778 0.66927 0.6175 0.66267 0.62639 C 0.65556 0.63556 0.65191 0.645 0.64219 0.64972 C 0.63212 0.65834 0.62604 0.67195 0.61406 0.67722 C 0.6132 0.67889 0.6125 0.68139 0.61129 0.68278 C 0.61007 0.68417 0.60764 0.68472 0.60677 0.68695 C 0.60573 0.68861 0.60642 0.69084 0.60521 0.69306 C 0.60434 0.69445 0.60208 0.69472 0.60087 0.69667 C 0.59931 0.69834 0.59827 0.70139 0.59636 0.70278 C 0.59479 0.70389 0.59063 0.70472 0.59063 0.705 " pathEditMode="relative" rAng="0" ptsTypes="ffffffffffffffffffffffffffffffffffffffffffff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70" y="33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56780"/>
            <a:ext cx="5004048" cy="3379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0" descr="堆肥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8079" y="2569468"/>
            <a:ext cx="4788544" cy="296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123729" y="87514"/>
            <a:ext cx="45486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altLang="ja-JP" sz="2800" dirty="0" smtClean="0">
                <a:ea typeface="ＭＳ Ｐゴシック" charset="-128"/>
              </a:rPr>
              <a:t>Excremento convencional</a:t>
            </a:r>
            <a:endParaRPr lang="ja-JP" altLang="en-US" sz="2800" dirty="0">
              <a:ea typeface="ＭＳ Ｐゴシック" charset="-128"/>
            </a:endParaRP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281604" y="4016476"/>
            <a:ext cx="385762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altLang="ja-JP" sz="2400" dirty="0" smtClean="0">
                <a:ea typeface="HGｺﾞｼｯｸE" pitchFamily="49" charset="-128"/>
              </a:rPr>
              <a:t>Excremento de la tercera agricultura. Va a ser un material acondicionador del suelo muy potente.</a:t>
            </a:r>
            <a:endParaRPr lang="ja-JP" altLang="en-US" sz="2200" dirty="0">
              <a:ea typeface="HGｺﾞｼｯｸE" pitchFamily="49" charset="-128"/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5472991" y="1825441"/>
            <a:ext cx="35719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s-ES" altLang="ja-JP" sz="2400" b="1" baseline="30000" dirty="0" smtClean="0">
                <a:solidFill>
                  <a:srgbClr val="CC00CC"/>
                </a:solidFill>
                <a:ea typeface="HGSｺﾞｼｯｸM" pitchFamily="50" charset="-128"/>
              </a:rPr>
              <a:t>Nitrógeno nítrico y nitrógeno amoniacal se descomponen a bajo molecular en etapas primarias a corto plazo, convirtiendo excremento en material acondicionador del suelo muy potente.</a:t>
            </a:r>
            <a:endParaRPr lang="ja-JP" altLang="en-US" sz="2400" b="1" baseline="30000" dirty="0">
              <a:solidFill>
                <a:srgbClr val="CC00CC"/>
              </a:solidFill>
              <a:ea typeface="HGSｺﾞｼｯｸM" pitchFamily="50" charset="-128"/>
            </a:endParaRPr>
          </a:p>
        </p:txBody>
      </p:sp>
      <p:sp>
        <p:nvSpPr>
          <p:cNvPr id="7" name="二等辺三角形 6"/>
          <p:cNvSpPr/>
          <p:nvPr/>
        </p:nvSpPr>
        <p:spPr>
          <a:xfrm rot="5400000">
            <a:off x="3544751" y="4016476"/>
            <a:ext cx="428628" cy="42862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二等辺三角形 9"/>
          <p:cNvSpPr/>
          <p:nvPr/>
        </p:nvSpPr>
        <p:spPr>
          <a:xfrm rot="10800000">
            <a:off x="4690580" y="599253"/>
            <a:ext cx="428628" cy="42862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881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10" grpId="0" animBg="1"/>
    </p:bld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343</Words>
  <Application>Microsoft Office PowerPoint</Application>
  <PresentationFormat>画面に合わせる (16:10)</PresentationFormat>
  <Paragraphs>71</Paragraphs>
  <Slides>24</Slides>
  <Notes>0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26" baseType="lpstr">
      <vt:lpstr>Office ​​テーマ</vt:lpstr>
      <vt:lpstr>Image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h-shoji</dc:creator>
  <cp:lastModifiedBy>sakai</cp:lastModifiedBy>
  <cp:revision>38</cp:revision>
  <dcterms:created xsi:type="dcterms:W3CDTF">2011-06-21T00:27:16Z</dcterms:created>
  <dcterms:modified xsi:type="dcterms:W3CDTF">2014-06-09T04:11:57Z</dcterms:modified>
</cp:coreProperties>
</file>