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  <p:sldMasterId id="2147484268" r:id="rId2"/>
  </p:sldMasterIdLst>
  <p:notesMasterIdLst>
    <p:notesMasterId r:id="rId9"/>
  </p:notesMasterIdLst>
  <p:handoutMasterIdLst>
    <p:handoutMasterId r:id="rId10"/>
  </p:handoutMasterIdLst>
  <p:sldIdLst>
    <p:sldId id="519" r:id="rId3"/>
    <p:sldId id="482" r:id="rId4"/>
    <p:sldId id="507" r:id="rId5"/>
    <p:sldId id="520" r:id="rId6"/>
    <p:sldId id="521" r:id="rId7"/>
    <p:sldId id="522" r:id="rId8"/>
  </p:sldIdLst>
  <p:sldSz cx="9144000" cy="6858000" type="screen4x3"/>
  <p:notesSz cx="6805613" cy="9939338"/>
  <p:custShowLst>
    <p:custShow name="NCNP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0D4"/>
    <a:srgbClr val="00CCFF"/>
    <a:srgbClr val="FFFF99"/>
    <a:srgbClr val="FFCCCC"/>
    <a:srgbClr val="008000"/>
    <a:srgbClr val="0099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9" autoAdjust="0"/>
    <p:restoredTop sz="91500" autoAdjust="0"/>
  </p:normalViewPr>
  <p:slideViewPr>
    <p:cSldViewPr>
      <p:cViewPr>
        <p:scale>
          <a:sx n="66" d="100"/>
          <a:sy n="66" d="100"/>
        </p:scale>
        <p:origin x="-237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43731B7E-6FBC-44B2-A5FA-9800FA306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00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D1A6C6A4-39C0-4CDC-9A0E-7FF3E27EAA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1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ECA9-E941-4737-BEFA-DCB231EC6FE8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1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48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3248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1953D-A3C6-4B66-8733-BEE47FCE483B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2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EE194-FB0F-4E92-8967-3993F889F0ED}" type="slidenum">
              <a:rPr lang="en-US" altLang="ja-JP" smtClean="0">
                <a:latin typeface="ＭＳ Ｐ明朝"/>
                <a:ea typeface="ＭＳ Ｐ明朝"/>
                <a:cs typeface="ＭＳ Ｐ明朝"/>
              </a:rPr>
              <a:pPr/>
              <a:t>3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57C9C2E-6E5B-4CF0-ACB6-3778446C7C40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53CA71B-7A22-40DA-955E-EEDA0DD63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D28B7E1-842A-4A5C-A382-2D81FD732CE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8AC88C9-BBCB-4BB1-B50E-4BE0B40C61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E92386-11A5-4982-94AF-41DABE426E3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32AB00FF-B262-4CF2-AE5D-FAC4A1605D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7C34-D865-4AC9-9B54-E6D1225662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6FB7-A7EA-4433-8DF7-D47CC2AED7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77F2-0C77-40F6-8762-B00A72E5CB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1B32-42EA-42FE-B281-CED02702CC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DB90-DEDF-4A28-8D39-120295752D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A893-D045-497A-821C-7EA65A0DA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2B04-1808-4375-A193-442A953081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ACB5-38CA-4E74-B262-5E9128766D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DADEEB2-2511-4A13-8B27-7F111A54358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2C0FCC6-0A88-4DD2-83CA-98DFF03CE3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82D8-C2FB-4A61-BFED-5590BD639D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5613-B277-471C-A301-9D41E59F069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D758-EC82-467C-98D1-C9B604E37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E69E157-4619-4AE7-9695-A0E820ABBBF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B4DBD9D-F040-48D5-9005-EE468079E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A24AC1-2C77-435E-9AC4-1020746F08AA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405528-8CCC-40A2-8A2E-B434FD0464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76ECA14-2F26-42BD-9DD3-24E35611C09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8406DB2-EA64-4F64-93DE-130F3FCB0D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6AB5E36-052B-444D-A7BA-F1C972B63C09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95E8899-B0AC-427C-8B5A-E8DF1CBA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0FA1245-5BA1-4A89-9407-BDC9FFEE5A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34145C9-D3C0-45C1-86DF-B54CAFF71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A5509CA-5F34-48D2-86E6-234C3BE96508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15C10F8-5909-4663-B363-FB20BDFC4E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8A5C43-D121-419A-91BF-AD932C0BE6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9A3EFFE-A357-4E00-BDF2-B0E3A2032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4ECFA876-8B60-47E7-BC3F-0F0EE80DB4F3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AEC4D99-9A7C-44AB-A696-D69D01A69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66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C392A00-C08A-4BE0-B6CB-AB86D8589C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48488" y="65246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>
              <a:defRPr/>
            </a:pPr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ea typeface="ＭＳ Ｐゴシック" charset="-128"/>
              </a:rPr>
              <a:t>SFC11DT01-02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rgbClr val="0099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solidFill>
                <a:prstClr val="white"/>
              </a:solidFill>
            </a:endParaRPr>
          </a:p>
        </p:txBody>
      </p:sp>
      <p:pic>
        <p:nvPicPr>
          <p:cNvPr id="53253" name="Picture 3" descr="C:\Users\userTN19CP0115003\AppData\Local\Microsoft\Windows\Temporary Internet Files\Content.IE5\NQDYZ8Y2\MP9004467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663"/>
            <a:ext cx="44370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テキスト ボックス 1"/>
          <p:cNvSpPr txBox="1">
            <a:spLocks noChangeArrowheads="1"/>
          </p:cNvSpPr>
          <p:nvPr/>
        </p:nvSpPr>
        <p:spPr bwMode="auto">
          <a:xfrm>
            <a:off x="971550" y="407828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干细胞再生治疗</a:t>
            </a:r>
            <a:r>
              <a:rPr lang="ja-JP" altLang="en-US" sz="3600">
                <a:solidFill>
                  <a:schemeClr val="bg1"/>
                </a:solidFill>
              </a:rPr>
              <a:t>　</a:t>
            </a:r>
            <a:r>
              <a:rPr lang="zh-CN" altLang="en-US" sz="3600">
                <a:solidFill>
                  <a:schemeClr val="bg1"/>
                </a:solidFill>
              </a:rPr>
              <a:t>症例</a:t>
            </a: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51" name="テキスト ボックス 4"/>
          <p:cNvSpPr txBox="1">
            <a:spLocks noChangeArrowheads="1"/>
          </p:cNvSpPr>
          <p:nvPr/>
        </p:nvSpPr>
        <p:spPr bwMode="auto">
          <a:xfrm>
            <a:off x="141288" y="144463"/>
            <a:ext cx="3278187" cy="5810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ja-JP" altLang="en-US" sz="1600" b="1" dirty="0">
                <a:solidFill>
                  <a:schemeClr val="tx1"/>
                </a:solidFill>
              </a:rPr>
              <a:t>５２</a:t>
            </a:r>
            <a:r>
              <a:rPr kumimoji="0" lang="zh-CN" altLang="en-US" sz="1600" b="1" dirty="0">
                <a:solidFill>
                  <a:schemeClr val="tx1"/>
                </a:solidFill>
              </a:rPr>
              <a:t>岁</a:t>
            </a:r>
            <a:r>
              <a:rPr kumimoji="0" lang="ja-JP" altLang="en-US" sz="1600" b="1" dirty="0">
                <a:solidFill>
                  <a:schemeClr val="tx1"/>
                </a:solidFill>
              </a:rPr>
              <a:t>　</a:t>
            </a:r>
            <a:r>
              <a:rPr kumimoji="0" lang="zh-CN" altLang="en-US" sz="1600" b="1" dirty="0">
                <a:solidFill>
                  <a:schemeClr val="tx1"/>
                </a:solidFill>
              </a:rPr>
              <a:t>男性</a:t>
            </a:r>
            <a:endParaRPr kumimoji="0" lang="en-US" altLang="zh-CN" sz="1600" b="1" dirty="0">
              <a:solidFill>
                <a:schemeClr val="tx1"/>
              </a:solidFill>
            </a:endParaRPr>
          </a:p>
          <a:p>
            <a:pPr eaLnBrk="0" hangingPunct="0"/>
            <a:r>
              <a:rPr kumimoji="0" lang="zh-CN" altLang="en-US" sz="1600" b="1" dirty="0">
                <a:solidFill>
                  <a:schemeClr val="tx1"/>
                </a:solidFill>
              </a:rPr>
              <a:t>治疗目的</a:t>
            </a:r>
            <a:r>
              <a:rPr kumimoji="0" lang="ja-JP" altLang="en-US" sz="1600" b="1" dirty="0" smtClean="0">
                <a:solidFill>
                  <a:schemeClr val="tx1"/>
                </a:solidFill>
              </a:rPr>
              <a:t>：</a:t>
            </a:r>
            <a:r>
              <a:rPr kumimoji="0" lang="zh-CN" altLang="en-US" sz="1600" b="1" dirty="0" smtClean="0">
                <a:solidFill>
                  <a:schemeClr val="tx1"/>
                </a:solidFill>
              </a:rPr>
              <a:t>抗衰老</a:t>
            </a:r>
            <a:endParaRPr kumimoji="0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812360" y="188640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症例⑫</a:t>
            </a:r>
          </a:p>
        </p:txBody>
      </p:sp>
      <p:sp>
        <p:nvSpPr>
          <p:cNvPr id="432253" name="Text Box 3"/>
          <p:cNvSpPr txBox="1">
            <a:spLocks noChangeArrowheads="1"/>
          </p:cNvSpPr>
          <p:nvPr/>
        </p:nvSpPr>
        <p:spPr bwMode="auto">
          <a:xfrm>
            <a:off x="2571750" y="1022350"/>
            <a:ext cx="3485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  <a:latin typeface="ＭＳ Ｐゴシック" pitchFamily="34" charset="-128"/>
              </a:rPr>
              <a:t>52</a:t>
            </a:r>
            <a:r>
              <a:rPr lang="zh-CN" altLang="en-US" sz="2400" b="1" dirty="0">
                <a:solidFill>
                  <a:schemeClr val="tx1"/>
                </a:solidFill>
                <a:latin typeface="ＭＳ Ｐゴシック" pitchFamily="34" charset="-128"/>
              </a:rPr>
              <a:t>岁男性</a:t>
            </a:r>
            <a:r>
              <a:rPr lang="ja-JP" altLang="en-US" sz="2400" b="1" dirty="0" err="1">
                <a:solidFill>
                  <a:schemeClr val="tx1"/>
                </a:solidFill>
                <a:latin typeface="ＭＳ Ｐゴシック" pitchFamily="34" charset="-128"/>
              </a:rPr>
              <a:t>、</a:t>
            </a:r>
            <a:r>
              <a:rPr lang="zh-CN" altLang="en-US" sz="2400" b="1" dirty="0" smtClean="0">
                <a:solidFill>
                  <a:schemeClr val="tx1"/>
                </a:solidFill>
                <a:latin typeface="ＭＳ Ｐゴシック" pitchFamily="34" charset="-128"/>
              </a:rPr>
              <a:t>颈部回音过</a:t>
            </a:r>
            <a:r>
              <a:rPr lang="zh-CN" altLang="en-US" sz="2400" b="1" dirty="0">
                <a:solidFill>
                  <a:schemeClr val="tx1"/>
                </a:solidFill>
                <a:latin typeface="ＭＳ Ｐゴシック" pitchFamily="34" charset="-128"/>
              </a:rPr>
              <a:t>程</a:t>
            </a:r>
          </a:p>
        </p:txBody>
      </p:sp>
      <p:sp>
        <p:nvSpPr>
          <p:cNvPr id="432254" name="Text Box 4"/>
          <p:cNvSpPr txBox="1">
            <a:spLocks noChangeArrowheads="1"/>
          </p:cNvSpPr>
          <p:nvPr/>
        </p:nvSpPr>
        <p:spPr bwMode="auto">
          <a:xfrm>
            <a:off x="2592388" y="23955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7.2</a:t>
            </a:r>
          </a:p>
        </p:txBody>
      </p:sp>
      <p:sp>
        <p:nvSpPr>
          <p:cNvPr id="432255" name="Text Box 5"/>
          <p:cNvSpPr txBox="1">
            <a:spLocks noChangeArrowheads="1"/>
          </p:cNvSpPr>
          <p:nvPr/>
        </p:nvSpPr>
        <p:spPr bwMode="auto">
          <a:xfrm>
            <a:off x="3998913" y="2395538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7.26</a:t>
            </a:r>
          </a:p>
        </p:txBody>
      </p:sp>
      <p:sp>
        <p:nvSpPr>
          <p:cNvPr id="432256" name="Text Box 6"/>
          <p:cNvSpPr txBox="1">
            <a:spLocks noChangeArrowheads="1"/>
          </p:cNvSpPr>
          <p:nvPr/>
        </p:nvSpPr>
        <p:spPr bwMode="auto">
          <a:xfrm>
            <a:off x="5654675" y="2395538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8.18</a:t>
            </a:r>
          </a:p>
        </p:txBody>
      </p:sp>
      <p:sp>
        <p:nvSpPr>
          <p:cNvPr id="432257" name="Text Box 7"/>
          <p:cNvSpPr txBox="1">
            <a:spLocks noChangeArrowheads="1"/>
          </p:cNvSpPr>
          <p:nvPr/>
        </p:nvSpPr>
        <p:spPr bwMode="auto">
          <a:xfrm>
            <a:off x="7527925" y="2395538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10.27</a:t>
            </a:r>
          </a:p>
        </p:txBody>
      </p:sp>
      <p:sp>
        <p:nvSpPr>
          <p:cNvPr id="432258" name="Text Box 8"/>
          <p:cNvSpPr txBox="1">
            <a:spLocks noChangeArrowheads="1"/>
          </p:cNvSpPr>
          <p:nvPr/>
        </p:nvSpPr>
        <p:spPr bwMode="auto">
          <a:xfrm>
            <a:off x="371475" y="3114675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IMT</a:t>
            </a:r>
            <a:r>
              <a:rPr lang="ja-JP" altLang="en-US" sz="2000" b="1">
                <a:solidFill>
                  <a:schemeClr val="tx1"/>
                </a:solidFill>
                <a:latin typeface="ＭＳ Ｐゴシック" pitchFamily="34" charset="-128"/>
              </a:rPr>
              <a:t>　</a:t>
            </a:r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(mm)</a:t>
            </a:r>
          </a:p>
        </p:txBody>
      </p:sp>
      <p:sp>
        <p:nvSpPr>
          <p:cNvPr id="432259" name="Text Box 9"/>
          <p:cNvSpPr txBox="1">
            <a:spLocks noChangeArrowheads="1"/>
          </p:cNvSpPr>
          <p:nvPr/>
        </p:nvSpPr>
        <p:spPr bwMode="auto">
          <a:xfrm>
            <a:off x="371475" y="3589338"/>
            <a:ext cx="1572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ＭＳ Ｐゴシック" pitchFamily="34" charset="-128"/>
              </a:rPr>
              <a:t>左房径</a:t>
            </a:r>
            <a:r>
              <a:rPr lang="en-US" altLang="ja-JP" sz="2000" b="1" dirty="0" smtClean="0">
                <a:solidFill>
                  <a:schemeClr val="tx1"/>
                </a:solidFill>
                <a:latin typeface="ＭＳ Ｐゴシック" pitchFamily="34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ＭＳ Ｐゴシック" pitchFamily="34" charset="-128"/>
              </a:rPr>
              <a:t>(mm)</a:t>
            </a:r>
          </a:p>
        </p:txBody>
      </p:sp>
      <p:sp>
        <p:nvSpPr>
          <p:cNvPr id="432260" name="Text Box 10"/>
          <p:cNvSpPr txBox="1">
            <a:spLocks noChangeArrowheads="1"/>
          </p:cNvSpPr>
          <p:nvPr/>
        </p:nvSpPr>
        <p:spPr bwMode="auto">
          <a:xfrm>
            <a:off x="371475" y="4073525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血压</a:t>
            </a:r>
          </a:p>
        </p:txBody>
      </p:sp>
      <p:sp>
        <p:nvSpPr>
          <p:cNvPr id="432261" name="Text Box 11"/>
          <p:cNvSpPr txBox="1">
            <a:spLocks noChangeArrowheads="1"/>
          </p:cNvSpPr>
          <p:nvPr/>
        </p:nvSpPr>
        <p:spPr bwMode="auto">
          <a:xfrm>
            <a:off x="2625725" y="3114675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1.6</a:t>
            </a:r>
          </a:p>
        </p:txBody>
      </p:sp>
      <p:sp>
        <p:nvSpPr>
          <p:cNvPr id="432262" name="Text Box 12"/>
          <p:cNvSpPr txBox="1">
            <a:spLocks noChangeArrowheads="1"/>
          </p:cNvSpPr>
          <p:nvPr/>
        </p:nvSpPr>
        <p:spPr bwMode="auto">
          <a:xfrm>
            <a:off x="2651125" y="3608388"/>
            <a:ext cx="44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62</a:t>
            </a:r>
          </a:p>
        </p:txBody>
      </p:sp>
      <p:sp>
        <p:nvSpPr>
          <p:cNvPr id="432263" name="Text Box 13"/>
          <p:cNvSpPr txBox="1">
            <a:spLocks noChangeArrowheads="1"/>
          </p:cNvSpPr>
          <p:nvPr/>
        </p:nvSpPr>
        <p:spPr bwMode="auto">
          <a:xfrm>
            <a:off x="2330450" y="4073525"/>
            <a:ext cx="1084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160/110</a:t>
            </a:r>
          </a:p>
        </p:txBody>
      </p:sp>
      <p:sp>
        <p:nvSpPr>
          <p:cNvPr id="432264" name="Text Box 14"/>
          <p:cNvSpPr txBox="1">
            <a:spLocks noChangeArrowheads="1"/>
          </p:cNvSpPr>
          <p:nvPr/>
        </p:nvSpPr>
        <p:spPr bwMode="auto">
          <a:xfrm>
            <a:off x="5719763" y="31750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0.8</a:t>
            </a:r>
          </a:p>
        </p:txBody>
      </p:sp>
      <p:sp>
        <p:nvSpPr>
          <p:cNvPr id="432265" name="Text Box 15"/>
          <p:cNvSpPr txBox="1">
            <a:spLocks noChangeArrowheads="1"/>
          </p:cNvSpPr>
          <p:nvPr/>
        </p:nvSpPr>
        <p:spPr bwMode="auto">
          <a:xfrm>
            <a:off x="5745163" y="3638550"/>
            <a:ext cx="44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57</a:t>
            </a:r>
          </a:p>
        </p:txBody>
      </p:sp>
      <p:sp>
        <p:nvSpPr>
          <p:cNvPr id="432266" name="Text Box 16"/>
          <p:cNvSpPr txBox="1">
            <a:spLocks noChangeArrowheads="1"/>
          </p:cNvSpPr>
          <p:nvPr/>
        </p:nvSpPr>
        <p:spPr bwMode="auto">
          <a:xfrm>
            <a:off x="5487988" y="4073525"/>
            <a:ext cx="95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150/97</a:t>
            </a:r>
          </a:p>
        </p:txBody>
      </p:sp>
      <p:sp>
        <p:nvSpPr>
          <p:cNvPr id="432267" name="Text Box 17"/>
          <p:cNvSpPr txBox="1">
            <a:spLocks noChangeArrowheads="1"/>
          </p:cNvSpPr>
          <p:nvPr/>
        </p:nvSpPr>
        <p:spPr bwMode="auto">
          <a:xfrm>
            <a:off x="7656513" y="31623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0.8</a:t>
            </a:r>
          </a:p>
        </p:txBody>
      </p:sp>
      <p:sp>
        <p:nvSpPr>
          <p:cNvPr id="432268" name="Text Box 18"/>
          <p:cNvSpPr txBox="1">
            <a:spLocks noChangeArrowheads="1"/>
          </p:cNvSpPr>
          <p:nvPr/>
        </p:nvSpPr>
        <p:spPr bwMode="auto">
          <a:xfrm>
            <a:off x="7683500" y="3614738"/>
            <a:ext cx="44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38</a:t>
            </a:r>
          </a:p>
        </p:txBody>
      </p:sp>
      <p:sp>
        <p:nvSpPr>
          <p:cNvPr id="432269" name="Text Box 19"/>
          <p:cNvSpPr txBox="1">
            <a:spLocks noChangeArrowheads="1"/>
          </p:cNvSpPr>
          <p:nvPr/>
        </p:nvSpPr>
        <p:spPr bwMode="auto">
          <a:xfrm>
            <a:off x="7426325" y="4038600"/>
            <a:ext cx="95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1"/>
                </a:solidFill>
                <a:latin typeface="ＭＳ Ｐゴシック" pitchFamily="34" charset="-128"/>
              </a:rPr>
              <a:t>136/86</a:t>
            </a:r>
          </a:p>
        </p:txBody>
      </p:sp>
      <p:pic>
        <p:nvPicPr>
          <p:cNvPr id="432270" name="Picture 20" descr="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75" y="5040313"/>
            <a:ext cx="1582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2248" name="Object 120"/>
          <p:cNvGraphicFramePr>
            <a:graphicFrameLocks noChangeAspect="1"/>
          </p:cNvGraphicFramePr>
          <p:nvPr/>
        </p:nvGraphicFramePr>
        <p:xfrm>
          <a:off x="5003800" y="5032375"/>
          <a:ext cx="165576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60" name="Image" r:id="rId5" imgW="14552381" imgH="10577778" progId="">
                  <p:embed/>
                </p:oleObj>
              </mc:Choice>
              <mc:Fallback>
                <p:oleObj name="Image" r:id="rId5" imgW="14552381" imgH="10577778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32375"/>
                        <a:ext cx="1655763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249" name="Object 121"/>
          <p:cNvGraphicFramePr>
            <a:graphicFrameLocks noChangeAspect="1"/>
          </p:cNvGraphicFramePr>
          <p:nvPr/>
        </p:nvGraphicFramePr>
        <p:xfrm>
          <a:off x="7158038" y="5008563"/>
          <a:ext cx="15843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61" name="Image" r:id="rId7" imgW="3581407" imgH="2565987" progId="">
                  <p:embed/>
                </p:oleObj>
              </mc:Choice>
              <mc:Fallback>
                <p:oleObj name="Image" r:id="rId7" imgW="3581407" imgH="2565987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008563"/>
                        <a:ext cx="158432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271" name="Line 23"/>
          <p:cNvSpPr>
            <a:spLocks noChangeShapeType="1"/>
          </p:cNvSpPr>
          <p:nvPr/>
        </p:nvSpPr>
        <p:spPr bwMode="auto">
          <a:xfrm flipV="1">
            <a:off x="247650" y="2970213"/>
            <a:ext cx="8645525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2272" name="Line 24"/>
          <p:cNvSpPr>
            <a:spLocks noChangeShapeType="1"/>
          </p:cNvSpPr>
          <p:nvPr/>
        </p:nvSpPr>
        <p:spPr bwMode="auto">
          <a:xfrm>
            <a:off x="247650" y="4613275"/>
            <a:ext cx="8645525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2273" name="Text Box 25"/>
          <p:cNvSpPr txBox="1">
            <a:spLocks noChangeArrowheads="1"/>
          </p:cNvSpPr>
          <p:nvPr/>
        </p:nvSpPr>
        <p:spPr bwMode="auto">
          <a:xfrm>
            <a:off x="3203575" y="181927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ＭＳ Ｐゴシック" pitchFamily="34" charset="-128"/>
              </a:rPr>
              <a:t>细胞</a:t>
            </a:r>
            <a:r>
              <a:rPr lang="ja-JP" altLang="en-US" sz="2000">
                <a:solidFill>
                  <a:schemeClr val="tx1"/>
                </a:solidFill>
                <a:latin typeface="ＭＳ Ｐゴシック" pitchFamily="34" charset="-128"/>
              </a:rPr>
              <a:t>（</a:t>
            </a:r>
            <a:r>
              <a:rPr lang="en-US" altLang="ja-JP" sz="2000">
                <a:solidFill>
                  <a:schemeClr val="tx1"/>
                </a:solidFill>
                <a:latin typeface="ＭＳ Ｐゴシック" pitchFamily="34" charset="-128"/>
              </a:rPr>
              <a:t>5000</a:t>
            </a:r>
            <a:r>
              <a:rPr lang="zh-CN" altLang="en-US" sz="2000">
                <a:solidFill>
                  <a:schemeClr val="tx1"/>
                </a:solidFill>
                <a:latin typeface="ＭＳ Ｐゴシック" pitchFamily="34" charset="-128"/>
              </a:rPr>
              <a:t>万个</a:t>
            </a:r>
            <a:r>
              <a:rPr lang="ja-JP" altLang="en-US" sz="2000">
                <a:solidFill>
                  <a:schemeClr val="tx1"/>
                </a:solidFill>
                <a:latin typeface="ＭＳ Ｐゴシック" pitchFamily="34" charset="-128"/>
              </a:rPr>
              <a:t>）</a:t>
            </a:r>
            <a:r>
              <a:rPr lang="zh-CN" altLang="en-US" sz="2000">
                <a:solidFill>
                  <a:schemeClr val="tx1"/>
                </a:solidFill>
                <a:latin typeface="ＭＳ Ｐゴシック" pitchFamily="34" charset="-128"/>
              </a:rPr>
              <a:t>投入</a:t>
            </a:r>
          </a:p>
        </p:txBody>
      </p:sp>
      <p:sp>
        <p:nvSpPr>
          <p:cNvPr id="432274" name="Line 26"/>
          <p:cNvSpPr>
            <a:spLocks noChangeShapeType="1"/>
          </p:cNvSpPr>
          <p:nvPr/>
        </p:nvSpPr>
        <p:spPr bwMode="auto">
          <a:xfrm>
            <a:off x="4567238" y="2178050"/>
            <a:ext cx="0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3513" y="4610100"/>
            <a:ext cx="476885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  <a:latin typeface="ＭＳ Ｐゴシック" pitchFamily="34" charset="-128"/>
              </a:rPr>
              <a:t>IMT</a:t>
            </a:r>
            <a:r>
              <a:rPr lang="ja-JP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：　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内膜中膜复合体厚度</a:t>
            </a:r>
            <a:r>
              <a:rPr lang="ja-JP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　　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正常值</a:t>
            </a:r>
            <a:r>
              <a:rPr lang="ja-JP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  <a:latin typeface="ＭＳ Ｐゴシック" pitchFamily="34" charset="-128"/>
              </a:rPr>
              <a:t>1.0</a:t>
            </a:r>
            <a:r>
              <a:rPr lang="ja-JP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  <a:latin typeface="ＭＳ Ｐゴシック" pitchFamily="34" charset="-128"/>
              </a:rPr>
              <a:t>mm</a:t>
            </a:r>
            <a:r>
              <a:rPr lang="ja-JP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　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以下</a:t>
            </a:r>
            <a:endParaRPr lang="en-US" altLang="zh-CN" sz="1400" b="1" dirty="0">
              <a:solidFill>
                <a:schemeClr val="tx1"/>
              </a:solidFill>
              <a:latin typeface="ＭＳ Ｐゴシック" pitchFamily="34" charset="-128"/>
            </a:endParaRPr>
          </a:p>
        </p:txBody>
      </p:sp>
      <p:sp>
        <p:nvSpPr>
          <p:cNvPr id="432276" name="テキスト ボックス 28"/>
          <p:cNvSpPr txBox="1">
            <a:spLocks noChangeArrowheads="1"/>
          </p:cNvSpPr>
          <p:nvPr/>
        </p:nvSpPr>
        <p:spPr bwMode="auto">
          <a:xfrm>
            <a:off x="4772025" y="4602163"/>
            <a:ext cx="476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 dirty="0" smtClean="0">
                <a:solidFill>
                  <a:schemeClr val="tx1"/>
                </a:solidFill>
              </a:rPr>
              <a:t>左房径</a:t>
            </a:r>
            <a:r>
              <a:rPr lang="ja-JP" altLang="en-US" sz="1400" b="1" dirty="0">
                <a:solidFill>
                  <a:schemeClr val="tx1"/>
                </a:solidFill>
              </a:rPr>
              <a:t>　</a:t>
            </a:r>
            <a:r>
              <a:rPr lang="zh-CN" altLang="en-US" sz="1400" b="1" dirty="0">
                <a:solidFill>
                  <a:schemeClr val="tx1"/>
                </a:solidFill>
              </a:rPr>
              <a:t>越高就会加重对心脏的负荷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100" y="6237288"/>
            <a:ext cx="865187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干细胞投入后</a:t>
            </a:r>
            <a:r>
              <a:rPr lang="ja-JP" altLang="en-US" sz="1400" b="1" dirty="0" err="1">
                <a:solidFill>
                  <a:schemeClr val="tx1"/>
                </a:solidFill>
                <a:latin typeface="ＭＳ Ｐゴシック" pitchFamily="34" charset="-128"/>
              </a:rPr>
              <a:t>、</a:t>
            </a:r>
            <a:r>
              <a:rPr lang="en-US" altLang="ja-JP" sz="1400" b="1" dirty="0">
                <a:solidFill>
                  <a:schemeClr val="tx1"/>
                </a:solidFill>
                <a:latin typeface="ＭＳ Ｐゴシック" pitchFamily="34" charset="-128"/>
              </a:rPr>
              <a:t>IMT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值下降</a:t>
            </a:r>
            <a:r>
              <a:rPr lang="ja-JP" altLang="en-US" sz="1400" b="1" dirty="0" err="1">
                <a:solidFill>
                  <a:schemeClr val="tx1"/>
                </a:solidFill>
                <a:latin typeface="ＭＳ Ｐゴシック" pitchFamily="34" charset="-128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改善动脉硬化</a:t>
            </a:r>
            <a:r>
              <a:rPr lang="ja-JP" altLang="en-US" sz="1400" b="1" dirty="0" err="1">
                <a:solidFill>
                  <a:schemeClr val="tx1"/>
                </a:solidFill>
                <a:latin typeface="ＭＳ Ｐゴシック" pitchFamily="34" charset="-128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左房径</a:t>
            </a:r>
            <a:r>
              <a:rPr lang="ja-JP" altLang="en-US" sz="1400" b="1" dirty="0" err="1">
                <a:solidFill>
                  <a:schemeClr val="tx1"/>
                </a:solidFill>
                <a:latin typeface="ＭＳ Ｐゴシック" pitchFamily="34" charset="-128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ＭＳ Ｐゴシック" pitchFamily="34" charset="-128"/>
              </a:rPr>
              <a:t>血压的值也下降从而减轻对心脏的负荷</a:t>
            </a:r>
            <a:endParaRPr lang="en-US" altLang="zh-CN" sz="1400" b="1" dirty="0">
              <a:solidFill>
                <a:schemeClr val="tx1"/>
              </a:solidFill>
              <a:latin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4" descr="髪20090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476250"/>
            <a:ext cx="2935287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7" name="Picture 5" descr="髪20090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76250"/>
            <a:ext cx="2935287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08" name="Text Box 6"/>
          <p:cNvSpPr txBox="1">
            <a:spLocks noChangeArrowheads="1"/>
          </p:cNvSpPr>
          <p:nvPr/>
        </p:nvSpPr>
        <p:spPr bwMode="auto">
          <a:xfrm>
            <a:off x="946150" y="4457700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2009/06/20</a:t>
            </a:r>
          </a:p>
          <a:p>
            <a:pPr algn="ctr"/>
            <a:r>
              <a:rPr lang="ja-JP" altLang="en-US">
                <a:solidFill>
                  <a:schemeClr val="tx1"/>
                </a:solidFill>
              </a:rPr>
              <a:t>（</a:t>
            </a:r>
            <a:r>
              <a:rPr lang="zh-CN" altLang="en-US">
                <a:solidFill>
                  <a:schemeClr val="tx1"/>
                </a:solidFill>
              </a:rPr>
              <a:t>第一回注入第四天</a:t>
            </a:r>
            <a:r>
              <a:rPr lang="ja-JP" altLang="en-US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33509" name="Text Box 7"/>
          <p:cNvSpPr txBox="1">
            <a:spLocks noChangeArrowheads="1"/>
          </p:cNvSpPr>
          <p:nvPr/>
        </p:nvSpPr>
        <p:spPr bwMode="auto">
          <a:xfrm>
            <a:off x="4360863" y="4437063"/>
            <a:ext cx="4451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2009/07/18</a:t>
            </a:r>
          </a:p>
          <a:p>
            <a:pPr algn="ctr"/>
            <a:r>
              <a:rPr lang="ja-JP" altLang="en-US">
                <a:solidFill>
                  <a:schemeClr val="tx1"/>
                </a:solidFill>
              </a:rPr>
              <a:t>（</a:t>
            </a:r>
            <a:r>
              <a:rPr lang="zh-CN" altLang="en-US">
                <a:solidFill>
                  <a:schemeClr val="tx1"/>
                </a:solidFill>
              </a:rPr>
              <a:t>第一回注入</a:t>
            </a:r>
            <a:r>
              <a:rPr lang="ja-JP" altLang="en-US">
                <a:solidFill>
                  <a:schemeClr val="tx1"/>
                </a:solidFill>
              </a:rPr>
              <a:t>～</a:t>
            </a:r>
            <a:r>
              <a:rPr lang="zh-CN" altLang="en-US">
                <a:solidFill>
                  <a:schemeClr val="tx1"/>
                </a:solidFill>
              </a:rPr>
              <a:t>约一个月后</a:t>
            </a:r>
            <a:r>
              <a:rPr lang="ja-JP" altLang="en-US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33510" name="AutoShape 8"/>
          <p:cNvSpPr>
            <a:spLocks noChangeArrowheads="1"/>
          </p:cNvSpPr>
          <p:nvPr/>
        </p:nvSpPr>
        <p:spPr bwMode="auto">
          <a:xfrm>
            <a:off x="4284663" y="2133600"/>
            <a:ext cx="503237" cy="1223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3511" name="AutoShape 9"/>
          <p:cNvSpPr>
            <a:spLocks noChangeArrowheads="1"/>
          </p:cNvSpPr>
          <p:nvPr/>
        </p:nvSpPr>
        <p:spPr bwMode="auto">
          <a:xfrm>
            <a:off x="323850" y="5445125"/>
            <a:ext cx="1152525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>
                <a:solidFill>
                  <a:schemeClr val="tx1"/>
                </a:solidFill>
              </a:rPr>
              <a:t>2009/</a:t>
            </a:r>
          </a:p>
          <a:p>
            <a:pPr algn="ctr"/>
            <a:r>
              <a:rPr lang="en-US" altLang="ja-JP" sz="1600">
                <a:solidFill>
                  <a:schemeClr val="tx1"/>
                </a:solidFill>
              </a:rPr>
              <a:t>6/2</a:t>
            </a:r>
            <a:endParaRPr lang="en-US" altLang="zh-CN" sz="1600">
              <a:solidFill>
                <a:schemeClr val="tx1"/>
              </a:solidFill>
            </a:endParaRPr>
          </a:p>
          <a:p>
            <a:pPr algn="ctr"/>
            <a:r>
              <a:rPr lang="ja-JP" altLang="en-US" sz="1600">
                <a:solidFill>
                  <a:schemeClr val="tx1"/>
                </a:solidFill>
              </a:rPr>
              <a:t>抽出</a:t>
            </a:r>
            <a:r>
              <a:rPr lang="zh-CN" altLang="en-US" sz="1600">
                <a:solidFill>
                  <a:schemeClr val="tx1"/>
                </a:solidFill>
              </a:rPr>
              <a:t>干细胞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533512" name="AutoShape 10"/>
          <p:cNvSpPr>
            <a:spLocks noChangeArrowheads="1"/>
          </p:cNvSpPr>
          <p:nvPr/>
        </p:nvSpPr>
        <p:spPr bwMode="auto">
          <a:xfrm>
            <a:off x="1979613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06/16</a:t>
            </a:r>
          </a:p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第一回注入</a:t>
            </a:r>
          </a:p>
        </p:txBody>
      </p:sp>
      <p:sp>
        <p:nvSpPr>
          <p:cNvPr id="533513" name="AutoShape 13"/>
          <p:cNvSpPr>
            <a:spLocks noChangeArrowheads="1"/>
          </p:cNvSpPr>
          <p:nvPr/>
        </p:nvSpPr>
        <p:spPr bwMode="auto">
          <a:xfrm>
            <a:off x="3708400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06/23</a:t>
            </a:r>
          </a:p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第二回注入</a:t>
            </a:r>
          </a:p>
        </p:txBody>
      </p:sp>
      <p:sp>
        <p:nvSpPr>
          <p:cNvPr id="533514" name="AutoShape 14"/>
          <p:cNvSpPr>
            <a:spLocks noChangeArrowheads="1"/>
          </p:cNvSpPr>
          <p:nvPr/>
        </p:nvSpPr>
        <p:spPr bwMode="auto">
          <a:xfrm>
            <a:off x="5508625" y="5445125"/>
            <a:ext cx="1079500" cy="11525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07/07</a:t>
            </a:r>
          </a:p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第三回注入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929586" y="109815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症例⑬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dirty="0" smtClean="0">
                <a:solidFill>
                  <a:schemeClr val="bg1"/>
                </a:solidFill>
                <a:latin typeface="Calibri" pitchFamily="34" charset="0"/>
              </a:rPr>
              <a:t>脑性麻痹症</a:t>
            </a:r>
            <a:r>
              <a:rPr kumimoji="0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57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9394" name="テキスト ボックス 18"/>
          <p:cNvSpPr txBox="1">
            <a:spLocks noChangeArrowheads="1"/>
          </p:cNvSpPr>
          <p:nvPr/>
        </p:nvSpPr>
        <p:spPr bwMode="auto">
          <a:xfrm>
            <a:off x="538163" y="3254375"/>
            <a:ext cx="2700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散布开始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9395" name="Picture 2" descr="D:\SFC11DT01-01(幹細胞再生治療症例）111014\散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230313"/>
            <a:ext cx="27003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D:\SFC11DT01-01(幹細胞再生治療症例）111014\10.21DSCF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863" y="1230313"/>
            <a:ext cx="15319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テキスト ボックス 18"/>
          <p:cNvSpPr txBox="1">
            <a:spLocks noChangeArrowheads="1"/>
          </p:cNvSpPr>
          <p:nvPr/>
        </p:nvSpPr>
        <p:spPr bwMode="auto">
          <a:xfrm>
            <a:off x="3598863" y="3254375"/>
            <a:ext cx="1531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散布开始</a:t>
            </a:r>
            <a:r>
              <a:rPr lang="en-US" altLang="zh-CN" sz="1000" dirty="0" smtClean="0">
                <a:latin typeface="Calibri" pitchFamily="34" charset="0"/>
                <a:ea typeface="ＭＳ Ｐゴシック" pitchFamily="34" charset="-128"/>
              </a:rPr>
              <a:t>10</a:t>
            </a:r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天后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9398" name="テキスト ボックス 18"/>
          <p:cNvSpPr txBox="1">
            <a:spLocks noChangeArrowheads="1"/>
          </p:cNvSpPr>
          <p:nvPr/>
        </p:nvSpPr>
        <p:spPr bwMode="auto">
          <a:xfrm>
            <a:off x="5472113" y="3246438"/>
            <a:ext cx="2700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散布开始</a:t>
            </a:r>
            <a:r>
              <a:rPr lang="en-US" altLang="zh-CN" sz="1000" dirty="0" smtClean="0">
                <a:latin typeface="Calibri" pitchFamily="34" charset="0"/>
                <a:ea typeface="ＭＳ Ｐゴシック" pitchFamily="34" charset="-128"/>
              </a:rPr>
              <a:t>27</a:t>
            </a:r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天后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9399" name="Picture 4" descr="D:\SFC11DT01-01(幹細胞再生治療症例）111014\2011-11-07 12.50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1230313"/>
            <a:ext cx="27003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5" descr="D:\SFC11DT01-01(幹細胞再生治療症例）111014\2011-11-14DSCF1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3933825"/>
            <a:ext cx="27686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テキスト ボックス 11"/>
          <p:cNvSpPr txBox="1">
            <a:spLocks noChangeArrowheads="1"/>
          </p:cNvSpPr>
          <p:nvPr/>
        </p:nvSpPr>
        <p:spPr bwMode="auto">
          <a:xfrm>
            <a:off x="180975" y="6008688"/>
            <a:ext cx="276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散布开始</a:t>
            </a:r>
            <a:r>
              <a:rPr lang="en-US" altLang="zh-CN" sz="1000" dirty="0" smtClean="0">
                <a:latin typeface="Calibri" pitchFamily="34" charset="0"/>
                <a:ea typeface="ＭＳ Ｐゴシック" pitchFamily="34" charset="-128"/>
              </a:rPr>
              <a:t>34</a:t>
            </a:r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天后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9402" name="Picture 2" descr="C:\Users\userTN19CP0115003\AppData\Local\Microsoft\Windows Live Mail\WLMDSS.tmp\WLMC5D9.tmp\2011-12-26 12.56.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650" y="3933825"/>
            <a:ext cx="276701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テキスト ボックス 18"/>
          <p:cNvSpPr txBox="1">
            <a:spLocks noChangeArrowheads="1"/>
          </p:cNvSpPr>
          <p:nvPr/>
        </p:nvSpPr>
        <p:spPr bwMode="auto">
          <a:xfrm>
            <a:off x="3168650" y="6008688"/>
            <a:ext cx="276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散布开始</a:t>
            </a:r>
            <a:r>
              <a:rPr lang="en-US" altLang="zh-CN" sz="1000" dirty="0" smtClean="0">
                <a:latin typeface="Calibri" pitchFamily="34" charset="0"/>
                <a:ea typeface="ＭＳ Ｐゴシック" pitchFamily="34" charset="-128"/>
              </a:rPr>
              <a:t>76</a:t>
            </a:r>
            <a:r>
              <a:rPr lang="zh-CN" altLang="en-US" sz="1000" dirty="0" smtClean="0">
                <a:latin typeface="Calibri" pitchFamily="34" charset="0"/>
                <a:ea typeface="ＭＳ Ｐゴシック" pitchFamily="34" charset="-128"/>
              </a:rPr>
              <a:t>天后</a:t>
            </a:r>
            <a:endParaRPr lang="ja-JP" altLang="en-US" sz="1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8163" y="984250"/>
            <a:ext cx="2700337" cy="246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98863" y="984250"/>
            <a:ext cx="1531937" cy="246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72113" y="990600"/>
            <a:ext cx="2700337" cy="246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7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0975" y="3686175"/>
            <a:ext cx="2768600" cy="2476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14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168650" y="3686175"/>
            <a:ext cx="2767013" cy="2476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12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26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59409" name="Picture 2" descr="C:\Users\userTN19CP0115003\AppData\Local\Microsoft\Windows Live Mail\WLMDSS.tmp\WLM36E4.tmp\2012-01-10 12.25.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8063" y="3933825"/>
            <a:ext cx="276383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6088063" y="3686175"/>
            <a:ext cx="2768600" cy="2476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2012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年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1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月</a:t>
            </a:r>
            <a:r>
              <a:rPr kumimoji="0" lang="en-US" altLang="ja-JP" sz="1000" dirty="0">
                <a:solidFill>
                  <a:schemeClr val="bg1"/>
                </a:solidFill>
                <a:latin typeface="ＭＳ Ｐゴシック" charset="-128"/>
              </a:rPr>
              <a:t>7</a:t>
            </a:r>
            <a:r>
              <a:rPr kumimoji="0" lang="ja-JP" altLang="en-US" sz="1000" dirty="0">
                <a:solidFill>
                  <a:schemeClr val="bg1"/>
                </a:solidFill>
                <a:latin typeface="ＭＳ Ｐゴシック" charset="-128"/>
              </a:rPr>
              <a:t>日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  <p:sp>
        <p:nvSpPr>
          <p:cNvPr id="24" name="テキスト ボックス 5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tx1"/>
                </a:solidFill>
              </a:rPr>
              <a:t>症状：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30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岁的时候开始掉头发、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30</a:t>
            </a:r>
            <a:r>
              <a:rPr kumimoji="0" lang="zh-CN" altLang="en-US" sz="1200" dirty="0" smtClean="0">
                <a:solidFill>
                  <a:schemeClr val="tx1"/>
                </a:solidFill>
              </a:rPr>
              <a:t>岁年代前半部分头上部没有毛发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 smtClean="0">
                <a:solidFill>
                  <a:schemeClr val="tx1"/>
                </a:solidFill>
              </a:rPr>
              <a:t>治疗：往干细胞上散布培养上清</a:t>
            </a:r>
            <a:endParaRPr kumimoji="0"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図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400175"/>
            <a:ext cx="426561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図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988" y="1400175"/>
            <a:ext cx="42703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598988" y="1101725"/>
            <a:ext cx="4270375" cy="2778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</a:rPr>
              <a:t>使用</a:t>
            </a:r>
            <a:r>
              <a:rPr lang="en-US" altLang="zh-CN" sz="1200" dirty="0" smtClean="0">
                <a:solidFill>
                  <a:schemeClr val="bg1"/>
                </a:solidFill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</a:rPr>
              <a:t>个月后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875" y="1104900"/>
            <a:ext cx="4265613" cy="2762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bg1"/>
                </a:solidFill>
              </a:rPr>
              <a:t>使用前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毛发少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altLang="ja-JP" dirty="0" smtClean="0">
                <a:solidFill>
                  <a:schemeClr val="bg1"/>
                </a:solidFill>
              </a:rPr>
              <a:t>53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>
                <a:solidFill>
                  <a:schemeClr val="bg1"/>
                </a:solidFill>
              </a:rPr>
              <a:t>男性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333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9525" y="88900"/>
            <a:ext cx="456247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毛发少</a:t>
            </a:r>
            <a:r>
              <a:rPr lang="ja-JP" altLang="en-US" dirty="0" smtClean="0">
                <a:solidFill>
                  <a:schemeClr val="bg1"/>
                </a:solidFill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</a:rPr>
              <a:t>(53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 smtClean="0">
                <a:solidFill>
                  <a:schemeClr val="bg1"/>
                </a:solidFill>
              </a:rPr>
              <a:t>男性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357563" y="115888"/>
            <a:ext cx="1079500" cy="3143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培养上清</a:t>
            </a:r>
            <a:endParaRPr lang="ja-JP" altLang="en-US" sz="1200" dirty="0"/>
          </a:p>
        </p:txBody>
      </p:sp>
      <p:pic>
        <p:nvPicPr>
          <p:cNvPr id="61443" name="図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88" y="1400175"/>
            <a:ext cx="42703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図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" y="1400175"/>
            <a:ext cx="426561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69875" y="1104900"/>
            <a:ext cx="4265613" cy="2762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bg1"/>
                </a:solidFill>
              </a:rPr>
              <a:t>使用前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8988" y="1101725"/>
            <a:ext cx="4270375" cy="2778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</a:rPr>
              <a:t>使用</a:t>
            </a:r>
            <a:r>
              <a:rPr lang="en-US" altLang="zh-CN" sz="1200" dirty="0" smtClean="0">
                <a:solidFill>
                  <a:schemeClr val="bg1"/>
                </a:solidFill>
              </a:rPr>
              <a:t>4</a:t>
            </a:r>
            <a:r>
              <a:rPr lang="zh-CN" altLang="en-US" sz="1200" dirty="0" smtClean="0">
                <a:solidFill>
                  <a:schemeClr val="bg1"/>
                </a:solidFill>
              </a:rPr>
              <a:t>个月后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0" y="1400175"/>
            <a:ext cx="426561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5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10907</TotalTime>
  <Words>188</Words>
  <Application>Microsoft Office PowerPoint</Application>
  <PresentationFormat>画面に合わせる (4:3)</PresentationFormat>
  <Paragraphs>68</Paragraphs>
  <Slides>6</Slides>
  <Notes>6</Notes>
  <HiddenSlides>0</HiddenSlides>
  <MMClips>0</MMClips>
  <ScaleCrop>false</ScaleCrop>
  <HeadingPairs>
    <vt:vector size="8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  <vt:variant>
        <vt:lpstr>目的別スライド ショー</vt:lpstr>
      </vt:variant>
      <vt:variant>
        <vt:i4>1</vt:i4>
      </vt:variant>
    </vt:vector>
  </HeadingPairs>
  <TitlesOfParts>
    <vt:vector size="10" baseType="lpstr">
      <vt:lpstr>1_Office ​​テーマ</vt:lpstr>
      <vt:lpstr>2_Office ​​テーマ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NCNP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第１０期　新事業計画</dc:title>
  <dc:creator>OKI</dc:creator>
  <cp:lastModifiedBy>sakai</cp:lastModifiedBy>
  <cp:revision>624</cp:revision>
  <cp:lastPrinted>2011-12-01T02:04:04Z</cp:lastPrinted>
  <dcterms:created xsi:type="dcterms:W3CDTF">2009-11-18T00:59:38Z</dcterms:created>
  <dcterms:modified xsi:type="dcterms:W3CDTF">2013-06-05T03:36:07Z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TC011408271041</vt:lpwstr>
  </property>
</Properties>
</file>