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56" r:id="rId1"/>
    <p:sldMasterId id="2147484268" r:id="rId2"/>
    <p:sldMasterId id="2147484293" r:id="rId3"/>
  </p:sldMasterIdLst>
  <p:notesMasterIdLst>
    <p:notesMasterId r:id="rId8"/>
  </p:notesMasterIdLst>
  <p:handoutMasterIdLst>
    <p:handoutMasterId r:id="rId9"/>
  </p:handoutMasterIdLst>
  <p:sldIdLst>
    <p:sldId id="519" r:id="rId4"/>
    <p:sldId id="526" r:id="rId5"/>
    <p:sldId id="450" r:id="rId6"/>
    <p:sldId id="451" r:id="rId7"/>
  </p:sldIdLst>
  <p:sldSz cx="9144000" cy="6858000" type="screen4x3"/>
  <p:notesSz cx="6805613" cy="9939338"/>
  <p:custShowLst>
    <p:custShow name="NCNP" id="0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800" kern="1200">
        <a:solidFill>
          <a:srgbClr val="D27C5E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800" kern="1200">
        <a:solidFill>
          <a:srgbClr val="D27C5E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800" kern="1200">
        <a:solidFill>
          <a:srgbClr val="D27C5E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800" kern="1200">
        <a:solidFill>
          <a:srgbClr val="D27C5E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800" kern="1200">
        <a:solidFill>
          <a:srgbClr val="D27C5E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umimoji="1" sz="2800" kern="1200">
        <a:solidFill>
          <a:srgbClr val="D27C5E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umimoji="1" sz="2800" kern="1200">
        <a:solidFill>
          <a:srgbClr val="D27C5E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umimoji="1" sz="2800" kern="1200">
        <a:solidFill>
          <a:srgbClr val="D27C5E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umimoji="1" sz="2800" kern="1200">
        <a:solidFill>
          <a:srgbClr val="D27C5E"/>
        </a:solidFill>
        <a:latin typeface="Times New Roman" pitchFamily="18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90D4"/>
    <a:srgbClr val="00CCFF"/>
    <a:srgbClr val="FFFF99"/>
    <a:srgbClr val="FFCCCC"/>
    <a:srgbClr val="008000"/>
    <a:srgbClr val="009900"/>
    <a:srgbClr val="80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E171933-4619-4E11-9A3F-F7608DF75F80}" styleName="中間スタイル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29" autoAdjust="0"/>
    <p:restoredTop sz="91500" autoAdjust="0"/>
  </p:normalViewPr>
  <p:slideViewPr>
    <p:cSldViewPr>
      <p:cViewPr>
        <p:scale>
          <a:sx n="66" d="100"/>
          <a:sy n="66" d="100"/>
        </p:scale>
        <p:origin x="-2376" y="-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214" y="-114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0" sz="1200">
                <a:solidFill>
                  <a:schemeClr val="tx1"/>
                </a:solidFill>
                <a:latin typeface="ＭＳ Ｐ明朝" pitchFamily="18" charset="-128"/>
                <a:ea typeface="ＭＳ Ｐ明朝" pitchFamily="18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chemeClr val="tx1"/>
                </a:solidFill>
                <a:latin typeface="ＭＳ Ｐ明朝" pitchFamily="18" charset="-128"/>
                <a:ea typeface="ＭＳ Ｐ明朝" pitchFamily="18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3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kumimoji="0" sz="1200">
                <a:solidFill>
                  <a:schemeClr val="tx1"/>
                </a:solidFill>
                <a:latin typeface="ＭＳ Ｐ明朝" pitchFamily="18" charset="-128"/>
                <a:ea typeface="ＭＳ Ｐ明朝" pitchFamily="18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3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chemeClr val="tx1"/>
                </a:solidFill>
                <a:latin typeface="ＭＳ Ｐ明朝" pitchFamily="18" charset="-128"/>
                <a:ea typeface="ＭＳ Ｐ明朝" pitchFamily="18" charset="-128"/>
              </a:defRPr>
            </a:lvl1pPr>
          </a:lstStyle>
          <a:p>
            <a:pPr>
              <a:defRPr/>
            </a:pPr>
            <a:fld id="{43731B7E-6FBC-44B2-A5FA-9800FA306A2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40059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0" sz="1200">
                <a:solidFill>
                  <a:schemeClr val="tx1"/>
                </a:solidFill>
                <a:latin typeface="ＭＳ Ｐ明朝" pitchFamily="18" charset="-128"/>
                <a:ea typeface="ＭＳ Ｐ明朝" pitchFamily="18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chemeClr val="tx1"/>
                </a:solidFill>
                <a:latin typeface="ＭＳ Ｐ明朝" pitchFamily="18" charset="-128"/>
                <a:ea typeface="ＭＳ Ｐ明朝" pitchFamily="18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5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3537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285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kumimoji="0" sz="1200">
                <a:solidFill>
                  <a:schemeClr val="tx1"/>
                </a:solidFill>
                <a:latin typeface="ＭＳ Ｐ明朝" pitchFamily="18" charset="-128"/>
                <a:ea typeface="ＭＳ Ｐ明朝" pitchFamily="18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5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chemeClr val="tx1"/>
                </a:solidFill>
                <a:latin typeface="ＭＳ Ｐ明朝" pitchFamily="18" charset="-128"/>
                <a:ea typeface="ＭＳ Ｐ明朝" pitchFamily="18" charset="-128"/>
              </a:defRPr>
            </a:lvl1pPr>
          </a:lstStyle>
          <a:p>
            <a:pPr>
              <a:defRPr/>
            </a:pPr>
            <a:fld id="{D1A6C6A4-39C0-4CDC-9A0E-7FF3E27EAA0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361477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ＭＳ Ｐ明朝" charset="-128"/>
        <a:ea typeface="ＭＳ Ｐ明朝" charset="-128"/>
        <a:cs typeface="ＭＳ Ｐ明朝" pitchFamily="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ＭＳ Ｐ明朝" charset="-128"/>
        <a:ea typeface="ＭＳ Ｐ明朝" charset="-128"/>
        <a:cs typeface="ＭＳ Ｐ明朝" pitchFamily="112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ＭＳ Ｐ明朝" charset="-128"/>
        <a:ea typeface="ＭＳ Ｐ明朝" charset="-128"/>
        <a:cs typeface="ＭＳ Ｐ明朝" pitchFamily="112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ＭＳ Ｐ明朝" charset="-128"/>
        <a:ea typeface="ＭＳ Ｐ明朝" charset="-128"/>
        <a:cs typeface="ＭＳ Ｐ明朝" pitchFamily="112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ＭＳ Ｐ明朝" charset="-128"/>
        <a:ea typeface="ＭＳ Ｐ明朝" charset="-128"/>
        <a:cs typeface="ＭＳ Ｐ明朝" pitchFamily="112" charset="-128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4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>
              <a:latin typeface="ＭＳ Ｐ明朝"/>
              <a:ea typeface="ＭＳ Ｐ明朝"/>
              <a:cs typeface="ＭＳ Ｐ明朝"/>
            </a:endParaRPr>
          </a:p>
        </p:txBody>
      </p:sp>
      <p:sp>
        <p:nvSpPr>
          <p:cNvPr id="54275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27ECA9-E941-4737-BEFA-DCB231EC6FE8}" type="slidenum">
              <a:rPr lang="ja-JP" altLang="en-US" smtClean="0">
                <a:latin typeface="ＭＳ Ｐ明朝"/>
                <a:ea typeface="ＭＳ Ｐ明朝"/>
                <a:cs typeface="ＭＳ Ｐ明朝"/>
              </a:rPr>
              <a:pPr/>
              <a:t>1</a:t>
            </a:fld>
            <a:endParaRPr lang="en-US" altLang="ja-JP" smtClean="0">
              <a:latin typeface="ＭＳ Ｐ明朝"/>
              <a:ea typeface="ＭＳ Ｐ明朝"/>
              <a:cs typeface="ＭＳ Ｐ明朝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5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8146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>
              <a:latin typeface="ＭＳ Ｐ明朝"/>
              <a:ea typeface="ＭＳ Ｐ明朝"/>
              <a:cs typeface="ＭＳ Ｐ明朝"/>
            </a:endParaRPr>
          </a:p>
        </p:txBody>
      </p:sp>
      <p:sp>
        <p:nvSpPr>
          <p:cNvPr id="518147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162D7F-863B-4536-9B0B-251C25B85E6E}" type="slidenum">
              <a:rPr lang="ja-JP" altLang="en-US" smtClean="0">
                <a:latin typeface="ＭＳ Ｐ明朝"/>
                <a:ea typeface="ＭＳ Ｐ明朝"/>
                <a:cs typeface="ＭＳ Ｐ明朝"/>
              </a:rPr>
              <a:pPr/>
              <a:t>2</a:t>
            </a:fld>
            <a:endParaRPr lang="en-US" altLang="ja-JP" smtClean="0">
              <a:latin typeface="ＭＳ Ｐ明朝"/>
              <a:ea typeface="ＭＳ Ｐ明朝"/>
              <a:cs typeface="ＭＳ Ｐ明朝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3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0194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>
              <a:latin typeface="ＭＳ Ｐ明朝"/>
              <a:ea typeface="ＭＳ Ｐ明朝"/>
              <a:cs typeface="ＭＳ Ｐ明朝"/>
            </a:endParaRPr>
          </a:p>
        </p:txBody>
      </p:sp>
      <p:sp>
        <p:nvSpPr>
          <p:cNvPr id="520195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590FD1-BE53-4E89-872D-51F45CD9DC9D}" type="slidenum">
              <a:rPr lang="ja-JP" altLang="en-US" smtClean="0">
                <a:latin typeface="ＭＳ Ｐ明朝"/>
                <a:ea typeface="ＭＳ Ｐ明朝"/>
                <a:cs typeface="ＭＳ Ｐ明朝"/>
              </a:rPr>
              <a:pPr/>
              <a:t>3</a:t>
            </a:fld>
            <a:endParaRPr lang="en-US" altLang="ja-JP" smtClean="0">
              <a:latin typeface="ＭＳ Ｐ明朝"/>
              <a:ea typeface="ＭＳ Ｐ明朝"/>
              <a:cs typeface="ＭＳ Ｐ明朝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1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42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latin typeface="ＭＳ Ｐ明朝"/>
              <a:ea typeface="ＭＳ Ｐ明朝"/>
              <a:cs typeface="ＭＳ Ｐ明朝"/>
            </a:endParaRPr>
          </a:p>
        </p:txBody>
      </p:sp>
      <p:sp>
        <p:nvSpPr>
          <p:cNvPr id="522243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BB2EBF-A5DB-4E8C-A55F-DD38E6AB3DC5}" type="slidenum">
              <a:rPr lang="ja-JP" altLang="en-US" smtClean="0">
                <a:latin typeface="ＭＳ Ｐ明朝"/>
                <a:ea typeface="ＭＳ Ｐ明朝"/>
                <a:cs typeface="ＭＳ Ｐ明朝"/>
              </a:rPr>
              <a:pPr/>
              <a:t>4</a:t>
            </a:fld>
            <a:endParaRPr lang="en-US" altLang="ja-JP" smtClean="0">
              <a:latin typeface="ＭＳ Ｐ明朝"/>
              <a:ea typeface="ＭＳ Ｐ明朝"/>
              <a:cs typeface="ＭＳ Ｐ明朝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B57C9C2E-6E5B-4CF0-ACB6-3778446C7C40}" type="datetimeFigureOut">
              <a:rPr lang="ja-JP" altLang="en-US"/>
              <a:pPr>
                <a:defRPr/>
              </a:pPr>
              <a:t>2013/6/5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253CA71B-7A22-40DA-955E-EEDA0DD63DF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DD28B7E1-842A-4A5C-A382-2D81FD732CE7}" type="datetimeFigureOut">
              <a:rPr lang="ja-JP" altLang="en-US"/>
              <a:pPr>
                <a:defRPr/>
              </a:pPr>
              <a:t>2013/6/5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D8AC88C9-BBCB-4BB1-B50E-4BE0B40C61C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0CE92386-11A5-4982-94AF-41DABE426E35}" type="datetimeFigureOut">
              <a:rPr lang="ja-JP" altLang="en-US"/>
              <a:pPr>
                <a:defRPr/>
              </a:pPr>
              <a:t>2013/6/5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32AB00FF-B262-4CF2-AE5D-FAC4A1605D2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F7C34-D865-4AC9-9B54-E6D1225662B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06FB7-A7EA-4433-8DF7-D47CC2AED7F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777F2-0C77-40F6-8762-B00A72E5CB8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A1B32-42EA-42FE-B281-CED02702CC0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ADB90-DEDF-4A28-8D39-120295752DF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CA893-D045-497A-821C-7EA65A0DA4C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52B04-1808-4375-A193-442A953081A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AACB5-38CA-4E74-B262-5E9128766D3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9DADEEB2-2511-4A13-8B27-7F111A543581}" type="datetimeFigureOut">
              <a:rPr lang="ja-JP" altLang="en-US"/>
              <a:pPr>
                <a:defRPr/>
              </a:pPr>
              <a:t>2013/6/5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A2C0FCC6-0A88-4DD2-83CA-98DFF03CE37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582D8-C2FB-4A61-BFED-5590BD639D3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35613-B277-471C-A301-9D41E59F069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6D758-EC82-467C-98D1-C9B604E3723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FA0D36DA-46C3-4483-9EEF-6012CC9BA611}" type="datetimeFigureOut">
              <a:rPr lang="ja-JP" altLang="en-US"/>
              <a:pPr>
                <a:defRPr/>
              </a:pPr>
              <a:t>2013/6/5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80F7AF87-AC75-4A37-A999-97ECEBF53A6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D784E656-22AA-4A43-A562-CE49F8B29C7A}" type="datetimeFigureOut">
              <a:rPr lang="ja-JP" altLang="en-US"/>
              <a:pPr>
                <a:defRPr/>
              </a:pPr>
              <a:t>2013/6/5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9B154230-0B47-4E2C-B811-FB08930BB08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0E959D63-EF58-468F-A26C-BD50A6DA69E8}" type="datetimeFigureOut">
              <a:rPr lang="ja-JP" altLang="en-US"/>
              <a:pPr>
                <a:defRPr/>
              </a:pPr>
              <a:t>2013/6/5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9B529929-99F8-42EB-81C0-1DA2E3D83C5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E6176C08-3494-4994-9917-BDE9F13A1165}" type="datetimeFigureOut">
              <a:rPr lang="ja-JP" altLang="en-US"/>
              <a:pPr>
                <a:defRPr/>
              </a:pPr>
              <a:t>2013/6/5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34E04F42-564F-4B5A-82B0-A334DA68CC6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75101999-45EC-407B-9160-958D9CFB00F7}" type="datetimeFigureOut">
              <a:rPr lang="ja-JP" altLang="en-US"/>
              <a:pPr>
                <a:defRPr/>
              </a:pPr>
              <a:t>2013/6/5</a:t>
            </a:fld>
            <a:endParaRPr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79E194F3-D054-4282-AEDE-05D2DD17399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4691E0F2-1536-477F-A610-027E59027B57}" type="datetimeFigureOut">
              <a:rPr lang="ja-JP" altLang="en-US"/>
              <a:pPr>
                <a:defRPr/>
              </a:pPr>
              <a:t>2013/6/5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90D98590-8F56-4E27-BC31-17B7C2CD892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E8768F77-570B-464A-8324-5684EB506576}" type="datetimeFigureOut">
              <a:rPr lang="ja-JP" altLang="en-US"/>
              <a:pPr>
                <a:defRPr/>
              </a:pPr>
              <a:t>2013/6/5</a:t>
            </a:fld>
            <a:endParaRPr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B28E62DA-3491-4404-A9FB-352A6BB369E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FE69E157-4619-4AE7-9695-A0E820ABBBF7}" type="datetimeFigureOut">
              <a:rPr lang="ja-JP" altLang="en-US"/>
              <a:pPr>
                <a:defRPr/>
              </a:pPr>
              <a:t>2013/6/5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0B4DBD9D-F040-48D5-9005-EE468079EBD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09DE9AAE-A9CF-4CD1-BCC7-DD9F9AB8C7D9}" type="datetimeFigureOut">
              <a:rPr lang="ja-JP" altLang="en-US"/>
              <a:pPr>
                <a:defRPr/>
              </a:pPr>
              <a:t>2013/6/5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BBCA516D-C9D1-460B-9265-D5E1B1EBCE8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DA4C0CDC-889E-41BF-8CCA-A03CDF2A334B}" type="datetimeFigureOut">
              <a:rPr lang="ja-JP" altLang="en-US"/>
              <a:pPr>
                <a:defRPr/>
              </a:pPr>
              <a:t>2013/6/5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E4F5BFDE-A62C-42C5-A2CF-2F3851BF80F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F0E383BF-9EFF-4105-9903-E8B6EBBBBA91}" type="datetimeFigureOut">
              <a:rPr lang="ja-JP" altLang="en-US"/>
              <a:pPr>
                <a:defRPr/>
              </a:pPr>
              <a:t>2013/6/5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5F8B9371-82F2-4A17-8E1B-E28E69F4373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EF29D948-38D3-40E9-B631-57A3DB493D86}" type="datetimeFigureOut">
              <a:rPr lang="ja-JP" altLang="en-US"/>
              <a:pPr>
                <a:defRPr/>
              </a:pPr>
              <a:t>2013/6/5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EE4B7A1C-6D48-4DF4-8D61-7FBE36B4179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D4A24AC1-2C77-435E-9AC4-1020746F08AA}" type="datetimeFigureOut">
              <a:rPr lang="ja-JP" altLang="en-US"/>
              <a:pPr>
                <a:defRPr/>
              </a:pPr>
              <a:t>2013/6/5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D4405528-8CCC-40A2-8A2E-B434FD0464E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776ECA14-2F26-42BD-9DD3-24E35611C09B}" type="datetimeFigureOut">
              <a:rPr lang="ja-JP" altLang="en-US"/>
              <a:pPr>
                <a:defRPr/>
              </a:pPr>
              <a:t>2013/6/5</a:t>
            </a:fld>
            <a:endParaRPr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58406DB2-EA64-4F64-93DE-130F3FCB0DB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26AB5E36-052B-444D-A7BA-F1C972B63C09}" type="datetimeFigureOut">
              <a:rPr lang="ja-JP" altLang="en-US"/>
              <a:pPr>
                <a:defRPr/>
              </a:pPr>
              <a:t>2013/6/5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E95E8899-B0AC-427C-8B5A-E8DF1CBA58A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90FA1245-5BA1-4A89-9407-BDC9FFEE5A5B}" type="datetimeFigureOut">
              <a:rPr lang="ja-JP" altLang="en-US"/>
              <a:pPr>
                <a:defRPr/>
              </a:pPr>
              <a:t>2013/6/5</a:t>
            </a:fld>
            <a:endParaRPr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E34145C9-D3C0-45C1-86DF-B54CAFF7198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7A5509CA-5F34-48D2-86E6-234C3BE96508}" type="datetimeFigureOut">
              <a:rPr lang="ja-JP" altLang="en-US"/>
              <a:pPr>
                <a:defRPr/>
              </a:pPr>
              <a:t>2013/6/5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115C10F8-5909-4663-B363-FB20BDFC4E3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0C8A5C43-D121-419A-91BF-AD932C0BE65B}" type="datetimeFigureOut">
              <a:rPr lang="ja-JP" altLang="en-US"/>
              <a:pPr>
                <a:defRPr/>
              </a:pPr>
              <a:t>2013/6/5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59A3EFFE-A357-4E00-BDF2-B0E3A203244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4339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defRPr>
            </a:lvl1pPr>
          </a:lstStyle>
          <a:p>
            <a:pPr>
              <a:defRPr/>
            </a:pPr>
            <a:fld id="{4ECFA876-8B60-47E7-BC3F-0F0EE80DB4F3}" type="datetimeFigureOut">
              <a:rPr lang="ja-JP" altLang="en-US"/>
              <a:pPr>
                <a:defRPr/>
              </a:pPr>
              <a:t>2013/6/5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defRPr>
            </a:lvl1pPr>
          </a:lstStyle>
          <a:p>
            <a:pPr>
              <a:defRPr/>
            </a:pPr>
            <a:fld id="{9AEC4D99-9A7C-44AB-A696-D69D01A69B4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1" r:id="rId1"/>
    <p:sldLayoutId id="2147484352" r:id="rId2"/>
    <p:sldLayoutId id="2147484353" r:id="rId3"/>
    <p:sldLayoutId id="2147484354" r:id="rId4"/>
    <p:sldLayoutId id="2147484355" r:id="rId5"/>
    <p:sldLayoutId id="2147484356" r:id="rId6"/>
    <p:sldLayoutId id="2147484357" r:id="rId7"/>
    <p:sldLayoutId id="2147484358" r:id="rId8"/>
    <p:sldLayoutId id="2147484359" r:id="rId9"/>
    <p:sldLayoutId id="2147484360" r:id="rId10"/>
    <p:sldLayoutId id="21474843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266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-128"/>
              </a:defRPr>
            </a:lvl1pPr>
          </a:lstStyle>
          <a:p>
            <a:pPr>
              <a:defRPr/>
            </a:pPr>
            <a:fld id="{0C392A00-C08A-4BE0-B6CB-AB86D8589CB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>
          <a:xfrm>
            <a:off x="6948488" y="65246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>
              <a:defRPr/>
            </a:pPr>
            <a:r>
              <a:rPr lang="en-US" altLang="ja-JP" b="1" dirty="0" smtClean="0">
                <a:solidFill>
                  <a:schemeClr val="accent5">
                    <a:lumMod val="50000"/>
                  </a:schemeClr>
                </a:solidFill>
                <a:ea typeface="ＭＳ Ｐゴシック" charset="-128"/>
              </a:rPr>
              <a:t>SFC11DT01-02</a:t>
            </a:r>
            <a:endParaRPr lang="en-US" altLang="ja-JP" b="1" dirty="0">
              <a:solidFill>
                <a:schemeClr val="accent5">
                  <a:lumMod val="50000"/>
                </a:schemeClr>
              </a:solidFill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2" r:id="rId1"/>
    <p:sldLayoutId id="2147484329" r:id="rId2"/>
    <p:sldLayoutId id="2147484330" r:id="rId3"/>
    <p:sldLayoutId id="2147484331" r:id="rId4"/>
    <p:sldLayoutId id="2147484332" r:id="rId5"/>
    <p:sldLayoutId id="2147484333" r:id="rId6"/>
    <p:sldLayoutId id="2147484334" r:id="rId7"/>
    <p:sldLayoutId id="2147484335" r:id="rId8"/>
    <p:sldLayoutId id="2147484336" r:id="rId9"/>
    <p:sldLayoutId id="2147484337" r:id="rId10"/>
    <p:sldLayoutId id="21474843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38915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defRPr>
            </a:lvl1pPr>
          </a:lstStyle>
          <a:p>
            <a:pPr>
              <a:defRPr/>
            </a:pPr>
            <a:fld id="{33940738-B20F-4109-AF34-3F5DD5B002D5}" type="datetimeFigureOut">
              <a:rPr lang="ja-JP" altLang="en-US"/>
              <a:pPr>
                <a:defRPr/>
              </a:pPr>
              <a:t>2013/6/5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defRPr>
            </a:lvl1pPr>
          </a:lstStyle>
          <a:p>
            <a:pPr>
              <a:defRPr/>
            </a:pPr>
            <a:fld id="{EBC27105-D072-4F87-8211-0FAB2712B43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3" r:id="rId1"/>
    <p:sldLayoutId id="2147484364" r:id="rId2"/>
    <p:sldLayoutId id="2147484365" r:id="rId3"/>
    <p:sldLayoutId id="2147484366" r:id="rId4"/>
    <p:sldLayoutId id="2147484367" r:id="rId5"/>
    <p:sldLayoutId id="2147484368" r:id="rId6"/>
    <p:sldLayoutId id="2147484369" r:id="rId7"/>
    <p:sldLayoutId id="2147484370" r:id="rId8"/>
    <p:sldLayoutId id="2147484371" r:id="rId9"/>
    <p:sldLayoutId id="2147484372" r:id="rId10"/>
    <p:sldLayoutId id="21474843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gradFill>
            <a:gsLst>
              <a:gs pos="0">
                <a:srgbClr val="009999"/>
              </a:gs>
              <a:gs pos="80000">
                <a:srgbClr val="00FF99"/>
              </a:gs>
              <a:gs pos="100000">
                <a:srgbClr val="66FFCC"/>
              </a:gs>
            </a:gsLst>
          </a:gra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4400" dirty="0">
              <a:solidFill>
                <a:prstClr val="white"/>
              </a:solidFill>
            </a:endParaRPr>
          </a:p>
        </p:txBody>
      </p:sp>
      <p:pic>
        <p:nvPicPr>
          <p:cNvPr id="53253" name="Picture 3" descr="C:\Users\userTN19CP0115003\AppData\Local\Microsoft\Windows\Temporary Internet Files\Content.IE5\NQDYZ8Y2\MP90044675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3663"/>
            <a:ext cx="4437063" cy="333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5" name="テキスト ボックス 1"/>
          <p:cNvSpPr txBox="1">
            <a:spLocks noChangeArrowheads="1"/>
          </p:cNvSpPr>
          <p:nvPr/>
        </p:nvSpPr>
        <p:spPr bwMode="auto">
          <a:xfrm>
            <a:off x="971550" y="4078288"/>
            <a:ext cx="46021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>
                <a:solidFill>
                  <a:schemeClr val="bg1"/>
                </a:solidFill>
              </a:rPr>
              <a:t>干细胞再生治疗</a:t>
            </a:r>
            <a:r>
              <a:rPr lang="ja-JP" altLang="en-US" sz="3600">
                <a:solidFill>
                  <a:schemeClr val="bg1"/>
                </a:solidFill>
              </a:rPr>
              <a:t>　</a:t>
            </a:r>
            <a:r>
              <a:rPr lang="zh-CN" altLang="en-US" sz="3600">
                <a:solidFill>
                  <a:schemeClr val="bg1"/>
                </a:solidFill>
              </a:rPr>
              <a:t>症例</a:t>
            </a:r>
            <a:endParaRPr lang="ja-JP" altLang="en-US" sz="3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gradFill>
            <a:gsLst>
              <a:gs pos="0">
                <a:srgbClr val="009999"/>
              </a:gs>
              <a:gs pos="80000">
                <a:srgbClr val="00FF99"/>
              </a:gs>
              <a:gs pos="100000">
                <a:srgbClr val="66FFCC"/>
              </a:gs>
            </a:gsLst>
          </a:gra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gradFill>
            <a:gsLst>
              <a:gs pos="0">
                <a:srgbClr val="00CC99"/>
              </a:gs>
              <a:gs pos="80000">
                <a:srgbClr val="00FF99"/>
              </a:gs>
              <a:gs pos="100000">
                <a:srgbClr val="66FFCC"/>
              </a:gs>
            </a:gsLst>
          </a:gra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prstClr val="white"/>
                </a:solidFill>
              </a:rPr>
              <a:t>人体脂肪来源间叶系细胞</a:t>
            </a:r>
            <a:r>
              <a:rPr lang="en-US" altLang="ja-JP" sz="2000" b="1" dirty="0">
                <a:solidFill>
                  <a:prstClr val="white"/>
                </a:solidFill>
              </a:rPr>
              <a:t>(AT-MSC)</a:t>
            </a:r>
            <a:r>
              <a:rPr lang="zh-CN" altLang="en-US" sz="2000" b="1" dirty="0">
                <a:solidFill>
                  <a:prstClr val="white"/>
                </a:solidFill>
              </a:rPr>
              <a:t>对老年痴呆症治疗的可能性</a:t>
            </a:r>
            <a:endParaRPr lang="en-US" altLang="ja-JP" sz="2000" b="1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ISSCR 9th Annual Meeting, June 15-18,2011,Toronto,Canada</a:t>
            </a:r>
            <a:endParaRPr lang="ja-JP" altLang="en-US" sz="1600" b="1" dirty="0">
              <a:solidFill>
                <a:prstClr val="white"/>
              </a:solidFill>
            </a:endParaRPr>
          </a:p>
        </p:txBody>
      </p:sp>
      <p:sp>
        <p:nvSpPr>
          <p:cNvPr id="517160" name="Text Box 20"/>
          <p:cNvSpPr txBox="1">
            <a:spLocks noChangeArrowheads="1"/>
          </p:cNvSpPr>
          <p:nvPr/>
        </p:nvSpPr>
        <p:spPr bwMode="auto">
          <a:xfrm>
            <a:off x="3433763" y="6532563"/>
            <a:ext cx="22764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000">
                <a:solidFill>
                  <a:srgbClr val="FFFFFF"/>
                </a:solidFill>
              </a:rPr>
              <a:t>©SEEMS inc 2011. All Rights Reserved</a:t>
            </a:r>
          </a:p>
        </p:txBody>
      </p:sp>
      <p:graphicFrame>
        <p:nvGraphicFramePr>
          <p:cNvPr id="517153" name="Object 33"/>
          <p:cNvGraphicFramePr>
            <a:graphicFrameLocks noChangeAspect="1"/>
          </p:cNvGraphicFramePr>
          <p:nvPr/>
        </p:nvGraphicFramePr>
        <p:xfrm>
          <a:off x="476250" y="984250"/>
          <a:ext cx="3816350" cy="539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58" name="Acrobat Document" r:id="rId4" imgW="26820000" imgH="37923480" progId="AcroExch.Document.7">
                  <p:embed/>
                </p:oleObj>
              </mc:Choice>
              <mc:Fallback>
                <p:oleObj name="Acrobat Document" r:id="rId4" imgW="26820000" imgH="37923480" progId="AcroExch.Document.7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984250"/>
                        <a:ext cx="3816350" cy="539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7161" name="テキスト ボックス 5"/>
          <p:cNvSpPr txBox="1">
            <a:spLocks noChangeArrowheads="1"/>
          </p:cNvSpPr>
          <p:nvPr/>
        </p:nvSpPr>
        <p:spPr bwMode="auto">
          <a:xfrm>
            <a:off x="4418013" y="1484313"/>
            <a:ext cx="4608512" cy="418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400">
                <a:solidFill>
                  <a:srgbClr val="000000"/>
                </a:solidFill>
                <a:latin typeface="Calibri" pitchFamily="34" charset="0"/>
              </a:rPr>
              <a:t>【</a:t>
            </a:r>
            <a:r>
              <a:rPr lang="zh-CN" altLang="en-US" sz="1400">
                <a:solidFill>
                  <a:srgbClr val="000000"/>
                </a:solidFill>
                <a:latin typeface="Calibri" pitchFamily="34" charset="0"/>
              </a:rPr>
              <a:t>概要</a:t>
            </a:r>
            <a:r>
              <a:rPr lang="en-US" altLang="ja-JP" sz="1400">
                <a:solidFill>
                  <a:srgbClr val="000000"/>
                </a:solidFill>
                <a:latin typeface="Calibri" pitchFamily="34" charset="0"/>
              </a:rPr>
              <a:t>】</a:t>
            </a:r>
          </a:p>
          <a:p>
            <a:r>
              <a:rPr lang="zh-CN" altLang="en-US" sz="1400">
                <a:solidFill>
                  <a:srgbClr val="000000"/>
                </a:solidFill>
                <a:latin typeface="Calibri" pitchFamily="34" charset="0"/>
              </a:rPr>
              <a:t>介绍</a:t>
            </a:r>
            <a:r>
              <a:rPr lang="ja-JP" altLang="en-US" sz="1400">
                <a:solidFill>
                  <a:srgbClr val="000000"/>
                </a:solidFill>
                <a:latin typeface="Calibri" pitchFamily="34" charset="0"/>
              </a:rPr>
              <a:t>：脑啡肽酶（</a:t>
            </a:r>
            <a:r>
              <a:rPr lang="en-US" altLang="ja-JP" sz="1400">
                <a:solidFill>
                  <a:srgbClr val="000000"/>
                </a:solidFill>
                <a:latin typeface="Calibri" pitchFamily="34" charset="0"/>
              </a:rPr>
              <a:t>CD10</a:t>
            </a:r>
            <a:r>
              <a:rPr lang="ja-JP" altLang="en-US" sz="1400">
                <a:solidFill>
                  <a:srgbClr val="000000"/>
                </a:solidFill>
                <a:latin typeface="Calibri" pitchFamily="34" charset="0"/>
              </a:rPr>
              <a:t>）</a:t>
            </a:r>
            <a:r>
              <a:rPr lang="zh-CN" altLang="en-US" sz="1400">
                <a:solidFill>
                  <a:srgbClr val="000000"/>
                </a:solidFill>
                <a:latin typeface="Calibri" pitchFamily="34" charset="0"/>
              </a:rPr>
              <a:t>是脑里</a:t>
            </a:r>
            <a:r>
              <a:rPr lang="ja-JP" altLang="en-US" sz="1400">
                <a:solidFill>
                  <a:srgbClr val="000000"/>
                </a:solidFill>
                <a:latin typeface="Calibri" pitchFamily="34" charset="0"/>
              </a:rPr>
              <a:t>淀粉质</a:t>
            </a:r>
            <a:r>
              <a:rPr lang="en-US" altLang="ja-JP" sz="1400">
                <a:solidFill>
                  <a:srgbClr val="000000"/>
                </a:solidFill>
                <a:latin typeface="Calibri" pitchFamily="34" charset="0"/>
              </a:rPr>
              <a:t>β</a:t>
            </a:r>
            <a:r>
              <a:rPr lang="zh-CN" altLang="en-US" sz="1400">
                <a:solidFill>
                  <a:srgbClr val="000000"/>
                </a:solidFill>
                <a:latin typeface="Calibri" pitchFamily="34" charset="0"/>
              </a:rPr>
              <a:t>分解酵素的一种，它更是治疗老年痴呆症的根本</a:t>
            </a:r>
            <a:r>
              <a:rPr lang="ja-JP" altLang="en-US" sz="1400">
                <a:solidFill>
                  <a:srgbClr val="000000"/>
                </a:solidFill>
                <a:latin typeface="Calibri" pitchFamily="34" charset="0"/>
              </a:rPr>
              <a:t>。</a:t>
            </a:r>
            <a:r>
              <a:rPr lang="zh-CN" altLang="en-US" sz="1400">
                <a:solidFill>
                  <a:srgbClr val="000000"/>
                </a:solidFill>
                <a:latin typeface="Calibri" pitchFamily="34" charset="0"/>
              </a:rPr>
              <a:t>最近我们根据</a:t>
            </a:r>
            <a:r>
              <a:rPr lang="en-US" altLang="ja-JP" sz="1400">
                <a:solidFill>
                  <a:srgbClr val="000000"/>
                </a:solidFill>
                <a:latin typeface="Calibri" pitchFamily="34" charset="0"/>
              </a:rPr>
              <a:t>DNA</a:t>
            </a:r>
            <a:r>
              <a:rPr lang="zh-CN" altLang="en-US" sz="1400">
                <a:solidFill>
                  <a:srgbClr val="000000"/>
                </a:solidFill>
                <a:latin typeface="Calibri" pitchFamily="34" charset="0"/>
              </a:rPr>
              <a:t>微阵列芯片的分析发现人体脂肪组织来源间叶系干细胞</a:t>
            </a:r>
            <a:r>
              <a:rPr lang="ja-JP" altLang="en-US" sz="1400">
                <a:solidFill>
                  <a:srgbClr val="000000"/>
                </a:solidFill>
                <a:latin typeface="Calibri" pitchFamily="34" charset="0"/>
              </a:rPr>
              <a:t>（</a:t>
            </a:r>
            <a:r>
              <a:rPr lang="en-US" altLang="ja-JP" sz="1400">
                <a:solidFill>
                  <a:srgbClr val="000000"/>
                </a:solidFill>
                <a:latin typeface="Calibri" pitchFamily="34" charset="0"/>
              </a:rPr>
              <a:t>hAT-MSC</a:t>
            </a:r>
            <a:r>
              <a:rPr lang="ja-JP" altLang="en-US" sz="1400">
                <a:solidFill>
                  <a:srgbClr val="000000"/>
                </a:solidFill>
                <a:latin typeface="Calibri" pitchFamily="34" charset="0"/>
              </a:rPr>
              <a:t>）</a:t>
            </a:r>
            <a:r>
              <a:rPr lang="zh-CN" altLang="en-US" sz="1400">
                <a:solidFill>
                  <a:srgbClr val="000000"/>
                </a:solidFill>
                <a:latin typeface="Calibri" pitchFamily="34" charset="0"/>
              </a:rPr>
              <a:t>里出现了</a:t>
            </a:r>
            <a:r>
              <a:rPr lang="ja-JP" altLang="en-US" sz="1400">
                <a:solidFill>
                  <a:srgbClr val="000000"/>
                </a:solidFill>
                <a:latin typeface="Calibri" pitchFamily="34" charset="0"/>
              </a:rPr>
              <a:t>脑啡肽酶</a:t>
            </a:r>
            <a:r>
              <a:rPr lang="zh-CN" altLang="en-US" sz="1400">
                <a:solidFill>
                  <a:srgbClr val="000000"/>
                </a:solidFill>
                <a:latin typeface="Calibri" pitchFamily="34" charset="0"/>
              </a:rPr>
              <a:t>遗传因子。</a:t>
            </a:r>
            <a:endParaRPr lang="en-US" altLang="zh-CN" sz="1400">
              <a:solidFill>
                <a:srgbClr val="000000"/>
              </a:solidFill>
              <a:latin typeface="Calibri" pitchFamily="34" charset="0"/>
            </a:endParaRPr>
          </a:p>
          <a:p>
            <a:endParaRPr lang="en-US" altLang="ja-JP" sz="140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zh-CN" altLang="en-US" sz="1400">
                <a:solidFill>
                  <a:srgbClr val="000000"/>
                </a:solidFill>
                <a:latin typeface="Calibri" pitchFamily="34" charset="0"/>
              </a:rPr>
              <a:t>材料和方法</a:t>
            </a:r>
            <a:r>
              <a:rPr lang="ja-JP" altLang="en-US" sz="1400">
                <a:solidFill>
                  <a:srgbClr val="000000"/>
                </a:solidFill>
                <a:latin typeface="Calibri" pitchFamily="34" charset="0"/>
              </a:rPr>
              <a:t>：</a:t>
            </a:r>
            <a:r>
              <a:rPr lang="zh-CN" altLang="en-US" sz="1400">
                <a:solidFill>
                  <a:srgbClr val="000000"/>
                </a:solidFill>
                <a:latin typeface="Calibri" pitchFamily="34" charset="0"/>
              </a:rPr>
              <a:t>关于细胞里出现的</a:t>
            </a:r>
            <a:r>
              <a:rPr lang="ja-JP" altLang="en-US" sz="1400">
                <a:solidFill>
                  <a:srgbClr val="000000"/>
                </a:solidFill>
                <a:latin typeface="Calibri" pitchFamily="34" charset="0"/>
              </a:rPr>
              <a:t>脑啡肽酶</a:t>
            </a:r>
            <a:r>
              <a:rPr lang="zh-CN" altLang="en-US" sz="1400">
                <a:solidFill>
                  <a:srgbClr val="000000"/>
                </a:solidFill>
                <a:latin typeface="Calibri" pitchFamily="34" charset="0"/>
              </a:rPr>
              <a:t>这一发现</a:t>
            </a:r>
            <a:r>
              <a:rPr lang="ja-JP" altLang="en-US" sz="1400">
                <a:solidFill>
                  <a:srgbClr val="000000"/>
                </a:solidFill>
                <a:latin typeface="Calibri" pitchFamily="34" charset="0"/>
              </a:rPr>
              <a:t>、</a:t>
            </a:r>
            <a:r>
              <a:rPr lang="zh-CN" altLang="en-US" sz="1400">
                <a:solidFill>
                  <a:srgbClr val="000000"/>
                </a:solidFill>
                <a:latin typeface="Calibri" pitchFamily="34" charset="0"/>
              </a:rPr>
              <a:t>依据</a:t>
            </a:r>
            <a:r>
              <a:rPr lang="en-US" altLang="ja-JP" sz="1400">
                <a:solidFill>
                  <a:srgbClr val="000000"/>
                </a:solidFill>
                <a:latin typeface="Calibri" pitchFamily="34" charset="0"/>
              </a:rPr>
              <a:t>RT-PCR</a:t>
            </a:r>
            <a:r>
              <a:rPr lang="zh-CN" altLang="en-US" sz="1400">
                <a:solidFill>
                  <a:srgbClr val="000000"/>
                </a:solidFill>
                <a:latin typeface="Calibri" pitchFamily="34" charset="0"/>
              </a:rPr>
              <a:t>法则和 蛋白质印迹法则取出</a:t>
            </a:r>
            <a:r>
              <a:rPr lang="ja-JP" altLang="en-US" sz="1400">
                <a:solidFill>
                  <a:srgbClr val="000000"/>
                </a:solidFill>
                <a:latin typeface="Calibri" pitchFamily="34" charset="0"/>
              </a:rPr>
              <a:t>信使核糖核酸</a:t>
            </a:r>
            <a:r>
              <a:rPr lang="zh-CN" altLang="en-US" sz="1400">
                <a:solidFill>
                  <a:srgbClr val="000000"/>
                </a:solidFill>
                <a:latin typeface="Calibri" pitchFamily="34" charset="0"/>
              </a:rPr>
              <a:t>（</a:t>
            </a:r>
            <a:r>
              <a:rPr lang="en-US" altLang="ja-JP" sz="1400">
                <a:solidFill>
                  <a:srgbClr val="000000"/>
                </a:solidFill>
                <a:latin typeface="Calibri" pitchFamily="34" charset="0"/>
              </a:rPr>
              <a:t>mRNA</a:t>
            </a:r>
            <a:r>
              <a:rPr lang="zh-CN" altLang="en-US" sz="1400">
                <a:solidFill>
                  <a:srgbClr val="000000"/>
                </a:solidFill>
                <a:latin typeface="Calibri" pitchFamily="34" charset="0"/>
              </a:rPr>
              <a:t>）和蛋白质各自的定量进行测定并解析</a:t>
            </a:r>
            <a:r>
              <a:rPr lang="ja-JP" altLang="en-US" sz="1400">
                <a:solidFill>
                  <a:srgbClr val="000000"/>
                </a:solidFill>
                <a:latin typeface="Calibri" pitchFamily="34" charset="0"/>
              </a:rPr>
              <a:t>。</a:t>
            </a:r>
            <a:r>
              <a:rPr lang="zh-CN" altLang="en-US" sz="1400">
                <a:solidFill>
                  <a:srgbClr val="000000"/>
                </a:solidFill>
                <a:latin typeface="Calibri" pitchFamily="34" charset="0"/>
              </a:rPr>
              <a:t>关于细胞抽出液中的</a:t>
            </a:r>
            <a:r>
              <a:rPr lang="ja-JP" altLang="en-US" sz="1400">
                <a:solidFill>
                  <a:srgbClr val="000000"/>
                </a:solidFill>
                <a:latin typeface="Calibri" pitchFamily="34" charset="0"/>
              </a:rPr>
              <a:t>脑啡肽酶</a:t>
            </a:r>
            <a:r>
              <a:rPr lang="zh-CN" altLang="en-US" sz="1400">
                <a:solidFill>
                  <a:srgbClr val="000000"/>
                </a:solidFill>
                <a:latin typeface="Calibri" pitchFamily="34" charset="0"/>
              </a:rPr>
              <a:t>活性酵素</a:t>
            </a:r>
            <a:r>
              <a:rPr lang="ja-JP" altLang="en-US" sz="1400">
                <a:solidFill>
                  <a:srgbClr val="000000"/>
                </a:solidFill>
                <a:latin typeface="Calibri" pitchFamily="34" charset="0"/>
              </a:rPr>
              <a:t>、</a:t>
            </a:r>
            <a:r>
              <a:rPr lang="zh-CN" altLang="en-US" sz="1400">
                <a:solidFill>
                  <a:srgbClr val="000000"/>
                </a:solidFill>
                <a:latin typeface="Calibri" pitchFamily="34" charset="0"/>
              </a:rPr>
              <a:t>使用荧光缩氨酸基质来进行调查</a:t>
            </a:r>
            <a:r>
              <a:rPr lang="ja-JP" altLang="en-US" sz="1400">
                <a:solidFill>
                  <a:srgbClr val="000000"/>
                </a:solidFill>
                <a:latin typeface="Calibri" pitchFamily="34" charset="0"/>
              </a:rPr>
              <a:t>。</a:t>
            </a:r>
            <a:endParaRPr lang="en-US" altLang="ja-JP" sz="1400">
              <a:solidFill>
                <a:srgbClr val="000000"/>
              </a:solidFill>
              <a:latin typeface="Calibri" pitchFamily="34" charset="0"/>
            </a:endParaRPr>
          </a:p>
          <a:p>
            <a:endParaRPr lang="en-US" altLang="ja-JP" sz="140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zh-CN" altLang="en-US" sz="1400">
                <a:solidFill>
                  <a:srgbClr val="000000"/>
                </a:solidFill>
                <a:latin typeface="Calibri" pitchFamily="34" charset="0"/>
              </a:rPr>
              <a:t>结果</a:t>
            </a:r>
            <a:r>
              <a:rPr lang="ja-JP" altLang="en-US" sz="1400">
                <a:solidFill>
                  <a:srgbClr val="000000"/>
                </a:solidFill>
                <a:latin typeface="Calibri" pitchFamily="34" charset="0"/>
              </a:rPr>
              <a:t>：</a:t>
            </a:r>
            <a:r>
              <a:rPr lang="zh-CN" altLang="en-US" sz="1400">
                <a:solidFill>
                  <a:srgbClr val="000000"/>
                </a:solidFill>
                <a:latin typeface="Calibri" pitchFamily="34" charset="0"/>
              </a:rPr>
              <a:t>在</a:t>
            </a:r>
            <a:r>
              <a:rPr lang="en-US" altLang="ja-JP" sz="1400">
                <a:solidFill>
                  <a:srgbClr val="000000"/>
                </a:solidFill>
                <a:latin typeface="Calibri" pitchFamily="34" charset="0"/>
              </a:rPr>
              <a:t>hAT-MSCs</a:t>
            </a:r>
            <a:r>
              <a:rPr lang="zh-CN" altLang="en-US" sz="1400">
                <a:solidFill>
                  <a:srgbClr val="000000"/>
                </a:solidFill>
                <a:latin typeface="Calibri" pitchFamily="34" charset="0"/>
              </a:rPr>
              <a:t>里</a:t>
            </a:r>
            <a:r>
              <a:rPr lang="ja-JP" altLang="en-US" sz="1400">
                <a:solidFill>
                  <a:srgbClr val="000000"/>
                </a:solidFill>
                <a:latin typeface="Calibri" pitchFamily="34" charset="0"/>
              </a:rPr>
              <a:t>脑啡肽酶</a:t>
            </a:r>
            <a:r>
              <a:rPr lang="zh-CN" altLang="en-US" sz="1400">
                <a:solidFill>
                  <a:srgbClr val="000000"/>
                </a:solidFill>
                <a:latin typeface="Calibri" pitchFamily="34" charset="0"/>
              </a:rPr>
              <a:t>的发现水平比骨髓来源</a:t>
            </a:r>
            <a:r>
              <a:rPr lang="en-US" altLang="ja-JP" sz="1400">
                <a:solidFill>
                  <a:srgbClr val="000000"/>
                </a:solidFill>
                <a:latin typeface="Calibri" pitchFamily="34" charset="0"/>
              </a:rPr>
              <a:t>MSC</a:t>
            </a:r>
            <a:r>
              <a:rPr lang="zh-CN" altLang="en-US" sz="1400">
                <a:solidFill>
                  <a:srgbClr val="000000"/>
                </a:solidFill>
                <a:latin typeface="Calibri" pitchFamily="34" charset="0"/>
              </a:rPr>
              <a:t>的发现水平高</a:t>
            </a:r>
            <a:r>
              <a:rPr lang="ja-JP" altLang="en-US" sz="1400">
                <a:solidFill>
                  <a:srgbClr val="000000"/>
                </a:solidFill>
                <a:latin typeface="Calibri" pitchFamily="34" charset="0"/>
              </a:rPr>
              <a:t>。</a:t>
            </a:r>
            <a:r>
              <a:rPr lang="zh-CN" altLang="en-US" sz="1400">
                <a:solidFill>
                  <a:srgbClr val="000000"/>
                </a:solidFill>
                <a:latin typeface="Calibri" pitchFamily="34" charset="0"/>
              </a:rPr>
              <a:t>而且依据蛋白质印迹法则，在蛋白质里检测出</a:t>
            </a:r>
            <a:r>
              <a:rPr lang="ja-JP" altLang="en-US" sz="1400">
                <a:solidFill>
                  <a:srgbClr val="000000"/>
                </a:solidFill>
                <a:latin typeface="Calibri" pitchFamily="34" charset="0"/>
              </a:rPr>
              <a:t>脑啡肽酶</a:t>
            </a:r>
            <a:r>
              <a:rPr lang="zh-CN" altLang="en-US" sz="1400">
                <a:solidFill>
                  <a:srgbClr val="000000"/>
                </a:solidFill>
                <a:latin typeface="Calibri" pitchFamily="34" charset="0"/>
              </a:rPr>
              <a:t>，还确认出</a:t>
            </a:r>
            <a:r>
              <a:rPr lang="en-US" altLang="ja-JP" sz="1400">
                <a:solidFill>
                  <a:srgbClr val="000000"/>
                </a:solidFill>
                <a:latin typeface="Calibri" pitchFamily="34" charset="0"/>
              </a:rPr>
              <a:t>hAT-MSC</a:t>
            </a:r>
            <a:r>
              <a:rPr lang="zh-CN" altLang="en-US" sz="1400">
                <a:solidFill>
                  <a:srgbClr val="000000"/>
                </a:solidFill>
                <a:latin typeface="Calibri" pitchFamily="34" charset="0"/>
              </a:rPr>
              <a:t>具备充足的</a:t>
            </a:r>
            <a:r>
              <a:rPr lang="ja-JP" altLang="en-US" sz="1400">
                <a:solidFill>
                  <a:srgbClr val="000000"/>
                </a:solidFill>
                <a:latin typeface="Calibri" pitchFamily="34" charset="0"/>
              </a:rPr>
              <a:t>脑啡肽酶</a:t>
            </a:r>
            <a:r>
              <a:rPr lang="zh-CN" altLang="en-US" sz="1400">
                <a:solidFill>
                  <a:srgbClr val="000000"/>
                </a:solidFill>
                <a:latin typeface="Calibri" pitchFamily="34" charset="0"/>
              </a:rPr>
              <a:t>活性酵素。</a:t>
            </a:r>
            <a:endParaRPr lang="en-US" altLang="ja-JP" sz="1400">
              <a:solidFill>
                <a:srgbClr val="000000"/>
              </a:solidFill>
              <a:latin typeface="Calibri" pitchFamily="34" charset="0"/>
            </a:endParaRPr>
          </a:p>
          <a:p>
            <a:endParaRPr lang="en-US" altLang="ja-JP" sz="140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zh-CN" altLang="en-US" sz="1400">
                <a:solidFill>
                  <a:srgbClr val="000000"/>
                </a:solidFill>
                <a:latin typeface="Calibri" pitchFamily="34" charset="0"/>
              </a:rPr>
              <a:t>结论和展望</a:t>
            </a:r>
            <a:r>
              <a:rPr lang="ja-JP" altLang="en-US" sz="1400">
                <a:solidFill>
                  <a:srgbClr val="000000"/>
                </a:solidFill>
                <a:latin typeface="Calibri" pitchFamily="34" charset="0"/>
              </a:rPr>
              <a:t>：</a:t>
            </a:r>
            <a:r>
              <a:rPr lang="zh-CN" altLang="en-US" sz="1400">
                <a:solidFill>
                  <a:srgbClr val="000000"/>
                </a:solidFill>
                <a:latin typeface="Calibri" pitchFamily="34" charset="0"/>
              </a:rPr>
              <a:t>如果考虑到</a:t>
            </a:r>
            <a:r>
              <a:rPr lang="en-US" altLang="ja-JP" sz="1400">
                <a:solidFill>
                  <a:srgbClr val="000000"/>
                </a:solidFill>
                <a:latin typeface="Calibri" pitchFamily="34" charset="0"/>
              </a:rPr>
              <a:t>hAT-MSC</a:t>
            </a:r>
            <a:r>
              <a:rPr lang="zh-CN" altLang="en-US" sz="1400">
                <a:solidFill>
                  <a:srgbClr val="000000"/>
                </a:solidFill>
                <a:latin typeface="Calibri" pitchFamily="34" charset="0"/>
              </a:rPr>
              <a:t>的返回性能力的话</a:t>
            </a:r>
            <a:r>
              <a:rPr lang="ja-JP" altLang="en-US" sz="1400">
                <a:solidFill>
                  <a:srgbClr val="000000"/>
                </a:solidFill>
                <a:latin typeface="Calibri" pitchFamily="34" charset="0"/>
              </a:rPr>
              <a:t>、</a:t>
            </a:r>
            <a:r>
              <a:rPr lang="zh-CN" altLang="en-US" sz="1400">
                <a:solidFill>
                  <a:srgbClr val="000000"/>
                </a:solidFill>
                <a:latin typeface="Calibri" pitchFamily="34" charset="0"/>
              </a:rPr>
              <a:t>针对老年痴呆症来说可以期望</a:t>
            </a:r>
            <a:r>
              <a:rPr lang="en-US" altLang="ja-JP" sz="1400">
                <a:solidFill>
                  <a:srgbClr val="000000"/>
                </a:solidFill>
                <a:latin typeface="Calibri" pitchFamily="34" charset="0"/>
              </a:rPr>
              <a:t>hAT-MSC</a:t>
            </a:r>
            <a:r>
              <a:rPr lang="zh-CN" altLang="en-US" sz="1400">
                <a:solidFill>
                  <a:srgbClr val="000000"/>
                </a:solidFill>
                <a:latin typeface="Calibri" pitchFamily="34" charset="0"/>
              </a:rPr>
              <a:t>的移植</a:t>
            </a:r>
            <a:r>
              <a:rPr lang="ja-JP" altLang="en-US" sz="1400">
                <a:solidFill>
                  <a:srgbClr val="000000"/>
                </a:solidFill>
                <a:latin typeface="Calibri" pitchFamily="34" charset="0"/>
              </a:rPr>
              <a:t>、</a:t>
            </a:r>
            <a:r>
              <a:rPr lang="zh-CN" altLang="en-US" sz="1400">
                <a:solidFill>
                  <a:srgbClr val="000000"/>
                </a:solidFill>
                <a:latin typeface="Calibri" pitchFamily="34" charset="0"/>
              </a:rPr>
              <a:t>对脑内</a:t>
            </a:r>
            <a:r>
              <a:rPr lang="ja-JP" altLang="en-US" sz="1400">
                <a:solidFill>
                  <a:srgbClr val="000000"/>
                </a:solidFill>
                <a:latin typeface="Calibri" pitchFamily="34" charset="0"/>
              </a:rPr>
              <a:t>淀粉质</a:t>
            </a:r>
            <a:r>
              <a:rPr lang="en-US" altLang="ja-JP" sz="1400">
                <a:solidFill>
                  <a:srgbClr val="000000"/>
                </a:solidFill>
                <a:latin typeface="Calibri" pitchFamily="34" charset="0"/>
              </a:rPr>
              <a:t>β</a:t>
            </a:r>
            <a:r>
              <a:rPr lang="zh-CN" altLang="en-US" sz="1400">
                <a:solidFill>
                  <a:srgbClr val="000000"/>
                </a:solidFill>
                <a:latin typeface="Calibri" pitchFamily="34" charset="0"/>
              </a:rPr>
              <a:t>的沉淀累积起个抑制的作用。</a:t>
            </a:r>
            <a:endParaRPr lang="en-US" altLang="zh-CN" sz="14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テキスト ボックス 4"/>
          <p:cNvSpPr txBox="1">
            <a:spLocks noChangeArrowheads="1"/>
          </p:cNvSpPr>
          <p:nvPr/>
        </p:nvSpPr>
        <p:spPr bwMode="auto">
          <a:xfrm>
            <a:off x="141288" y="144463"/>
            <a:ext cx="2486025" cy="584200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0" lang="ja-JP" altLang="en-US" sz="1600" b="1">
                <a:solidFill>
                  <a:schemeClr val="tx1"/>
                </a:solidFill>
              </a:rPr>
              <a:t>６７</a:t>
            </a:r>
            <a:r>
              <a:rPr kumimoji="0" lang="zh-CN" altLang="en-US" sz="1600" b="1">
                <a:solidFill>
                  <a:schemeClr val="tx1"/>
                </a:solidFill>
              </a:rPr>
              <a:t>岁女性</a:t>
            </a:r>
            <a:endParaRPr kumimoji="0" lang="en-US" altLang="ja-JP" sz="1600" b="1">
              <a:solidFill>
                <a:schemeClr val="tx1"/>
              </a:solidFill>
            </a:endParaRPr>
          </a:p>
          <a:p>
            <a:pPr eaLnBrk="0" hangingPunct="0"/>
            <a:r>
              <a:rPr kumimoji="0" lang="zh-CN" altLang="en-US" sz="1600" b="1">
                <a:solidFill>
                  <a:schemeClr val="tx1"/>
                </a:solidFill>
              </a:rPr>
              <a:t>疾病名</a:t>
            </a:r>
            <a:r>
              <a:rPr kumimoji="0" lang="ja-JP" altLang="en-US" sz="1600" b="1">
                <a:solidFill>
                  <a:schemeClr val="tx1"/>
                </a:solidFill>
              </a:rPr>
              <a:t>：</a:t>
            </a:r>
            <a:r>
              <a:rPr kumimoji="0" lang="zh-CN" altLang="en-US" sz="1600" b="1">
                <a:solidFill>
                  <a:schemeClr val="tx1"/>
                </a:solidFill>
              </a:rPr>
              <a:t>老年痴呆症</a:t>
            </a:r>
            <a:endParaRPr kumimoji="0" lang="ja-JP" altLang="en-US" sz="1600" b="1">
              <a:solidFill>
                <a:schemeClr val="tx1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7812360" y="188640"/>
            <a:ext cx="110799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kumimoji="0" lang="ja-JP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ＭＳ Ｐゴシック" pitchFamily="50" charset="-128"/>
              </a:rPr>
              <a:t>症例⑦</a:t>
            </a:r>
          </a:p>
        </p:txBody>
      </p:sp>
      <p:sp>
        <p:nvSpPr>
          <p:cNvPr id="24" name="角丸四角形 23"/>
          <p:cNvSpPr/>
          <p:nvPr/>
        </p:nvSpPr>
        <p:spPr>
          <a:xfrm>
            <a:off x="1598613" y="908050"/>
            <a:ext cx="6789737" cy="136842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600" b="1">
              <a:solidFill>
                <a:schemeClr val="tx1"/>
              </a:solidFill>
            </a:endParaRPr>
          </a:p>
        </p:txBody>
      </p:sp>
      <p:sp>
        <p:nvSpPr>
          <p:cNvPr id="519173" name="テキスト ボックス 8"/>
          <p:cNvSpPr txBox="1">
            <a:spLocks noChangeArrowheads="1"/>
          </p:cNvSpPr>
          <p:nvPr/>
        </p:nvSpPr>
        <p:spPr bwMode="auto">
          <a:xfrm>
            <a:off x="1670050" y="957263"/>
            <a:ext cx="74215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0" lang="zh-CN" altLang="en-US" sz="1600" b="1">
                <a:solidFill>
                  <a:schemeClr val="tx1"/>
                </a:solidFill>
                <a:latin typeface="Calibri" pitchFamily="34" charset="0"/>
              </a:rPr>
              <a:t>症状</a:t>
            </a:r>
            <a:r>
              <a:rPr kumimoji="0" lang="ja-JP" altLang="en-US" sz="1600" b="1">
                <a:solidFill>
                  <a:schemeClr val="tx1"/>
                </a:solidFill>
                <a:latin typeface="Calibri" pitchFamily="34" charset="0"/>
              </a:rPr>
              <a:t>：</a:t>
            </a:r>
            <a:endParaRPr kumimoji="0" lang="en-US" altLang="ja-JP" sz="1600" b="1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19174" name="テキスト ボックス 9"/>
          <p:cNvSpPr txBox="1">
            <a:spLocks noChangeArrowheads="1"/>
          </p:cNvSpPr>
          <p:nvPr/>
        </p:nvSpPr>
        <p:spPr bwMode="auto">
          <a:xfrm>
            <a:off x="2170113" y="966788"/>
            <a:ext cx="64484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0" lang="en-US" altLang="ja-JP" sz="1600" b="1">
                <a:solidFill>
                  <a:schemeClr val="tx1"/>
                </a:solidFill>
                <a:latin typeface="Calibri" pitchFamily="34" charset="0"/>
              </a:rPr>
              <a:t>2001</a:t>
            </a:r>
            <a:r>
              <a:rPr kumimoji="0" lang="ja-JP" altLang="en-US" sz="1600" b="1">
                <a:solidFill>
                  <a:schemeClr val="tx1"/>
                </a:solidFill>
                <a:latin typeface="Calibri" pitchFamily="34" charset="0"/>
              </a:rPr>
              <a:t>年</a:t>
            </a:r>
            <a:r>
              <a:rPr kumimoji="0" lang="en-US" altLang="ja-JP" sz="1600" b="1">
                <a:solidFill>
                  <a:schemeClr val="tx1"/>
                </a:solidFill>
                <a:latin typeface="Calibri" pitchFamily="34" charset="0"/>
              </a:rPr>
              <a:t>10</a:t>
            </a:r>
            <a:r>
              <a:rPr kumimoji="0" lang="ja-JP" altLang="en-US" sz="1600" b="1">
                <a:solidFill>
                  <a:schemeClr val="tx1"/>
                </a:solidFill>
                <a:latin typeface="Calibri" pitchFamily="34" charset="0"/>
              </a:rPr>
              <a:t>月（</a:t>
            </a:r>
            <a:r>
              <a:rPr kumimoji="0" lang="en-US" altLang="ja-JP" sz="1600" b="1">
                <a:solidFill>
                  <a:schemeClr val="tx1"/>
                </a:solidFill>
                <a:latin typeface="Calibri" pitchFamily="34" charset="0"/>
              </a:rPr>
              <a:t>58 </a:t>
            </a:r>
            <a:r>
              <a:rPr kumimoji="0" lang="zh-CN" altLang="en-US" sz="1600" b="1">
                <a:solidFill>
                  <a:schemeClr val="tx1"/>
                </a:solidFill>
                <a:latin typeface="Calibri" pitchFamily="34" charset="0"/>
              </a:rPr>
              <a:t>岁</a:t>
            </a:r>
            <a:r>
              <a:rPr kumimoji="0" lang="ja-JP" altLang="en-US" sz="1600" b="1">
                <a:solidFill>
                  <a:schemeClr val="tx1"/>
                </a:solidFill>
                <a:latin typeface="Calibri" pitchFamily="34" charset="0"/>
              </a:rPr>
              <a:t>）　</a:t>
            </a:r>
            <a:r>
              <a:rPr kumimoji="0" lang="zh-CN" altLang="en-US" sz="1600" b="1">
                <a:solidFill>
                  <a:schemeClr val="tx1"/>
                </a:solidFill>
                <a:latin typeface="Calibri" pitchFamily="34" charset="0"/>
              </a:rPr>
              <a:t>被诊断为</a:t>
            </a:r>
            <a:r>
              <a:rPr kumimoji="0" lang="ja-JP" altLang="en-US" sz="1600" b="1">
                <a:solidFill>
                  <a:schemeClr val="tx1"/>
                </a:solidFill>
                <a:latin typeface="Calibri" pitchFamily="34" charset="0"/>
              </a:rPr>
              <a:t>「</a:t>
            </a:r>
            <a:r>
              <a:rPr kumimoji="0" lang="zh-CN" altLang="en-US" sz="1600" b="1">
                <a:solidFill>
                  <a:schemeClr val="tx1"/>
                </a:solidFill>
                <a:latin typeface="Calibri" pitchFamily="34" charset="0"/>
              </a:rPr>
              <a:t>中年性健忘症</a:t>
            </a:r>
            <a:r>
              <a:rPr kumimoji="0" lang="ja-JP" altLang="en-US" sz="1600" b="1">
                <a:solidFill>
                  <a:schemeClr val="tx1"/>
                </a:solidFill>
                <a:latin typeface="Calibri" pitchFamily="34" charset="0"/>
              </a:rPr>
              <a:t>」</a:t>
            </a:r>
            <a:endParaRPr kumimoji="0" lang="en-US" altLang="ja-JP" sz="1600" b="1">
              <a:solidFill>
                <a:schemeClr val="tx1"/>
              </a:solidFill>
              <a:latin typeface="Calibri" pitchFamily="34" charset="0"/>
            </a:endParaRPr>
          </a:p>
          <a:p>
            <a:pPr eaLnBrk="0" hangingPunct="0"/>
            <a:r>
              <a:rPr kumimoji="0" lang="en-US" altLang="ja-JP" sz="1600" b="1">
                <a:solidFill>
                  <a:schemeClr val="tx1"/>
                </a:solidFill>
                <a:latin typeface="Calibri" pitchFamily="34" charset="0"/>
              </a:rPr>
              <a:t>2006</a:t>
            </a:r>
            <a:r>
              <a:rPr kumimoji="0" lang="ja-JP" altLang="en-US" sz="1600" b="1">
                <a:solidFill>
                  <a:schemeClr val="tx1"/>
                </a:solidFill>
                <a:latin typeface="Calibri" pitchFamily="34" charset="0"/>
              </a:rPr>
              <a:t>年</a:t>
            </a:r>
            <a:r>
              <a:rPr kumimoji="0" lang="en-US" altLang="ja-JP" sz="1600" b="1">
                <a:solidFill>
                  <a:schemeClr val="tx1"/>
                </a:solidFill>
                <a:latin typeface="Calibri" pitchFamily="34" charset="0"/>
              </a:rPr>
              <a:t>11</a:t>
            </a:r>
            <a:r>
              <a:rPr kumimoji="0" lang="ja-JP" altLang="en-US" sz="1600" b="1">
                <a:solidFill>
                  <a:schemeClr val="tx1"/>
                </a:solidFill>
                <a:latin typeface="Calibri" pitchFamily="34" charset="0"/>
              </a:rPr>
              <a:t>月（</a:t>
            </a:r>
            <a:r>
              <a:rPr kumimoji="0" lang="en-US" altLang="ja-JP" sz="1600" b="1">
                <a:solidFill>
                  <a:schemeClr val="tx1"/>
                </a:solidFill>
                <a:latin typeface="Calibri" pitchFamily="34" charset="0"/>
              </a:rPr>
              <a:t>63</a:t>
            </a:r>
            <a:r>
              <a:rPr kumimoji="0" lang="ja-JP" altLang="en-US" sz="1600" b="1">
                <a:solidFill>
                  <a:schemeClr val="tx1"/>
                </a:solidFill>
                <a:latin typeface="Calibri" pitchFamily="34" charset="0"/>
              </a:rPr>
              <a:t>才）　</a:t>
            </a:r>
            <a:r>
              <a:rPr kumimoji="0" lang="zh-CN" altLang="en-US" sz="1600" b="1">
                <a:solidFill>
                  <a:schemeClr val="tx1"/>
                </a:solidFill>
                <a:latin typeface="Calibri" pitchFamily="34" charset="0"/>
              </a:rPr>
              <a:t>从床上跌落</a:t>
            </a:r>
            <a:r>
              <a:rPr kumimoji="0" lang="ja-JP" altLang="en-US" sz="1600" b="1">
                <a:solidFill>
                  <a:schemeClr val="tx1"/>
                </a:solidFill>
                <a:latin typeface="Calibri" pitchFamily="34" charset="0"/>
              </a:rPr>
              <a:t>「</a:t>
            </a:r>
            <a:r>
              <a:rPr kumimoji="0" lang="zh-CN" altLang="en-US" sz="1600" b="1">
                <a:solidFill>
                  <a:schemeClr val="tx1"/>
                </a:solidFill>
                <a:latin typeface="Calibri" pitchFamily="34" charset="0"/>
              </a:rPr>
              <a:t>右大腿部颈部骨折</a:t>
            </a:r>
            <a:r>
              <a:rPr kumimoji="0" lang="ja-JP" altLang="en-US" sz="1600" b="1">
                <a:solidFill>
                  <a:schemeClr val="tx1"/>
                </a:solidFill>
                <a:latin typeface="Calibri" pitchFamily="34" charset="0"/>
              </a:rPr>
              <a:t>」</a:t>
            </a:r>
            <a:endParaRPr kumimoji="0" lang="en-US" altLang="ja-JP" sz="1600" b="1">
              <a:solidFill>
                <a:schemeClr val="tx1"/>
              </a:solidFill>
              <a:latin typeface="Calibri" pitchFamily="34" charset="0"/>
            </a:endParaRPr>
          </a:p>
          <a:p>
            <a:pPr eaLnBrk="0" hangingPunct="0"/>
            <a:r>
              <a:rPr kumimoji="0" lang="ja-JP" altLang="en-US" sz="1600" b="1">
                <a:solidFill>
                  <a:schemeClr val="tx1"/>
                </a:solidFill>
                <a:latin typeface="Calibri" pitchFamily="34" charset="0"/>
              </a:rPr>
              <a:t>　　　　　　　　　　　　　</a:t>
            </a:r>
            <a:r>
              <a:rPr kumimoji="0" lang="zh-CN" altLang="en-US" sz="1600" b="1">
                <a:solidFill>
                  <a:schemeClr val="tx1"/>
                </a:solidFill>
                <a:latin typeface="Calibri" pitchFamily="34" charset="0"/>
              </a:rPr>
              <a:t>住院期间经过检查确诊为</a:t>
            </a:r>
            <a:r>
              <a:rPr kumimoji="0" lang="ja-JP" altLang="en-US" sz="1600" b="1">
                <a:solidFill>
                  <a:schemeClr val="tx1"/>
                </a:solidFill>
                <a:latin typeface="Calibri" pitchFamily="34" charset="0"/>
              </a:rPr>
              <a:t>「</a:t>
            </a:r>
            <a:r>
              <a:rPr kumimoji="0" lang="zh-CN" altLang="en-US" sz="1600" b="1">
                <a:solidFill>
                  <a:schemeClr val="tx1"/>
                </a:solidFill>
                <a:latin typeface="Calibri" pitchFamily="34" charset="0"/>
              </a:rPr>
              <a:t>老年痴呆症</a:t>
            </a:r>
            <a:r>
              <a:rPr kumimoji="0" lang="ja-JP" altLang="en-US" sz="1600" b="1">
                <a:solidFill>
                  <a:schemeClr val="tx1"/>
                </a:solidFill>
                <a:latin typeface="Calibri" pitchFamily="34" charset="0"/>
              </a:rPr>
              <a:t>」</a:t>
            </a:r>
            <a:endParaRPr kumimoji="0" lang="en-US" altLang="ja-JP" sz="1600" b="1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19175" name="テキスト ボックス 10"/>
          <p:cNvSpPr txBox="1">
            <a:spLocks noChangeArrowheads="1"/>
          </p:cNvSpPr>
          <p:nvPr/>
        </p:nvSpPr>
        <p:spPr bwMode="auto">
          <a:xfrm>
            <a:off x="1670050" y="1666875"/>
            <a:ext cx="74215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0" lang="zh-CN" altLang="en-US" sz="1600" b="1">
                <a:solidFill>
                  <a:schemeClr val="tx1"/>
                </a:solidFill>
                <a:latin typeface="Calibri" pitchFamily="34" charset="0"/>
              </a:rPr>
              <a:t>治疗</a:t>
            </a:r>
            <a:r>
              <a:rPr kumimoji="0" lang="ja-JP" altLang="en-US" sz="1600" b="1">
                <a:solidFill>
                  <a:schemeClr val="tx1"/>
                </a:solidFill>
                <a:latin typeface="Calibri" pitchFamily="34" charset="0"/>
              </a:rPr>
              <a:t>：</a:t>
            </a:r>
            <a:endParaRPr kumimoji="0" lang="en-US" altLang="ja-JP" sz="1600" b="1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19176" name="テキスト ボックス 11"/>
          <p:cNvSpPr txBox="1">
            <a:spLocks noChangeArrowheads="1"/>
          </p:cNvSpPr>
          <p:nvPr/>
        </p:nvSpPr>
        <p:spPr bwMode="auto">
          <a:xfrm>
            <a:off x="2170113" y="1666875"/>
            <a:ext cx="6362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0" lang="en-US" altLang="ja-JP" sz="1600" b="1">
                <a:solidFill>
                  <a:schemeClr val="tx1"/>
                </a:solidFill>
                <a:latin typeface="Calibri" pitchFamily="34" charset="0"/>
              </a:rPr>
              <a:t>2010</a:t>
            </a:r>
            <a:r>
              <a:rPr kumimoji="0" lang="ja-JP" altLang="en-US" sz="1600" b="1">
                <a:solidFill>
                  <a:schemeClr val="tx1"/>
                </a:solidFill>
                <a:latin typeface="Calibri" pitchFamily="34" charset="0"/>
              </a:rPr>
              <a:t>年</a:t>
            </a:r>
            <a:r>
              <a:rPr kumimoji="0" lang="en-US" altLang="ja-JP" sz="1600" b="1">
                <a:solidFill>
                  <a:schemeClr val="tx1"/>
                </a:solidFill>
                <a:latin typeface="Calibri" pitchFamily="34" charset="0"/>
              </a:rPr>
              <a:t>4</a:t>
            </a:r>
            <a:r>
              <a:rPr kumimoji="0" lang="ja-JP" altLang="en-US" sz="1600" b="1">
                <a:solidFill>
                  <a:schemeClr val="tx1"/>
                </a:solidFill>
                <a:latin typeface="Calibri" pitchFamily="34" charset="0"/>
              </a:rPr>
              <a:t>月</a:t>
            </a:r>
            <a:r>
              <a:rPr kumimoji="0" lang="en-US" altLang="ja-JP" sz="1600" b="1">
                <a:solidFill>
                  <a:schemeClr val="tx1"/>
                </a:solidFill>
                <a:latin typeface="Calibri" pitchFamily="34" charset="0"/>
              </a:rPr>
              <a:t>2</a:t>
            </a:r>
            <a:r>
              <a:rPr kumimoji="0" lang="ja-JP" altLang="en-US" sz="1600" b="1">
                <a:solidFill>
                  <a:schemeClr val="tx1"/>
                </a:solidFill>
                <a:latin typeface="Calibri" pitchFamily="34" charset="0"/>
              </a:rPr>
              <a:t>日　</a:t>
            </a:r>
            <a:r>
              <a:rPr kumimoji="0" lang="zh-CN" altLang="en-US" sz="1600" b="1">
                <a:solidFill>
                  <a:schemeClr val="tx1"/>
                </a:solidFill>
                <a:latin typeface="Calibri" pitchFamily="34" charset="0"/>
              </a:rPr>
              <a:t>抽取脂肪</a:t>
            </a:r>
            <a:endParaRPr kumimoji="0" lang="en-US" altLang="ja-JP" sz="1600" b="1">
              <a:solidFill>
                <a:schemeClr val="tx1"/>
              </a:solidFill>
              <a:latin typeface="Calibri" pitchFamily="34" charset="0"/>
            </a:endParaRPr>
          </a:p>
          <a:p>
            <a:pPr eaLnBrk="0" hangingPunct="0"/>
            <a:r>
              <a:rPr kumimoji="0" lang="en-US" altLang="ja-JP" sz="1600" b="1">
                <a:solidFill>
                  <a:schemeClr val="tx1"/>
                </a:solidFill>
                <a:latin typeface="Calibri" pitchFamily="34" charset="0"/>
              </a:rPr>
              <a:t>2010</a:t>
            </a:r>
            <a:r>
              <a:rPr kumimoji="0" lang="ja-JP" altLang="en-US" sz="1600" b="1">
                <a:solidFill>
                  <a:schemeClr val="tx1"/>
                </a:solidFill>
                <a:latin typeface="Calibri" pitchFamily="34" charset="0"/>
              </a:rPr>
              <a:t>年</a:t>
            </a:r>
            <a:r>
              <a:rPr kumimoji="0" lang="en-US" altLang="ja-JP" sz="1600" b="1">
                <a:solidFill>
                  <a:schemeClr val="tx1"/>
                </a:solidFill>
                <a:latin typeface="Calibri" pitchFamily="34" charset="0"/>
              </a:rPr>
              <a:t>5</a:t>
            </a:r>
            <a:r>
              <a:rPr kumimoji="0" lang="ja-JP" altLang="en-US" sz="1600" b="1">
                <a:solidFill>
                  <a:schemeClr val="tx1"/>
                </a:solidFill>
                <a:latin typeface="Calibri" pitchFamily="34" charset="0"/>
              </a:rPr>
              <a:t>月</a:t>
            </a:r>
            <a:r>
              <a:rPr kumimoji="0" lang="en-US" altLang="ja-JP" sz="1600" b="1">
                <a:solidFill>
                  <a:schemeClr val="tx1"/>
                </a:solidFill>
                <a:latin typeface="Calibri" pitchFamily="34" charset="0"/>
              </a:rPr>
              <a:t>9</a:t>
            </a:r>
            <a:r>
              <a:rPr kumimoji="0" lang="ja-JP" altLang="en-US" sz="1600" b="1">
                <a:solidFill>
                  <a:schemeClr val="tx1"/>
                </a:solidFill>
                <a:latin typeface="Calibri" pitchFamily="34" charset="0"/>
              </a:rPr>
              <a:t>日　</a:t>
            </a:r>
            <a:r>
              <a:rPr kumimoji="0" lang="en-US" altLang="ja-JP" sz="1600" b="1">
                <a:solidFill>
                  <a:schemeClr val="tx1"/>
                </a:solidFill>
                <a:latin typeface="Calibri" pitchFamily="34" charset="0"/>
              </a:rPr>
              <a:t>5000</a:t>
            </a:r>
            <a:r>
              <a:rPr kumimoji="0" lang="zh-CN" altLang="en-US" sz="1600" b="1">
                <a:solidFill>
                  <a:schemeClr val="tx1"/>
                </a:solidFill>
                <a:latin typeface="Calibri" pitchFamily="34" charset="0"/>
              </a:rPr>
              <a:t>万个投入</a:t>
            </a:r>
            <a:r>
              <a:rPr kumimoji="0" lang="ja-JP" altLang="en-US" sz="1600" b="1">
                <a:solidFill>
                  <a:schemeClr val="tx1"/>
                </a:solidFill>
                <a:latin typeface="Calibri" pitchFamily="34" charset="0"/>
              </a:rPr>
              <a:t>（</a:t>
            </a:r>
            <a:r>
              <a:rPr kumimoji="0" lang="en-US" altLang="ja-JP" sz="1600" b="1">
                <a:solidFill>
                  <a:schemeClr val="tx1"/>
                </a:solidFill>
                <a:latin typeface="Calibri" pitchFamily="34" charset="0"/>
              </a:rPr>
              <a:t>IV</a:t>
            </a:r>
            <a:r>
              <a:rPr kumimoji="0" lang="ja-JP" altLang="en-US" sz="1600" b="1">
                <a:solidFill>
                  <a:schemeClr val="tx1"/>
                </a:solidFill>
                <a:latin typeface="Calibri" pitchFamily="34" charset="0"/>
              </a:rPr>
              <a:t>）、</a:t>
            </a:r>
            <a:r>
              <a:rPr kumimoji="0" lang="en-US" altLang="ja-JP" sz="1600" b="1">
                <a:solidFill>
                  <a:schemeClr val="tx1"/>
                </a:solidFill>
                <a:latin typeface="Calibri" pitchFamily="34" charset="0"/>
              </a:rPr>
              <a:t>7</a:t>
            </a:r>
            <a:r>
              <a:rPr kumimoji="0" lang="ja-JP" altLang="en-US" sz="1600" b="1">
                <a:solidFill>
                  <a:schemeClr val="tx1"/>
                </a:solidFill>
                <a:latin typeface="Calibri" pitchFamily="34" charset="0"/>
              </a:rPr>
              <a:t>月</a:t>
            </a:r>
            <a:r>
              <a:rPr kumimoji="0" lang="en-US" altLang="ja-JP" sz="1600" b="1">
                <a:solidFill>
                  <a:schemeClr val="tx1"/>
                </a:solidFill>
                <a:latin typeface="Calibri" pitchFamily="34" charset="0"/>
              </a:rPr>
              <a:t>29</a:t>
            </a:r>
            <a:r>
              <a:rPr kumimoji="0" lang="ja-JP" altLang="en-US" sz="1600" b="1">
                <a:solidFill>
                  <a:schemeClr val="tx1"/>
                </a:solidFill>
                <a:latin typeface="Calibri" pitchFamily="34" charset="0"/>
              </a:rPr>
              <a:t>日　</a:t>
            </a:r>
            <a:r>
              <a:rPr kumimoji="0" lang="en-US" altLang="ja-JP" sz="1600" b="1">
                <a:solidFill>
                  <a:schemeClr val="tx1"/>
                </a:solidFill>
                <a:latin typeface="Calibri" pitchFamily="34" charset="0"/>
              </a:rPr>
              <a:t> 5000</a:t>
            </a:r>
            <a:r>
              <a:rPr kumimoji="0" lang="zh-CN" altLang="en-US" sz="1600" b="1">
                <a:solidFill>
                  <a:schemeClr val="tx1"/>
                </a:solidFill>
                <a:latin typeface="Calibri" pitchFamily="34" charset="0"/>
              </a:rPr>
              <a:t>万个投入</a:t>
            </a:r>
            <a:r>
              <a:rPr kumimoji="0" lang="ja-JP" altLang="en-US" sz="1600" b="1">
                <a:solidFill>
                  <a:schemeClr val="tx1"/>
                </a:solidFill>
                <a:latin typeface="Calibri" pitchFamily="34" charset="0"/>
              </a:rPr>
              <a:t>（</a:t>
            </a:r>
            <a:r>
              <a:rPr kumimoji="0" lang="en-US" altLang="ja-JP" sz="1600" b="1">
                <a:solidFill>
                  <a:schemeClr val="tx1"/>
                </a:solidFill>
                <a:latin typeface="Calibri" pitchFamily="34" charset="0"/>
              </a:rPr>
              <a:t>IV</a:t>
            </a:r>
            <a:r>
              <a:rPr kumimoji="0" lang="ja-JP" altLang="en-US" sz="1600" b="1">
                <a:solidFill>
                  <a:schemeClr val="tx1"/>
                </a:solidFill>
                <a:latin typeface="Calibri" pitchFamily="34" charset="0"/>
              </a:rPr>
              <a:t>）</a:t>
            </a:r>
          </a:p>
        </p:txBody>
      </p:sp>
      <p:sp>
        <p:nvSpPr>
          <p:cNvPr id="235529" name="正方形/長方形 3"/>
          <p:cNvSpPr>
            <a:spLocks noChangeArrowheads="1"/>
          </p:cNvSpPr>
          <p:nvPr/>
        </p:nvSpPr>
        <p:spPr bwMode="auto">
          <a:xfrm>
            <a:off x="539750" y="2386013"/>
            <a:ext cx="838835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18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■症状</a:t>
            </a:r>
            <a:endParaRPr lang="en-US" altLang="ja-JP" sz="180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lnSpc>
                <a:spcPct val="150000"/>
              </a:lnSpc>
              <a:defRPr/>
            </a:pPr>
            <a:r>
              <a:rPr lang="ja-JP" altLang="en-US" sz="18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　◎</a:t>
            </a:r>
            <a:r>
              <a:rPr lang="zh-CN" altLang="en-US" sz="18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头部造影</a:t>
            </a:r>
            <a:r>
              <a:rPr lang="ja-JP" altLang="en-US" sz="18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（</a:t>
            </a:r>
            <a:r>
              <a:rPr lang="en-US" altLang="ja-JP" sz="18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1/12</a:t>
            </a:r>
            <a:r>
              <a:rPr lang="ja-JP" altLang="en-US" sz="18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）：</a:t>
            </a:r>
            <a:endParaRPr lang="en-US" altLang="ja-JP" sz="180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defRPr/>
            </a:pPr>
            <a:r>
              <a:rPr lang="ja-JP" altLang="en-US" sz="18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　　</a:t>
            </a:r>
            <a:r>
              <a:rPr lang="zh-CN" altLang="en-US" sz="18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两侧侧头叶内侧的萎缩很明显</a:t>
            </a:r>
            <a:r>
              <a:rPr lang="ja-JP" altLang="en-US" sz="1800" dirty="0" err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。</a:t>
            </a:r>
            <a:r>
              <a:rPr lang="zh-CN" altLang="en-US" sz="18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没有明显的虚血性病变</a:t>
            </a:r>
            <a:r>
              <a:rPr lang="ja-JP" altLang="en-US" sz="1800" dirty="0" err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。</a:t>
            </a:r>
            <a:endParaRPr lang="en-US" altLang="ja-JP" sz="180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defRPr/>
            </a:pPr>
            <a:r>
              <a:rPr lang="ja-JP" altLang="en-US" sz="18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　　</a:t>
            </a:r>
            <a:r>
              <a:rPr lang="en-US" altLang="ja-JP" sz="18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VSRAD</a:t>
            </a:r>
            <a:r>
              <a:rPr lang="ja-JP" altLang="en-US" sz="18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は</a:t>
            </a:r>
            <a:r>
              <a:rPr lang="en-US" altLang="ja-JP" sz="18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4.0</a:t>
            </a:r>
            <a:r>
              <a:rPr lang="ja-JP" altLang="en-US" sz="18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　（</a:t>
            </a:r>
            <a:r>
              <a:rPr lang="ja-JP" altLang="en-US" sz="1800" dirty="0">
                <a:solidFill>
                  <a:schemeClr val="tx1"/>
                </a:solidFill>
                <a:ea typeface="ＭＳ Ｐゴシック" charset="-128"/>
              </a:rPr>
              <a:t> </a:t>
            </a:r>
            <a:r>
              <a:rPr lang="zh-CN" altLang="en-US" sz="1800" dirty="0">
                <a:solidFill>
                  <a:schemeClr val="tx1"/>
                </a:solidFill>
                <a:ea typeface="ＭＳ Ｐゴシック" charset="-128"/>
              </a:rPr>
              <a:t>在</a:t>
            </a:r>
            <a:r>
              <a:rPr lang="en-US" altLang="ja-JP" sz="1800" dirty="0">
                <a:solidFill>
                  <a:schemeClr val="tx1"/>
                </a:solidFill>
                <a:ea typeface="ＭＳ Ｐゴシック" charset="-128"/>
              </a:rPr>
              <a:t>2</a:t>
            </a:r>
            <a:r>
              <a:rPr lang="zh-CN" altLang="en-US" sz="1800" dirty="0">
                <a:solidFill>
                  <a:schemeClr val="tx1"/>
                </a:solidFill>
                <a:ea typeface="ＭＳ Ｐゴシック" charset="-128"/>
              </a:rPr>
              <a:t>以上的话就会有早期老年痴呆症的征兆</a:t>
            </a:r>
            <a:r>
              <a:rPr lang="ja-JP" altLang="en-US" sz="18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）</a:t>
            </a:r>
            <a:endParaRPr lang="en-US" altLang="ja-JP" sz="180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lnSpc>
                <a:spcPct val="150000"/>
              </a:lnSpc>
              <a:defRPr/>
            </a:pPr>
            <a:r>
              <a:rPr lang="ja-JP" altLang="en-US" sz="18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　◎</a:t>
            </a:r>
            <a:r>
              <a:rPr lang="en-US" altLang="ja-JP" sz="18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ECD-SPECT(1/12)</a:t>
            </a:r>
            <a:r>
              <a:rPr lang="ja-JP" altLang="en-US" sz="18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：</a:t>
            </a:r>
            <a:endParaRPr lang="en-US" altLang="ja-JP" sz="180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defRPr/>
            </a:pPr>
            <a:r>
              <a:rPr lang="ja-JP" altLang="en-US" sz="18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　　</a:t>
            </a:r>
            <a:r>
              <a:rPr lang="zh-CN" altLang="en-US" sz="18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在两侧头顶小叶</a:t>
            </a:r>
            <a:r>
              <a:rPr lang="ja-JP" altLang="en-US" sz="1800" dirty="0" err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、</a:t>
            </a:r>
            <a:r>
              <a:rPr lang="zh-CN" altLang="en-US" sz="18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两侧后部带状区</a:t>
            </a:r>
            <a:r>
              <a:rPr lang="ja-JP" altLang="en-US" sz="1800" dirty="0" err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、</a:t>
            </a:r>
            <a:r>
              <a:rPr lang="zh-CN" altLang="en-US" sz="18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两侧楔前叶</a:t>
            </a:r>
            <a:r>
              <a:rPr lang="ja-JP" altLang="en-US" sz="1800" dirty="0" err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、</a:t>
            </a:r>
            <a:r>
              <a:rPr lang="zh-CN" altLang="en-US" sz="18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两侧侧头叶内侧</a:t>
            </a:r>
            <a:r>
              <a:rPr lang="ja-JP" altLang="en-US" sz="1800" dirty="0" err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、</a:t>
            </a:r>
            <a:r>
              <a:rPr lang="ja-JP" altLang="en-US" sz="18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　　　　</a:t>
            </a:r>
            <a:endParaRPr lang="en-US" altLang="ja-JP" sz="180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defRPr/>
            </a:pPr>
            <a:r>
              <a:rPr lang="ja-JP" altLang="en-US" sz="18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　　</a:t>
            </a:r>
            <a:r>
              <a:rPr lang="zh-CN" altLang="en-US" sz="18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两侧的后头叶处显示出相对性的血流缓慢的情况。</a:t>
            </a:r>
            <a:endParaRPr lang="en-US" altLang="ja-JP" sz="180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lnSpc>
                <a:spcPct val="150000"/>
              </a:lnSpc>
              <a:defRPr/>
            </a:pPr>
            <a:r>
              <a:rPr lang="ja-JP" altLang="en-US" sz="18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　◎</a:t>
            </a:r>
            <a:r>
              <a:rPr lang="zh-CN" altLang="en-US" sz="18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严重</a:t>
            </a:r>
            <a:r>
              <a:rPr lang="ja-JP" altLang="en-US" sz="18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：</a:t>
            </a:r>
            <a:r>
              <a:rPr lang="en-US" altLang="ja-JP" sz="18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2.59.</a:t>
            </a:r>
            <a:r>
              <a:rPr lang="ja-JP" altLang="en-US" sz="18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endParaRPr lang="en-US" altLang="ja-JP" sz="180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defRPr/>
            </a:pPr>
            <a:r>
              <a:rPr lang="ja-JP" altLang="en-US" sz="18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　◎</a:t>
            </a:r>
            <a:r>
              <a:rPr lang="zh-CN" altLang="en-US" sz="18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简易精神状态检查</a:t>
            </a:r>
            <a:r>
              <a:rPr lang="ja-JP" altLang="en-US" sz="18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：</a:t>
            </a:r>
            <a:r>
              <a:rPr lang="en-US" altLang="ja-JP" sz="18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9/30</a:t>
            </a:r>
            <a:r>
              <a:rPr lang="ja-JP" altLang="en-US" sz="18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1800" dirty="0">
                <a:solidFill>
                  <a:schemeClr val="tx1"/>
                </a:solidFill>
                <a:latin typeface="+mj-ea"/>
                <a:ea typeface="+mj-ea"/>
              </a:rPr>
              <a:t>（</a:t>
            </a:r>
            <a:r>
              <a:rPr lang="en-US" altLang="zh-CN" sz="1800" dirty="0">
                <a:solidFill>
                  <a:schemeClr val="tx1"/>
                </a:solidFill>
                <a:latin typeface="+mj-ea"/>
                <a:ea typeface="+mj-ea"/>
              </a:rPr>
              <a:t>21</a:t>
            </a:r>
            <a:r>
              <a:rPr lang="zh-CN" altLang="en-US" sz="1800" dirty="0">
                <a:solidFill>
                  <a:schemeClr val="tx1"/>
                </a:solidFill>
                <a:latin typeface="+mj-ea"/>
                <a:ea typeface="+mj-ea"/>
              </a:rPr>
              <a:t>点以下</a:t>
            </a:r>
            <a:r>
              <a:rPr lang="ja-JP" altLang="en-US" sz="1800" dirty="0">
                <a:solidFill>
                  <a:schemeClr val="tx1"/>
                </a:solidFill>
                <a:latin typeface="+mj-ea"/>
                <a:ea typeface="+mj-ea"/>
              </a:rPr>
              <a:t>・・・</a:t>
            </a:r>
            <a:r>
              <a:rPr lang="zh-CN" altLang="en-US" sz="1800" dirty="0">
                <a:solidFill>
                  <a:schemeClr val="tx1"/>
                </a:solidFill>
                <a:latin typeface="+mj-ea"/>
                <a:ea typeface="+mj-ea"/>
              </a:rPr>
              <a:t>痴呆症的可能性大</a:t>
            </a:r>
            <a:r>
              <a:rPr lang="ja-JP" altLang="en-US" sz="1800" dirty="0">
                <a:solidFill>
                  <a:schemeClr val="tx1"/>
                </a:solidFill>
                <a:latin typeface="+mj-ea"/>
                <a:ea typeface="+mj-ea"/>
              </a:rPr>
              <a:t>）</a:t>
            </a:r>
            <a:endParaRPr lang="en-US" altLang="ja-JP" sz="1800" dirty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  <a:defRPr/>
            </a:pPr>
            <a:r>
              <a:rPr lang="ja-JP" altLang="en-US" sz="18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　◎</a:t>
            </a:r>
            <a:r>
              <a:rPr lang="en-US" altLang="ja-JP" sz="18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 River-mead</a:t>
            </a:r>
            <a:r>
              <a:rPr lang="ja-JP" altLang="en-US" sz="18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行動記憶検査：　</a:t>
            </a:r>
            <a:r>
              <a:rPr lang="en-US" altLang="ja-JP" sz="1800" dirty="0">
                <a:solidFill>
                  <a:schemeClr val="tx1"/>
                </a:solidFill>
                <a:latin typeface="+mj-ea"/>
                <a:ea typeface="+mj-ea"/>
              </a:rPr>
              <a:t>(</a:t>
            </a:r>
            <a:r>
              <a:rPr lang="en-US" altLang="zh-CN" sz="1800" dirty="0">
                <a:solidFill>
                  <a:schemeClr val="tx1"/>
                </a:solidFill>
                <a:latin typeface="+mj-ea"/>
                <a:ea typeface="+mj-ea"/>
              </a:rPr>
              <a:t>22</a:t>
            </a:r>
            <a:r>
              <a:rPr lang="zh-CN" altLang="en-US" sz="1800" dirty="0">
                <a:solidFill>
                  <a:schemeClr val="tx1"/>
                </a:solidFill>
                <a:latin typeface="+mj-ea"/>
                <a:ea typeface="+mj-ea"/>
              </a:rPr>
              <a:t>点以上正常</a:t>
            </a:r>
            <a:r>
              <a:rPr lang="en-US" altLang="ja-JP" sz="1800" dirty="0">
                <a:solidFill>
                  <a:schemeClr val="tx1"/>
                </a:solidFill>
                <a:latin typeface="+mj-ea"/>
                <a:ea typeface="+mj-ea"/>
              </a:rPr>
              <a:t>)</a:t>
            </a:r>
          </a:p>
          <a:p>
            <a:pPr>
              <a:defRPr/>
            </a:pPr>
            <a:r>
              <a:rPr lang="ja-JP" altLang="en-US" sz="18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　　</a:t>
            </a:r>
            <a:r>
              <a:rPr lang="zh-CN" altLang="en-US" sz="18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剖面</a:t>
            </a:r>
            <a:r>
              <a:rPr lang="ja-JP" altLang="en-US" sz="18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点：</a:t>
            </a:r>
            <a:r>
              <a:rPr lang="en-US" altLang="ja-JP" sz="18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0/24</a:t>
            </a:r>
            <a:r>
              <a:rPr lang="ja-JP" altLang="en-US" sz="18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（</a:t>
            </a:r>
            <a:r>
              <a:rPr lang="zh-CN" altLang="en-US" sz="18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定点</a:t>
            </a:r>
            <a:r>
              <a:rPr lang="en-US" altLang="ja-JP" sz="18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15//16</a:t>
            </a:r>
            <a:r>
              <a:rPr lang="ja-JP" altLang="en-US" sz="18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）、</a:t>
            </a:r>
            <a:r>
              <a:rPr lang="zh-CN" altLang="en-US" sz="18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筛选</a:t>
            </a:r>
            <a:r>
              <a:rPr lang="ja-JP" altLang="en-US" sz="18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点：</a:t>
            </a:r>
            <a:r>
              <a:rPr lang="en-US" altLang="ja-JP" sz="18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0</a:t>
            </a:r>
            <a:r>
              <a:rPr lang="ja-JP" altLang="en-US" sz="18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（</a:t>
            </a:r>
            <a:r>
              <a:rPr lang="zh-CN" altLang="en-US" sz="18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定点</a:t>
            </a:r>
            <a:r>
              <a:rPr lang="en-US" altLang="ja-JP" sz="18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5//6</a:t>
            </a:r>
            <a:r>
              <a:rPr lang="ja-JP" altLang="en-US" sz="18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）</a:t>
            </a:r>
            <a:endParaRPr lang="en-US" altLang="ja-JP" sz="180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lnSpc>
                <a:spcPct val="150000"/>
              </a:lnSpc>
              <a:defRPr/>
            </a:pPr>
            <a:r>
              <a:rPr lang="ja-JP" altLang="en-US" sz="18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　◎ＦＡＢ：</a:t>
            </a:r>
            <a:r>
              <a:rPr lang="en-US" altLang="ja-JP" sz="18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8/18</a:t>
            </a:r>
            <a:r>
              <a:rPr lang="ja-JP" altLang="en-US" sz="18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点　</a:t>
            </a:r>
            <a:r>
              <a:rPr lang="ja-JP" altLang="en-US" sz="1800" dirty="0">
                <a:solidFill>
                  <a:schemeClr val="tx1"/>
                </a:solidFill>
                <a:latin typeface="+mj-ea"/>
                <a:ea typeface="+mj-ea"/>
              </a:rPr>
              <a:t>（</a:t>
            </a:r>
            <a:r>
              <a:rPr lang="zh-CN" altLang="en-US" sz="1800" dirty="0">
                <a:solidFill>
                  <a:schemeClr val="tx1"/>
                </a:solidFill>
                <a:latin typeface="+mj-ea"/>
                <a:ea typeface="+mj-ea"/>
              </a:rPr>
              <a:t>满分是</a:t>
            </a:r>
            <a:r>
              <a:rPr lang="en-US" altLang="zh-CN" sz="1800" dirty="0">
                <a:solidFill>
                  <a:schemeClr val="tx1"/>
                </a:solidFill>
                <a:latin typeface="+mj-ea"/>
                <a:ea typeface="+mj-ea"/>
              </a:rPr>
              <a:t>18</a:t>
            </a:r>
            <a:r>
              <a:rPr lang="zh-CN" altLang="en-US" sz="1800" dirty="0">
                <a:solidFill>
                  <a:schemeClr val="tx1"/>
                </a:solidFill>
                <a:latin typeface="+mj-ea"/>
                <a:ea typeface="+mj-ea"/>
              </a:rPr>
              <a:t>点</a:t>
            </a:r>
            <a:r>
              <a:rPr lang="ja-JP" altLang="en-US" sz="1800" dirty="0" err="1">
                <a:solidFill>
                  <a:schemeClr val="tx1"/>
                </a:solidFill>
                <a:latin typeface="+mj-ea"/>
                <a:ea typeface="+mj-ea"/>
              </a:rPr>
              <a:t>。</a:t>
            </a:r>
            <a:r>
              <a:rPr lang="zh-CN" altLang="en-US" sz="1800" dirty="0">
                <a:solidFill>
                  <a:schemeClr val="tx1"/>
                </a:solidFill>
                <a:latin typeface="+mj-ea"/>
                <a:ea typeface="+mj-ea"/>
              </a:rPr>
              <a:t>健康的而且是</a:t>
            </a:r>
            <a:r>
              <a:rPr lang="en-US" altLang="zh-CN" sz="1800" dirty="0">
                <a:solidFill>
                  <a:schemeClr val="tx1"/>
                </a:solidFill>
                <a:latin typeface="+mj-ea"/>
                <a:ea typeface="+mj-ea"/>
              </a:rPr>
              <a:t>8</a:t>
            </a:r>
            <a:r>
              <a:rPr lang="zh-CN" altLang="en-US" sz="1800" dirty="0">
                <a:solidFill>
                  <a:schemeClr val="tx1"/>
                </a:solidFill>
                <a:latin typeface="+mj-ea"/>
                <a:ea typeface="+mj-ea"/>
              </a:rPr>
              <a:t>岁以上的人可以得到满分</a:t>
            </a:r>
            <a:r>
              <a:rPr lang="ja-JP" altLang="en-US" sz="1800" dirty="0" err="1">
                <a:solidFill>
                  <a:schemeClr val="tx1"/>
                </a:solidFill>
                <a:latin typeface="+mj-ea"/>
                <a:ea typeface="+mj-ea"/>
              </a:rPr>
              <a:t>。</a:t>
            </a:r>
            <a:r>
              <a:rPr lang="ja-JP" altLang="en-US" sz="1800" dirty="0">
                <a:solidFill>
                  <a:schemeClr val="tx1"/>
                </a:solidFill>
                <a:latin typeface="+mj-ea"/>
                <a:ea typeface="+mj-ea"/>
              </a:rPr>
              <a:t>）</a:t>
            </a:r>
            <a:endParaRPr lang="en-US" altLang="ja-JP" sz="1800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角丸四角形 14"/>
          <p:cNvSpPr/>
          <p:nvPr/>
        </p:nvSpPr>
        <p:spPr>
          <a:xfrm>
            <a:off x="107950" y="3040063"/>
            <a:ext cx="8856663" cy="1457325"/>
          </a:xfrm>
          <a:prstGeom prst="roundRect">
            <a:avLst>
              <a:gd name="adj" fmla="val 8691"/>
            </a:avLst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600" b="1">
              <a:solidFill>
                <a:schemeClr val="tx1"/>
              </a:solidFill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107950" y="4851400"/>
            <a:ext cx="8785225" cy="1601788"/>
          </a:xfrm>
          <a:prstGeom prst="roundRect">
            <a:avLst>
              <a:gd name="adj" fmla="val 8691"/>
            </a:avLst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600" b="1">
              <a:solidFill>
                <a:schemeClr val="tx1"/>
              </a:solidFill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5038725" y="981075"/>
            <a:ext cx="4051300" cy="1584325"/>
          </a:xfrm>
          <a:prstGeom prst="roundRect">
            <a:avLst>
              <a:gd name="adj" fmla="val 8691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600" b="1">
              <a:solidFill>
                <a:schemeClr val="tx1"/>
              </a:solidFill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93663" y="981075"/>
            <a:ext cx="4838700" cy="1584325"/>
          </a:xfrm>
          <a:prstGeom prst="roundRect">
            <a:avLst>
              <a:gd name="adj" fmla="val 8691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600" b="1">
              <a:solidFill>
                <a:schemeClr val="tx1"/>
              </a:solidFill>
            </a:endParaRPr>
          </a:p>
        </p:txBody>
      </p:sp>
      <p:sp>
        <p:nvSpPr>
          <p:cNvPr id="521222" name="テキスト ボックス 4"/>
          <p:cNvSpPr txBox="1">
            <a:spLocks noChangeArrowheads="1"/>
          </p:cNvSpPr>
          <p:nvPr/>
        </p:nvSpPr>
        <p:spPr bwMode="auto">
          <a:xfrm>
            <a:off x="141288" y="144463"/>
            <a:ext cx="2486025" cy="584200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0" lang="ja-JP" altLang="en-US" sz="1600" b="1">
                <a:solidFill>
                  <a:schemeClr val="tx1"/>
                </a:solidFill>
              </a:rPr>
              <a:t>６７</a:t>
            </a:r>
            <a:r>
              <a:rPr kumimoji="0" lang="zh-CN" altLang="en-US" sz="1600" b="1">
                <a:solidFill>
                  <a:schemeClr val="tx1"/>
                </a:solidFill>
              </a:rPr>
              <a:t>岁女性</a:t>
            </a:r>
            <a:endParaRPr kumimoji="0" lang="en-US" altLang="ja-JP" sz="1600" b="1">
              <a:solidFill>
                <a:schemeClr val="tx1"/>
              </a:solidFill>
            </a:endParaRPr>
          </a:p>
          <a:p>
            <a:pPr eaLnBrk="0" hangingPunct="0"/>
            <a:r>
              <a:rPr kumimoji="0" lang="zh-CN" altLang="en-US" sz="1600" b="1">
                <a:solidFill>
                  <a:schemeClr val="tx1"/>
                </a:solidFill>
              </a:rPr>
              <a:t>疾病名：老年痴呆症</a:t>
            </a:r>
            <a:endParaRPr kumimoji="0" lang="ja-JP" altLang="en-US" sz="1600" b="1">
              <a:solidFill>
                <a:schemeClr val="tx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812360" y="188640"/>
            <a:ext cx="110799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kumimoji="0" lang="ja-JP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ＭＳ Ｐゴシック" pitchFamily="50" charset="-128"/>
              </a:rPr>
              <a:t>症例⑦</a:t>
            </a:r>
          </a:p>
        </p:txBody>
      </p:sp>
      <p:sp>
        <p:nvSpPr>
          <p:cNvPr id="371717" name="正方形/長方形 3"/>
          <p:cNvSpPr>
            <a:spLocks noChangeArrowheads="1"/>
          </p:cNvSpPr>
          <p:nvPr/>
        </p:nvSpPr>
        <p:spPr bwMode="auto">
          <a:xfrm>
            <a:off x="25400" y="881063"/>
            <a:ext cx="5013325" cy="1662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ja-JP" altLang="en-US" sz="16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■</a:t>
            </a:r>
            <a:r>
              <a:rPr lang="zh-CN" altLang="en-US" sz="16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诊察</a:t>
            </a:r>
            <a:r>
              <a:rPr lang="ja-JP" altLang="en-US" sz="16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１（</a:t>
            </a:r>
            <a:r>
              <a:rPr lang="zh-CN" altLang="en-US" sz="16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投入前</a:t>
            </a:r>
            <a:r>
              <a:rPr lang="ja-JP" altLang="en-US" sz="16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）</a:t>
            </a:r>
            <a:endParaRPr lang="en-US" altLang="ja-JP" sz="160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defRPr/>
            </a:pPr>
            <a:r>
              <a:rPr lang="ja-JP" altLang="en-US" sz="14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　・</a:t>
            </a:r>
            <a:r>
              <a:rPr lang="zh-CN" altLang="en-US" sz="14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实施日</a:t>
            </a:r>
            <a:r>
              <a:rPr lang="ja-JP" altLang="en-US" sz="14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　 ：</a:t>
            </a:r>
            <a:r>
              <a:rPr lang="en-US" altLang="ja-JP" sz="14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2010</a:t>
            </a:r>
            <a:r>
              <a:rPr lang="ja-JP" altLang="en-US" sz="14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年</a:t>
            </a:r>
            <a:r>
              <a:rPr lang="en-US" altLang="ja-JP" sz="14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4</a:t>
            </a:r>
            <a:r>
              <a:rPr lang="ja-JP" altLang="en-US" sz="14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月</a:t>
            </a:r>
            <a:r>
              <a:rPr lang="en-US" altLang="ja-JP" sz="14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23</a:t>
            </a:r>
            <a:r>
              <a:rPr lang="ja-JP" altLang="en-US" sz="14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日</a:t>
            </a:r>
            <a:endParaRPr lang="en-US" altLang="ja-JP" sz="140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defRPr/>
            </a:pPr>
            <a:r>
              <a:rPr lang="ja-JP" altLang="en-US" sz="14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　・</a:t>
            </a:r>
            <a:r>
              <a:rPr lang="zh-CN" altLang="en-US" sz="14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实施时间</a:t>
            </a:r>
            <a:r>
              <a:rPr lang="ja-JP" altLang="en-US" sz="14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：</a:t>
            </a:r>
            <a:r>
              <a:rPr lang="en-US" altLang="zh-CN" sz="14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14</a:t>
            </a:r>
            <a:r>
              <a:rPr lang="zh-CN" altLang="en-US" sz="14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分钟左右</a:t>
            </a:r>
            <a:endParaRPr lang="en-US" altLang="ja-JP" sz="140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defRPr/>
            </a:pPr>
            <a:r>
              <a:rPr lang="ja-JP" altLang="en-US" sz="14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　・</a:t>
            </a:r>
            <a:r>
              <a:rPr lang="zh-CN" altLang="en-US" sz="14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症状情况</a:t>
            </a:r>
            <a:r>
              <a:rPr lang="ja-JP" altLang="en-US" sz="14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：</a:t>
            </a:r>
            <a:r>
              <a:rPr lang="zh-CN" altLang="en-US" sz="14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不会读写汉字</a:t>
            </a:r>
            <a:r>
              <a:rPr lang="ja-JP" altLang="en-US" sz="1400" dirty="0" err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、</a:t>
            </a:r>
            <a:r>
              <a:rPr lang="zh-CN" altLang="en-US" sz="14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不明白被提的问题</a:t>
            </a:r>
            <a:r>
              <a:rPr lang="ja-JP" altLang="en-US" sz="1400" dirty="0" err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、</a:t>
            </a:r>
            <a:endParaRPr lang="en-US" altLang="ja-JP" sz="140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defRPr/>
            </a:pPr>
            <a:r>
              <a:rPr lang="ja-JP" altLang="en-US" sz="14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　　　　　　　　　</a:t>
            </a:r>
            <a:r>
              <a:rPr lang="zh-CN" altLang="en-US" sz="14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不知道儿子的名字</a:t>
            </a:r>
            <a:r>
              <a:rPr lang="ja-JP" altLang="en-US" sz="1400" dirty="0" err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、</a:t>
            </a:r>
            <a:r>
              <a:rPr lang="zh-CN" altLang="en-US" sz="14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想不出水果的名称</a:t>
            </a:r>
            <a:r>
              <a:rPr lang="ja-JP" altLang="en-US" sz="1400" dirty="0" err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、</a:t>
            </a:r>
            <a:r>
              <a:rPr lang="ja-JP" altLang="en-US" sz="14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　　　</a:t>
            </a:r>
            <a:endParaRPr lang="en-US" altLang="ja-JP" sz="140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defRPr/>
            </a:pPr>
            <a:r>
              <a:rPr lang="ja-JP" altLang="en-US" sz="14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　　　　　　　　　</a:t>
            </a:r>
            <a:r>
              <a:rPr lang="zh-CN" altLang="en-US" sz="14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片假名说的很顺畅</a:t>
            </a:r>
            <a:r>
              <a:rPr lang="ja-JP" altLang="en-US" sz="1400" dirty="0" err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、</a:t>
            </a:r>
            <a:r>
              <a:rPr lang="zh-CN" altLang="en-US" sz="14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平假名的</a:t>
            </a:r>
            <a:r>
              <a:rPr lang="ja-JP" altLang="en-US" sz="14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「ら」</a:t>
            </a:r>
            <a:r>
              <a:rPr lang="zh-CN" altLang="en-US" sz="14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读不出来</a:t>
            </a:r>
            <a:endParaRPr lang="en-US" altLang="ja-JP" sz="140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8" name="正方形/長方形 3"/>
          <p:cNvSpPr>
            <a:spLocks noChangeArrowheads="1"/>
          </p:cNvSpPr>
          <p:nvPr/>
        </p:nvSpPr>
        <p:spPr bwMode="auto">
          <a:xfrm>
            <a:off x="4970463" y="889000"/>
            <a:ext cx="4119562" cy="16621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ja-JP" altLang="en-US" sz="16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■</a:t>
            </a:r>
            <a:r>
              <a:rPr lang="zh-CN" altLang="en-US" sz="16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诊察</a:t>
            </a:r>
            <a:r>
              <a:rPr lang="ja-JP" altLang="en-US" sz="16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２（</a:t>
            </a:r>
            <a:r>
              <a:rPr lang="zh-CN" altLang="en-US" sz="16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投入前</a:t>
            </a:r>
            <a:r>
              <a:rPr lang="ja-JP" altLang="en-US" sz="16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）</a:t>
            </a:r>
            <a:endParaRPr lang="en-US" altLang="ja-JP" sz="160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defRPr/>
            </a:pPr>
            <a:r>
              <a:rPr lang="ja-JP" altLang="en-US" sz="14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　・</a:t>
            </a:r>
            <a:r>
              <a:rPr lang="zh-CN" altLang="en-US" sz="14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实施日</a:t>
            </a:r>
            <a:r>
              <a:rPr lang="ja-JP" altLang="en-US" sz="14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　 ：</a:t>
            </a:r>
            <a:r>
              <a:rPr lang="en-US" altLang="ja-JP" sz="14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2010</a:t>
            </a:r>
            <a:r>
              <a:rPr lang="ja-JP" altLang="en-US" sz="14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年</a:t>
            </a:r>
            <a:r>
              <a:rPr lang="en-US" altLang="ja-JP" sz="14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5</a:t>
            </a:r>
            <a:r>
              <a:rPr lang="ja-JP" altLang="en-US" sz="14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月</a:t>
            </a:r>
            <a:r>
              <a:rPr lang="en-US" altLang="ja-JP" sz="14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7</a:t>
            </a:r>
            <a:r>
              <a:rPr lang="ja-JP" altLang="en-US" sz="14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日</a:t>
            </a:r>
            <a:endParaRPr lang="en-US" altLang="ja-JP" sz="140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defRPr/>
            </a:pPr>
            <a:r>
              <a:rPr lang="ja-JP" altLang="en-US" sz="14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　・</a:t>
            </a:r>
            <a:r>
              <a:rPr lang="zh-CN" altLang="en-US" sz="14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实施时间</a:t>
            </a:r>
            <a:r>
              <a:rPr lang="ja-JP" altLang="en-US" sz="14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：</a:t>
            </a:r>
            <a:r>
              <a:rPr lang="en-US" altLang="zh-CN" sz="14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15</a:t>
            </a:r>
            <a:r>
              <a:rPr lang="zh-CN" altLang="en-US" sz="14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分钟左右</a:t>
            </a:r>
            <a:endParaRPr lang="en-US" altLang="ja-JP" sz="140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defRPr/>
            </a:pPr>
            <a:r>
              <a:rPr lang="ja-JP" altLang="en-US" sz="14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　・</a:t>
            </a:r>
            <a:r>
              <a:rPr lang="zh-CN" altLang="en-US" sz="14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症状情况</a:t>
            </a:r>
            <a:r>
              <a:rPr lang="ja-JP" altLang="en-US" sz="14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：</a:t>
            </a:r>
            <a:r>
              <a:rPr lang="en-US" altLang="zh-CN" sz="14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【</a:t>
            </a:r>
            <a:r>
              <a:rPr lang="zh-CN" altLang="en-US" sz="14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周几</a:t>
            </a:r>
            <a:r>
              <a:rPr lang="en-US" altLang="zh-CN" sz="14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】</a:t>
            </a:r>
            <a:r>
              <a:rPr lang="zh-CN" altLang="en-US" sz="14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写成</a:t>
            </a:r>
            <a:r>
              <a:rPr lang="en-US" altLang="zh-CN" sz="14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【</a:t>
            </a:r>
            <a:r>
              <a:rPr lang="zh-CN" altLang="en-US" sz="14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汉字</a:t>
            </a:r>
            <a:r>
              <a:rPr lang="en-US" altLang="zh-CN" sz="14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】</a:t>
            </a:r>
            <a:r>
              <a:rPr lang="ja-JP" altLang="en-US" sz="1400" dirty="0" err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、</a:t>
            </a:r>
            <a:endParaRPr lang="en-US" altLang="ja-JP" sz="140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defRPr/>
            </a:pPr>
            <a:r>
              <a:rPr lang="ja-JP" altLang="en-US" sz="14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　　　　　　　　　</a:t>
            </a:r>
            <a:r>
              <a:rPr lang="zh-CN" altLang="en-US" sz="14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水果的提问里回答成</a:t>
            </a:r>
            <a:r>
              <a:rPr lang="en-US" altLang="zh-CN" sz="14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【</a:t>
            </a:r>
            <a:r>
              <a:rPr lang="zh-CN" altLang="en-US" sz="14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冰激凌</a:t>
            </a:r>
            <a:r>
              <a:rPr lang="en-US" altLang="zh-CN" sz="14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】</a:t>
            </a:r>
            <a:endParaRPr lang="en-US" altLang="ja-JP" sz="140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defRPr/>
            </a:pPr>
            <a:endParaRPr lang="en-US" altLang="ja-JP" sz="140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521226" name="正方形/長方形 3"/>
          <p:cNvSpPr>
            <a:spLocks noChangeArrowheads="1"/>
          </p:cNvSpPr>
          <p:nvPr/>
        </p:nvSpPr>
        <p:spPr bwMode="auto">
          <a:xfrm>
            <a:off x="107950" y="2913063"/>
            <a:ext cx="88566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ja-JP" altLang="en-US" sz="16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■</a:t>
            </a:r>
            <a:r>
              <a:rPr lang="zh-CN" altLang="en-US" sz="16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诊察</a:t>
            </a:r>
            <a:r>
              <a:rPr lang="ja-JP" altLang="en-US" sz="16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（</a:t>
            </a:r>
            <a:r>
              <a:rPr lang="zh-CN" altLang="en-US" sz="16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投入后相当于</a:t>
            </a:r>
            <a:r>
              <a:rPr lang="en-US" altLang="ja-JP" sz="16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5000</a:t>
            </a:r>
            <a:r>
              <a:rPr lang="zh-CN" altLang="en-US" sz="16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万个</a:t>
            </a:r>
            <a:r>
              <a:rPr lang="ja-JP" altLang="en-US" sz="16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）</a:t>
            </a:r>
            <a:endParaRPr lang="en-US" altLang="ja-JP" sz="1600">
              <a:solidFill>
                <a:schemeClr val="tx1"/>
              </a:solidFill>
              <a:latin typeface="HGP創英角ｺﾞｼｯｸUB"/>
              <a:ea typeface="HGP創英角ｺﾞｼｯｸUB"/>
              <a:cs typeface="HGP創英角ｺﾞｼｯｸUB"/>
            </a:endParaRPr>
          </a:p>
          <a:p>
            <a:r>
              <a:rPr lang="ja-JP" altLang="en-US" sz="14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　　・</a:t>
            </a:r>
            <a:r>
              <a:rPr lang="zh-CN" altLang="en-US" sz="14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实施日</a:t>
            </a:r>
            <a:r>
              <a:rPr lang="ja-JP" altLang="en-US" sz="14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　 ：</a:t>
            </a:r>
            <a:r>
              <a:rPr lang="en-US" altLang="ja-JP" sz="14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2010</a:t>
            </a:r>
            <a:r>
              <a:rPr lang="ja-JP" altLang="en-US" sz="14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年</a:t>
            </a:r>
            <a:r>
              <a:rPr lang="en-US" altLang="ja-JP" sz="14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6</a:t>
            </a:r>
            <a:r>
              <a:rPr lang="ja-JP" altLang="en-US" sz="14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月</a:t>
            </a:r>
            <a:r>
              <a:rPr lang="en-US" altLang="ja-JP" sz="14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6</a:t>
            </a:r>
            <a:r>
              <a:rPr lang="ja-JP" altLang="en-US" sz="14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日</a:t>
            </a:r>
            <a:endParaRPr lang="en-US" altLang="ja-JP" sz="1400">
              <a:solidFill>
                <a:schemeClr val="tx1"/>
              </a:solidFill>
              <a:latin typeface="HGP創英角ｺﾞｼｯｸUB"/>
              <a:ea typeface="HGP創英角ｺﾞｼｯｸUB"/>
              <a:cs typeface="HGP創英角ｺﾞｼｯｸUB"/>
            </a:endParaRPr>
          </a:p>
          <a:p>
            <a:r>
              <a:rPr lang="ja-JP" altLang="en-US" sz="14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　　・</a:t>
            </a:r>
            <a:r>
              <a:rPr lang="zh-CN" altLang="en-US" sz="14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实施时间</a:t>
            </a:r>
            <a:r>
              <a:rPr lang="ja-JP" altLang="en-US" sz="14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：</a:t>
            </a:r>
            <a:r>
              <a:rPr lang="en-US" altLang="zh-CN" sz="14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10</a:t>
            </a:r>
            <a:r>
              <a:rPr lang="zh-CN" altLang="en-US" sz="14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分钟左右</a:t>
            </a:r>
            <a:endParaRPr lang="en-US" altLang="ja-JP" sz="1400">
              <a:solidFill>
                <a:schemeClr val="tx1"/>
              </a:solidFill>
              <a:latin typeface="HGP創英角ｺﾞｼｯｸUB"/>
              <a:ea typeface="HGP創英角ｺﾞｼｯｸUB"/>
              <a:cs typeface="HGP創英角ｺﾞｼｯｸUB"/>
            </a:endParaRPr>
          </a:p>
          <a:p>
            <a:r>
              <a:rPr lang="ja-JP" altLang="en-US" sz="14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　　・</a:t>
            </a:r>
            <a:r>
              <a:rPr lang="zh-CN" altLang="en-US" sz="14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症状情况</a:t>
            </a:r>
            <a:r>
              <a:rPr lang="ja-JP" altLang="en-US" sz="14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：</a:t>
            </a:r>
            <a:r>
              <a:rPr lang="zh-CN" altLang="en-US" sz="14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很努力地写汉字</a:t>
            </a:r>
            <a:r>
              <a:rPr lang="ja-JP" altLang="en-US" sz="14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。</a:t>
            </a:r>
            <a:r>
              <a:rPr lang="zh-CN" altLang="en-US" sz="14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对于身体好像好多了</a:t>
            </a:r>
            <a:r>
              <a:rPr lang="ja-JP" altLang="en-US" sz="14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、</a:t>
            </a:r>
            <a:r>
              <a:rPr lang="zh-CN" altLang="en-US" sz="14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我是谁？的等问题回答</a:t>
            </a:r>
            <a:r>
              <a:rPr lang="en-US" altLang="zh-CN" sz="14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wei</a:t>
            </a:r>
            <a:r>
              <a:rPr lang="ja-JP" altLang="en-US" sz="14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「○○</a:t>
            </a:r>
            <a:r>
              <a:rPr lang="zh-CN" altLang="en-US" sz="14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吧</a:t>
            </a:r>
            <a:r>
              <a:rPr lang="ja-JP" altLang="en-US" sz="14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！」。</a:t>
            </a:r>
            <a:endParaRPr lang="en-US" altLang="ja-JP" sz="1400">
              <a:solidFill>
                <a:schemeClr val="tx1"/>
              </a:solidFill>
              <a:latin typeface="HGP創英角ｺﾞｼｯｸUB"/>
              <a:ea typeface="HGP創英角ｺﾞｼｯｸUB"/>
              <a:cs typeface="HGP創英角ｺﾞｼｯｸUB"/>
            </a:endParaRPr>
          </a:p>
          <a:p>
            <a:r>
              <a:rPr lang="ja-JP" altLang="en-US" sz="14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　　　　　　　　　　</a:t>
            </a:r>
            <a:r>
              <a:rPr lang="zh-CN" altLang="en-US" sz="14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对于今年多大</a:t>
            </a:r>
            <a:r>
              <a:rPr lang="en-US" altLang="ja-JP" sz="14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?</a:t>
            </a:r>
            <a:r>
              <a:rPr lang="zh-CN" altLang="en-US" sz="14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的问题回答为</a:t>
            </a:r>
            <a:r>
              <a:rPr lang="ja-JP" altLang="en-US" sz="14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「</a:t>
            </a:r>
            <a:r>
              <a:rPr lang="en-US" altLang="ja-JP" sz="14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40</a:t>
            </a:r>
            <a:r>
              <a:rPr lang="zh-CN" altLang="en-US" sz="14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岁左右</a:t>
            </a:r>
            <a:r>
              <a:rPr lang="ja-JP" altLang="en-US" sz="14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」、</a:t>
            </a:r>
            <a:r>
              <a:rPr lang="zh-CN" altLang="en-US" sz="14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对于水果的提问回答为</a:t>
            </a:r>
            <a:r>
              <a:rPr lang="ja-JP" altLang="en-US" sz="14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「</a:t>
            </a:r>
            <a:r>
              <a:rPr lang="zh-CN" altLang="en-US" sz="14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桔子</a:t>
            </a:r>
            <a:r>
              <a:rPr lang="ja-JP" altLang="en-US" sz="14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」</a:t>
            </a:r>
          </a:p>
        </p:txBody>
      </p:sp>
      <p:sp>
        <p:nvSpPr>
          <p:cNvPr id="521227" name="正方形/長方形 3"/>
          <p:cNvSpPr>
            <a:spLocks noChangeArrowheads="1"/>
          </p:cNvSpPr>
          <p:nvPr/>
        </p:nvSpPr>
        <p:spPr bwMode="auto">
          <a:xfrm>
            <a:off x="179388" y="4724400"/>
            <a:ext cx="8964612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ja-JP" altLang="en-US" sz="16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■</a:t>
            </a:r>
            <a:r>
              <a:rPr lang="zh-CN" altLang="en-US" sz="16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诊察</a:t>
            </a:r>
            <a:r>
              <a:rPr lang="ja-JP" altLang="en-US" sz="16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４（</a:t>
            </a:r>
            <a:r>
              <a:rPr lang="zh-CN" altLang="en-US" sz="16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投入后相当于</a:t>
            </a:r>
            <a:r>
              <a:rPr lang="en-US" altLang="ja-JP" sz="16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5000</a:t>
            </a:r>
            <a:r>
              <a:rPr lang="zh-CN" altLang="en-US" sz="16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万个</a:t>
            </a:r>
            <a:r>
              <a:rPr lang="ja-JP" altLang="en-US" sz="16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）</a:t>
            </a:r>
            <a:endParaRPr lang="en-US" altLang="ja-JP" sz="1600">
              <a:solidFill>
                <a:schemeClr val="tx1"/>
              </a:solidFill>
              <a:latin typeface="HGP創英角ｺﾞｼｯｸUB"/>
              <a:ea typeface="HGP創英角ｺﾞｼｯｸUB"/>
              <a:cs typeface="HGP創英角ｺﾞｼｯｸUB"/>
            </a:endParaRPr>
          </a:p>
          <a:p>
            <a:r>
              <a:rPr lang="ja-JP" altLang="en-US" sz="14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　　・</a:t>
            </a:r>
            <a:r>
              <a:rPr lang="zh-CN" altLang="en-US" sz="14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实施日</a:t>
            </a:r>
            <a:r>
              <a:rPr lang="ja-JP" altLang="en-US" sz="14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　 ：</a:t>
            </a:r>
            <a:r>
              <a:rPr lang="en-US" altLang="ja-JP" sz="14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2010</a:t>
            </a:r>
            <a:r>
              <a:rPr lang="ja-JP" altLang="en-US" sz="14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年</a:t>
            </a:r>
            <a:r>
              <a:rPr lang="en-US" altLang="ja-JP" sz="14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7</a:t>
            </a:r>
            <a:r>
              <a:rPr lang="ja-JP" altLang="en-US" sz="14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月</a:t>
            </a:r>
            <a:r>
              <a:rPr lang="en-US" altLang="ja-JP" sz="14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28</a:t>
            </a:r>
            <a:r>
              <a:rPr lang="ja-JP" altLang="en-US" sz="14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日</a:t>
            </a:r>
            <a:endParaRPr lang="en-US" altLang="ja-JP" sz="1400">
              <a:solidFill>
                <a:schemeClr val="tx1"/>
              </a:solidFill>
              <a:latin typeface="HGP創英角ｺﾞｼｯｸUB"/>
              <a:ea typeface="HGP創英角ｺﾞｼｯｸUB"/>
              <a:cs typeface="HGP創英角ｺﾞｼｯｸUB"/>
            </a:endParaRPr>
          </a:p>
          <a:p>
            <a:r>
              <a:rPr lang="ja-JP" altLang="en-US" sz="14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　　・</a:t>
            </a:r>
            <a:r>
              <a:rPr lang="zh-CN" altLang="en-US" sz="14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实施时间</a:t>
            </a:r>
            <a:r>
              <a:rPr lang="ja-JP" altLang="en-US" sz="14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：</a:t>
            </a:r>
            <a:r>
              <a:rPr lang="en-US" altLang="zh-CN" sz="14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 15</a:t>
            </a:r>
            <a:r>
              <a:rPr lang="zh-CN" altLang="en-US" sz="14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分钟左右</a:t>
            </a:r>
            <a:endParaRPr lang="en-US" altLang="ja-JP" sz="1400">
              <a:solidFill>
                <a:schemeClr val="tx1"/>
              </a:solidFill>
              <a:latin typeface="HGP創英角ｺﾞｼｯｸUB"/>
              <a:ea typeface="HGP創英角ｺﾞｼｯｸUB"/>
              <a:cs typeface="HGP創英角ｺﾞｼｯｸUB"/>
            </a:endParaRPr>
          </a:p>
          <a:p>
            <a:r>
              <a:rPr lang="ja-JP" altLang="en-US" sz="14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　　・</a:t>
            </a:r>
            <a:r>
              <a:rPr lang="zh-CN" altLang="en-US" sz="14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症状情况</a:t>
            </a:r>
            <a:r>
              <a:rPr lang="ja-JP" altLang="en-US" sz="14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：</a:t>
            </a:r>
            <a:r>
              <a:rPr lang="zh-CN" altLang="en-US" sz="14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想起电话号码</a:t>
            </a:r>
            <a:r>
              <a:rPr lang="ja-JP" altLang="en-US" sz="14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、</a:t>
            </a:r>
            <a:r>
              <a:rPr lang="zh-CN" altLang="en-US" sz="14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想出昭和的</a:t>
            </a:r>
            <a:r>
              <a:rPr lang="ja-JP" altLang="en-US" sz="14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「</a:t>
            </a:r>
            <a:r>
              <a:rPr lang="en-US" altLang="ja-JP" sz="14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S</a:t>
            </a:r>
            <a:r>
              <a:rPr lang="ja-JP" altLang="en-US" sz="14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」、</a:t>
            </a:r>
            <a:r>
              <a:rPr lang="zh-CN" altLang="en-US" sz="14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自己的名字可以写出汉字</a:t>
            </a:r>
            <a:endParaRPr lang="ja-JP" altLang="en-US" sz="1400">
              <a:solidFill>
                <a:schemeClr val="tx1"/>
              </a:solidFill>
              <a:latin typeface="HGP創英角ｺﾞｼｯｸUB"/>
              <a:ea typeface="HGP創英角ｺﾞｼｯｸUB"/>
              <a:cs typeface="HGP創英角ｺﾞｼｯｸUB"/>
            </a:endParaRPr>
          </a:p>
          <a:p>
            <a:r>
              <a:rPr lang="ja-JP" altLang="en-US" sz="14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                   </a:t>
            </a:r>
            <a:r>
              <a:rPr lang="zh-CN" altLang="en-US" sz="14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孩子的名字</a:t>
            </a:r>
            <a:r>
              <a:rPr lang="ja-JP" altLang="en-US" sz="14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「みちよ」</a:t>
            </a:r>
            <a:r>
              <a:rPr lang="zh-CN" altLang="en-US" sz="14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可以写出汉字</a:t>
            </a:r>
            <a:r>
              <a:rPr lang="ja-JP" altLang="en-US" sz="14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、</a:t>
            </a:r>
            <a:r>
              <a:rPr lang="zh-CN" altLang="en-US" sz="14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对于今年多大</a:t>
            </a:r>
            <a:r>
              <a:rPr lang="en-US" altLang="ja-JP" sz="14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?</a:t>
            </a:r>
            <a:r>
              <a:rPr lang="zh-CN" altLang="en-US" sz="14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的问题回答为</a:t>
            </a:r>
            <a:r>
              <a:rPr lang="ja-JP" altLang="en-US" sz="14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「</a:t>
            </a:r>
            <a:r>
              <a:rPr lang="zh-CN" altLang="en-US" sz="14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不到</a:t>
            </a:r>
            <a:r>
              <a:rPr lang="en-US" altLang="ja-JP" sz="14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50</a:t>
            </a:r>
            <a:r>
              <a:rPr lang="zh-CN" altLang="en-US" sz="14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岁</a:t>
            </a:r>
            <a:r>
              <a:rPr lang="ja-JP" altLang="en-US" sz="14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」</a:t>
            </a:r>
          </a:p>
          <a:p>
            <a:r>
              <a:rPr lang="ja-JP" altLang="en-US" sz="14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                   </a:t>
            </a:r>
            <a:r>
              <a:rPr lang="zh-CN" altLang="en-US" sz="14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又读问题的力气</a:t>
            </a:r>
            <a:r>
              <a:rPr lang="ja-JP" altLang="en-US" sz="14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　</a:t>
            </a:r>
            <a:r>
              <a:rPr lang="zh-CN" altLang="en-US" sz="14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可以回答出</a:t>
            </a:r>
            <a:r>
              <a:rPr lang="en-US" altLang="zh-CN" sz="14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3</a:t>
            </a:r>
            <a:r>
              <a:rPr lang="zh-CN" altLang="en-US" sz="140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个喜欢的水果</a:t>
            </a:r>
            <a:endParaRPr lang="en-US" altLang="ja-JP" sz="1400">
              <a:solidFill>
                <a:schemeClr val="tx1"/>
              </a:solidFill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sp>
        <p:nvSpPr>
          <p:cNvPr id="17" name="下矢印 16"/>
          <p:cNvSpPr/>
          <p:nvPr/>
        </p:nvSpPr>
        <p:spPr bwMode="auto">
          <a:xfrm>
            <a:off x="4500563" y="2636838"/>
            <a:ext cx="719137" cy="431800"/>
          </a:xfrm>
          <a:prstGeom prst="downArrow">
            <a:avLst/>
          </a:prstGeom>
          <a:solidFill>
            <a:schemeClr val="tx1">
              <a:lumMod val="75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 algn="r" eaLnBrk="0" hangingPunct="0">
              <a:defRPr/>
            </a:pPr>
            <a:endParaRPr kumimoji="0" lang="ja-JP" altLang="en-US" sz="240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18" name="下矢印 17"/>
          <p:cNvSpPr/>
          <p:nvPr/>
        </p:nvSpPr>
        <p:spPr bwMode="auto">
          <a:xfrm>
            <a:off x="4500563" y="4478338"/>
            <a:ext cx="719137" cy="431800"/>
          </a:xfrm>
          <a:prstGeom prst="downArrow">
            <a:avLst/>
          </a:prstGeom>
          <a:solidFill>
            <a:schemeClr val="tx1">
              <a:lumMod val="75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 algn="r" eaLnBrk="0" hangingPunct="0">
              <a:defRPr/>
            </a:pPr>
            <a:endParaRPr kumimoji="0" lang="ja-JP" altLang="en-US" sz="2400">
              <a:solidFill>
                <a:schemeClr val="tx1"/>
              </a:solidFill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10907</TotalTime>
  <Words>215</Words>
  <Application>Microsoft Office PowerPoint</Application>
  <PresentationFormat>画面に合わせる (4:3)</PresentationFormat>
  <Paragraphs>63</Paragraphs>
  <Slides>4</Slides>
  <Notes>4</Notes>
  <HiddenSlides>0</HiddenSlides>
  <MMClips>0</MMClips>
  <ScaleCrop>false</ScaleCrop>
  <HeadingPairs>
    <vt:vector size="8" baseType="variant">
      <vt:variant>
        <vt:lpstr>テーマ</vt:lpstr>
      </vt:variant>
      <vt:variant>
        <vt:i4>3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4</vt:i4>
      </vt:variant>
      <vt:variant>
        <vt:lpstr>目的別スライド ショー</vt:lpstr>
      </vt:variant>
      <vt:variant>
        <vt:i4>1</vt:i4>
      </vt:variant>
    </vt:vector>
  </HeadingPairs>
  <TitlesOfParts>
    <vt:vector size="9" baseType="lpstr">
      <vt:lpstr>1_Office ​​テーマ</vt:lpstr>
      <vt:lpstr>2_Office ​​テーマ</vt:lpstr>
      <vt:lpstr>4_Office ​​テーマ</vt:lpstr>
      <vt:lpstr>Acrobat Document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NCNP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第１０期　新事業計画</dc:title>
  <dc:creator>OKI</dc:creator>
  <cp:lastModifiedBy>sakai</cp:lastModifiedBy>
  <cp:revision>623</cp:revision>
  <cp:lastPrinted>2011-12-01T02:04:04Z</cp:lastPrinted>
  <dcterms:created xsi:type="dcterms:W3CDTF">2009-11-18T00:59:38Z</dcterms:created>
  <dcterms:modified xsi:type="dcterms:W3CDTF">2013-06-05T03:11:14Z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TC011408271041</vt:lpwstr>
  </property>
</Properties>
</file>