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4" r:id="rId1"/>
    <p:sldMasterId id="2147484256" r:id="rId2"/>
  </p:sldMasterIdLst>
  <p:notesMasterIdLst>
    <p:notesMasterId r:id="rId13"/>
  </p:notesMasterIdLst>
  <p:handoutMasterIdLst>
    <p:handoutMasterId r:id="rId14"/>
  </p:handoutMasterIdLst>
  <p:sldIdLst>
    <p:sldId id="519" r:id="rId3"/>
    <p:sldId id="540" r:id="rId4"/>
    <p:sldId id="521" r:id="rId5"/>
    <p:sldId id="522" r:id="rId6"/>
    <p:sldId id="539" r:id="rId7"/>
    <p:sldId id="524" r:id="rId8"/>
    <p:sldId id="525" r:id="rId9"/>
    <p:sldId id="541" r:id="rId10"/>
    <p:sldId id="542" r:id="rId11"/>
    <p:sldId id="543" r:id="rId12"/>
  </p:sldIdLst>
  <p:sldSz cx="9144000" cy="6858000" type="screen4x3"/>
  <p:notesSz cx="6805613" cy="9939338"/>
  <p:custShowLst>
    <p:custShow name="NCNP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rgbClr val="D27C5E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0D4"/>
    <a:srgbClr val="00CCFF"/>
    <a:srgbClr val="FFFF99"/>
    <a:srgbClr val="FFCCCC"/>
    <a:srgbClr val="008000"/>
    <a:srgbClr val="009900"/>
    <a:srgbClr val="8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29" autoAdjust="0"/>
    <p:restoredTop sz="91500" autoAdjust="0"/>
  </p:normalViewPr>
  <p:slideViewPr>
    <p:cSldViewPr>
      <p:cViewPr>
        <p:scale>
          <a:sx n="66" d="100"/>
          <a:sy n="66" d="100"/>
        </p:scale>
        <p:origin x="-2376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TN19CP0115003\Documents\&#31958;&#23615;&#30149;&#12487;&#12540;&#12479;%20A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TN19CP0115003\Documents\&#31958;&#23615;&#30149;&#12487;&#12540;&#12479;\&#38463;&#37096;&#12373;&#12435;&#12487;&#12540;&#12479;&#12288;&#31958;&#23615;&#30149;&#25968;&#20516;&#12487;&#12540;&#12479;111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TN19CP0115003\Documents\&#31958;&#23615;&#30149;&#12487;&#12540;&#12479;\&#38463;&#37096;&#12373;&#12435;&#12487;&#12540;&#12479;&#12288;&#31958;&#23615;&#30149;&#25968;&#20516;&#12487;&#12540;&#12479;111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'101100169山口様'!$A$10</c:f>
              <c:strCache>
                <c:ptCount val="1"/>
                <c:pt idx="0">
                  <c:v>血糖値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ja-JP"/>
                </a:pPr>
                <a:endParaRPr lang="ja-JP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'101100169山口様'!$B$9:$E$9</c:f>
              <c:numCache>
                <c:formatCode>m/d/yyyy</c:formatCode>
                <c:ptCount val="4"/>
                <c:pt idx="0">
                  <c:v>40963</c:v>
                </c:pt>
                <c:pt idx="1">
                  <c:v>40977</c:v>
                </c:pt>
                <c:pt idx="2">
                  <c:v>41022</c:v>
                </c:pt>
                <c:pt idx="3">
                  <c:v>41054</c:v>
                </c:pt>
              </c:numCache>
            </c:numRef>
          </c:cat>
          <c:val>
            <c:numRef>
              <c:f>'101100169山口様'!$B$10:$E$10</c:f>
              <c:numCache>
                <c:formatCode>General</c:formatCode>
                <c:ptCount val="4"/>
                <c:pt idx="0">
                  <c:v>416</c:v>
                </c:pt>
                <c:pt idx="1">
                  <c:v>248</c:v>
                </c:pt>
                <c:pt idx="2">
                  <c:v>97</c:v>
                </c:pt>
                <c:pt idx="3">
                  <c:v>97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5545088"/>
        <c:axId val="179681472"/>
      </c:lineChart>
      <c:lineChart>
        <c:grouping val="standard"/>
        <c:varyColors val="0"/>
        <c:ser>
          <c:idx val="1"/>
          <c:order val="1"/>
          <c:tx>
            <c:strRef>
              <c:f>'101100169山口様'!$A$11</c:f>
              <c:strCache>
                <c:ptCount val="1"/>
                <c:pt idx="0">
                  <c:v>ヘモグロビンA1c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ja-JP"/>
                </a:pPr>
                <a:endParaRPr lang="ja-JP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'101100169山口様'!$B$9:$E$9</c:f>
              <c:numCache>
                <c:formatCode>m/d/yyyy</c:formatCode>
                <c:ptCount val="4"/>
                <c:pt idx="0">
                  <c:v>40963</c:v>
                </c:pt>
                <c:pt idx="1">
                  <c:v>40977</c:v>
                </c:pt>
                <c:pt idx="2">
                  <c:v>41022</c:v>
                </c:pt>
                <c:pt idx="3">
                  <c:v>41054</c:v>
                </c:pt>
              </c:numCache>
            </c:numRef>
          </c:cat>
          <c:val>
            <c:numRef>
              <c:f>'101100169山口様'!$B$11:$E$11</c:f>
              <c:numCache>
                <c:formatCode>General</c:formatCode>
                <c:ptCount val="4"/>
                <c:pt idx="0">
                  <c:v>12.2</c:v>
                </c:pt>
                <c:pt idx="1">
                  <c:v>12.2</c:v>
                </c:pt>
                <c:pt idx="2">
                  <c:v>6.8</c:v>
                </c:pt>
                <c:pt idx="3">
                  <c:v>6.8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5553280"/>
        <c:axId val="96000768"/>
      </c:lineChart>
      <c:dateAx>
        <c:axId val="15554508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79681472"/>
        <c:crosses val="autoZero"/>
        <c:auto val="1"/>
        <c:lblOffset val="100"/>
        <c:baseTimeUnit val="months"/>
      </c:dateAx>
      <c:valAx>
        <c:axId val="179681472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55545088"/>
        <c:crosses val="autoZero"/>
        <c:crossBetween val="between"/>
        <c:majorUnit val="20"/>
      </c:valAx>
      <c:valAx>
        <c:axId val="960007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55553280"/>
        <c:crosses val="max"/>
        <c:crossBetween val="between"/>
        <c:majorUnit val="1"/>
      </c:valAx>
      <c:dateAx>
        <c:axId val="15555328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96000768"/>
        <c:crosses val="autoZero"/>
        <c:auto val="1"/>
        <c:lblOffset val="100"/>
        <c:baseTimeUnit val="days"/>
      </c:date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Glu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Sheet1!$A$2:$A$44</c:f>
              <c:numCache>
                <c:formatCode>m/d/yyyy</c:formatCode>
                <c:ptCount val="43"/>
                <c:pt idx="0">
                  <c:v>38071</c:v>
                </c:pt>
                <c:pt idx="1">
                  <c:v>38274</c:v>
                </c:pt>
                <c:pt idx="2">
                  <c:v>38309</c:v>
                </c:pt>
                <c:pt idx="3">
                  <c:v>38414</c:v>
                </c:pt>
                <c:pt idx="4">
                  <c:v>38547</c:v>
                </c:pt>
                <c:pt idx="5">
                  <c:v>38624</c:v>
                </c:pt>
                <c:pt idx="6">
                  <c:v>38743</c:v>
                </c:pt>
                <c:pt idx="7">
                  <c:v>38876</c:v>
                </c:pt>
                <c:pt idx="8">
                  <c:v>38989</c:v>
                </c:pt>
                <c:pt idx="9">
                  <c:v>38743</c:v>
                </c:pt>
                <c:pt idx="10">
                  <c:v>38876</c:v>
                </c:pt>
                <c:pt idx="11">
                  <c:v>38912</c:v>
                </c:pt>
                <c:pt idx="12">
                  <c:v>38954</c:v>
                </c:pt>
                <c:pt idx="13">
                  <c:v>39454</c:v>
                </c:pt>
                <c:pt idx="14">
                  <c:v>39566</c:v>
                </c:pt>
                <c:pt idx="15">
                  <c:v>39622</c:v>
                </c:pt>
                <c:pt idx="16">
                  <c:v>39678</c:v>
                </c:pt>
                <c:pt idx="17">
                  <c:v>39744</c:v>
                </c:pt>
                <c:pt idx="18">
                  <c:v>39794</c:v>
                </c:pt>
                <c:pt idx="19">
                  <c:v>39854</c:v>
                </c:pt>
                <c:pt idx="20">
                  <c:v>39906</c:v>
                </c:pt>
                <c:pt idx="21">
                  <c:v>40029</c:v>
                </c:pt>
                <c:pt idx="22">
                  <c:v>40061</c:v>
                </c:pt>
                <c:pt idx="23">
                  <c:v>40124</c:v>
                </c:pt>
                <c:pt idx="24">
                  <c:v>40222</c:v>
                </c:pt>
                <c:pt idx="25">
                  <c:v>40287</c:v>
                </c:pt>
                <c:pt idx="26">
                  <c:v>40298</c:v>
                </c:pt>
                <c:pt idx="27">
                  <c:v>40312</c:v>
                </c:pt>
                <c:pt idx="28">
                  <c:v>40340</c:v>
                </c:pt>
                <c:pt idx="29">
                  <c:v>40368</c:v>
                </c:pt>
                <c:pt idx="30">
                  <c:v>40397</c:v>
                </c:pt>
                <c:pt idx="31">
                  <c:v>40411</c:v>
                </c:pt>
                <c:pt idx="32">
                  <c:v>40425</c:v>
                </c:pt>
                <c:pt idx="33">
                  <c:v>40452</c:v>
                </c:pt>
                <c:pt idx="34">
                  <c:v>40494</c:v>
                </c:pt>
                <c:pt idx="35">
                  <c:v>40522</c:v>
                </c:pt>
                <c:pt idx="36">
                  <c:v>40550</c:v>
                </c:pt>
                <c:pt idx="37">
                  <c:v>40584</c:v>
                </c:pt>
                <c:pt idx="38">
                  <c:v>40627</c:v>
                </c:pt>
                <c:pt idx="39">
                  <c:v>40669</c:v>
                </c:pt>
                <c:pt idx="40">
                  <c:v>40725</c:v>
                </c:pt>
                <c:pt idx="41">
                  <c:v>40777</c:v>
                </c:pt>
                <c:pt idx="42">
                  <c:v>40833</c:v>
                </c:pt>
              </c:numCache>
            </c:numRef>
          </c:cat>
          <c:val>
            <c:numRef>
              <c:f>Sheet1!$B$2:$B$44</c:f>
              <c:numCache>
                <c:formatCode>General</c:formatCode>
                <c:ptCount val="43"/>
                <c:pt idx="0">
                  <c:v>239</c:v>
                </c:pt>
                <c:pt idx="1">
                  <c:v>443</c:v>
                </c:pt>
                <c:pt idx="2">
                  <c:v>276</c:v>
                </c:pt>
                <c:pt idx="3">
                  <c:v>313</c:v>
                </c:pt>
                <c:pt idx="4">
                  <c:v>277</c:v>
                </c:pt>
                <c:pt idx="5">
                  <c:v>285</c:v>
                </c:pt>
                <c:pt idx="6">
                  <c:v>305</c:v>
                </c:pt>
                <c:pt idx="7">
                  <c:v>333</c:v>
                </c:pt>
                <c:pt idx="8">
                  <c:v>285</c:v>
                </c:pt>
                <c:pt idx="9">
                  <c:v>305</c:v>
                </c:pt>
                <c:pt idx="10">
                  <c:v>333</c:v>
                </c:pt>
                <c:pt idx="11">
                  <c:v>333</c:v>
                </c:pt>
                <c:pt idx="12">
                  <c:v>343</c:v>
                </c:pt>
                <c:pt idx="13">
                  <c:v>208</c:v>
                </c:pt>
                <c:pt idx="14">
                  <c:v>323</c:v>
                </c:pt>
                <c:pt idx="15">
                  <c:v>299</c:v>
                </c:pt>
                <c:pt idx="16">
                  <c:v>242</c:v>
                </c:pt>
                <c:pt idx="17">
                  <c:v>306</c:v>
                </c:pt>
                <c:pt idx="18">
                  <c:v>337</c:v>
                </c:pt>
                <c:pt idx="19">
                  <c:v>186</c:v>
                </c:pt>
                <c:pt idx="20">
                  <c:v>221</c:v>
                </c:pt>
                <c:pt idx="21">
                  <c:v>173</c:v>
                </c:pt>
                <c:pt idx="22">
                  <c:v>325</c:v>
                </c:pt>
                <c:pt idx="23">
                  <c:v>373</c:v>
                </c:pt>
                <c:pt idx="24">
                  <c:v>317</c:v>
                </c:pt>
                <c:pt idx="25">
                  <c:v>275</c:v>
                </c:pt>
                <c:pt idx="26">
                  <c:v>208</c:v>
                </c:pt>
                <c:pt idx="27">
                  <c:v>98</c:v>
                </c:pt>
                <c:pt idx="28">
                  <c:v>189</c:v>
                </c:pt>
                <c:pt idx="29">
                  <c:v>110</c:v>
                </c:pt>
                <c:pt idx="30">
                  <c:v>107</c:v>
                </c:pt>
                <c:pt idx="31">
                  <c:v>122</c:v>
                </c:pt>
                <c:pt idx="32">
                  <c:v>94</c:v>
                </c:pt>
                <c:pt idx="33">
                  <c:v>98</c:v>
                </c:pt>
                <c:pt idx="34">
                  <c:v>87</c:v>
                </c:pt>
                <c:pt idx="35">
                  <c:v>88</c:v>
                </c:pt>
                <c:pt idx="36">
                  <c:v>92</c:v>
                </c:pt>
                <c:pt idx="37">
                  <c:v>101</c:v>
                </c:pt>
                <c:pt idx="38">
                  <c:v>100</c:v>
                </c:pt>
                <c:pt idx="39">
                  <c:v>98</c:v>
                </c:pt>
                <c:pt idx="40">
                  <c:v>112</c:v>
                </c:pt>
                <c:pt idx="41">
                  <c:v>96</c:v>
                </c:pt>
                <c:pt idx="42">
                  <c:v>110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887168"/>
        <c:axId val="184617216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A1c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ja-JP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Sheet1!$A$2:$A$44</c:f>
              <c:numCache>
                <c:formatCode>m/d/yyyy</c:formatCode>
                <c:ptCount val="43"/>
                <c:pt idx="0">
                  <c:v>38071</c:v>
                </c:pt>
                <c:pt idx="1">
                  <c:v>38274</c:v>
                </c:pt>
                <c:pt idx="2">
                  <c:v>38309</c:v>
                </c:pt>
                <c:pt idx="3">
                  <c:v>38414</c:v>
                </c:pt>
                <c:pt idx="4">
                  <c:v>38547</c:v>
                </c:pt>
                <c:pt idx="5">
                  <c:v>38624</c:v>
                </c:pt>
                <c:pt idx="6">
                  <c:v>38743</c:v>
                </c:pt>
                <c:pt idx="7">
                  <c:v>38876</c:v>
                </c:pt>
                <c:pt idx="8">
                  <c:v>38989</c:v>
                </c:pt>
                <c:pt idx="9">
                  <c:v>38743</c:v>
                </c:pt>
                <c:pt idx="10">
                  <c:v>38876</c:v>
                </c:pt>
                <c:pt idx="11">
                  <c:v>38912</c:v>
                </c:pt>
                <c:pt idx="12">
                  <c:v>38954</c:v>
                </c:pt>
                <c:pt idx="13">
                  <c:v>39454</c:v>
                </c:pt>
                <c:pt idx="14">
                  <c:v>39566</c:v>
                </c:pt>
                <c:pt idx="15">
                  <c:v>39622</c:v>
                </c:pt>
                <c:pt idx="16">
                  <c:v>39678</c:v>
                </c:pt>
                <c:pt idx="17">
                  <c:v>39744</c:v>
                </c:pt>
                <c:pt idx="18">
                  <c:v>39794</c:v>
                </c:pt>
                <c:pt idx="19">
                  <c:v>39854</c:v>
                </c:pt>
                <c:pt idx="20">
                  <c:v>39906</c:v>
                </c:pt>
                <c:pt idx="21">
                  <c:v>40029</c:v>
                </c:pt>
                <c:pt idx="22">
                  <c:v>40061</c:v>
                </c:pt>
                <c:pt idx="23">
                  <c:v>40124</c:v>
                </c:pt>
                <c:pt idx="24">
                  <c:v>40222</c:v>
                </c:pt>
                <c:pt idx="25">
                  <c:v>40287</c:v>
                </c:pt>
                <c:pt idx="26">
                  <c:v>40298</c:v>
                </c:pt>
                <c:pt idx="27">
                  <c:v>40312</c:v>
                </c:pt>
                <c:pt idx="28">
                  <c:v>40340</c:v>
                </c:pt>
                <c:pt idx="29">
                  <c:v>40368</c:v>
                </c:pt>
                <c:pt idx="30">
                  <c:v>40397</c:v>
                </c:pt>
                <c:pt idx="31">
                  <c:v>40411</c:v>
                </c:pt>
                <c:pt idx="32">
                  <c:v>40425</c:v>
                </c:pt>
                <c:pt idx="33">
                  <c:v>40452</c:v>
                </c:pt>
                <c:pt idx="34">
                  <c:v>40494</c:v>
                </c:pt>
                <c:pt idx="35">
                  <c:v>40522</c:v>
                </c:pt>
                <c:pt idx="36">
                  <c:v>40550</c:v>
                </c:pt>
                <c:pt idx="37">
                  <c:v>40584</c:v>
                </c:pt>
                <c:pt idx="38">
                  <c:v>40627</c:v>
                </c:pt>
                <c:pt idx="39">
                  <c:v>40669</c:v>
                </c:pt>
                <c:pt idx="40">
                  <c:v>40725</c:v>
                </c:pt>
                <c:pt idx="41">
                  <c:v>40777</c:v>
                </c:pt>
                <c:pt idx="42">
                  <c:v>40833</c:v>
                </c:pt>
              </c:numCache>
            </c:numRef>
          </c:cat>
          <c:val>
            <c:numRef>
              <c:f>Sheet1!$C$2:$C$44</c:f>
              <c:numCache>
                <c:formatCode>General</c:formatCode>
                <c:ptCount val="43"/>
                <c:pt idx="0">
                  <c:v>7.1</c:v>
                </c:pt>
                <c:pt idx="1">
                  <c:v>9.8000000000000007</c:v>
                </c:pt>
                <c:pt idx="2">
                  <c:v>9.5</c:v>
                </c:pt>
                <c:pt idx="3">
                  <c:v>8.8000000000000007</c:v>
                </c:pt>
                <c:pt idx="4">
                  <c:v>9.9</c:v>
                </c:pt>
                <c:pt idx="5">
                  <c:v>8</c:v>
                </c:pt>
                <c:pt idx="6">
                  <c:v>9.2000000000000011</c:v>
                </c:pt>
                <c:pt idx="7">
                  <c:v>9.7000000000000011</c:v>
                </c:pt>
                <c:pt idx="8">
                  <c:v>8</c:v>
                </c:pt>
                <c:pt idx="9">
                  <c:v>9.2000000000000011</c:v>
                </c:pt>
                <c:pt idx="10">
                  <c:v>9.7000000000000011</c:v>
                </c:pt>
                <c:pt idx="11">
                  <c:v>9.4</c:v>
                </c:pt>
                <c:pt idx="12">
                  <c:v>9.7000000000000011</c:v>
                </c:pt>
                <c:pt idx="13">
                  <c:v>7.5</c:v>
                </c:pt>
                <c:pt idx="14">
                  <c:v>9</c:v>
                </c:pt>
                <c:pt idx="15">
                  <c:v>8.2000000000000011</c:v>
                </c:pt>
                <c:pt idx="16">
                  <c:v>7.6</c:v>
                </c:pt>
                <c:pt idx="17">
                  <c:v>7.5</c:v>
                </c:pt>
                <c:pt idx="18">
                  <c:v>8.1</c:v>
                </c:pt>
                <c:pt idx="19">
                  <c:v>8.4</c:v>
                </c:pt>
                <c:pt idx="20">
                  <c:v>8.2000000000000011</c:v>
                </c:pt>
                <c:pt idx="21">
                  <c:v>7.8</c:v>
                </c:pt>
                <c:pt idx="22">
                  <c:v>7.8</c:v>
                </c:pt>
                <c:pt idx="23">
                  <c:v>8.3000000000000007</c:v>
                </c:pt>
                <c:pt idx="24">
                  <c:v>9</c:v>
                </c:pt>
                <c:pt idx="25">
                  <c:v>8.6</c:v>
                </c:pt>
                <c:pt idx="27">
                  <c:v>7.5</c:v>
                </c:pt>
                <c:pt idx="28">
                  <c:v>6.4</c:v>
                </c:pt>
                <c:pt idx="29">
                  <c:v>5.7</c:v>
                </c:pt>
                <c:pt idx="30">
                  <c:v>5.3</c:v>
                </c:pt>
                <c:pt idx="32">
                  <c:v>5.2</c:v>
                </c:pt>
                <c:pt idx="33">
                  <c:v>5.3</c:v>
                </c:pt>
                <c:pt idx="34">
                  <c:v>5</c:v>
                </c:pt>
                <c:pt idx="35">
                  <c:v>4.9000000000000004</c:v>
                </c:pt>
                <c:pt idx="36">
                  <c:v>4.8</c:v>
                </c:pt>
                <c:pt idx="37">
                  <c:v>4.9000000000000004</c:v>
                </c:pt>
                <c:pt idx="38">
                  <c:v>4.8</c:v>
                </c:pt>
                <c:pt idx="39">
                  <c:v>4.9000000000000004</c:v>
                </c:pt>
                <c:pt idx="40">
                  <c:v>5</c:v>
                </c:pt>
                <c:pt idx="41">
                  <c:v>5</c:v>
                </c:pt>
                <c:pt idx="42">
                  <c:v>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889216"/>
        <c:axId val="184617792"/>
      </c:lineChart>
      <c:dateAx>
        <c:axId val="15488716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84617216"/>
        <c:crosses val="autoZero"/>
        <c:auto val="1"/>
        <c:lblOffset val="100"/>
        <c:baseTimeUnit val="days"/>
      </c:dateAx>
      <c:valAx>
        <c:axId val="184617216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54887168"/>
        <c:crosses val="autoZero"/>
        <c:crossBetween val="between"/>
        <c:majorUnit val="20"/>
      </c:valAx>
      <c:valAx>
        <c:axId val="184617792"/>
        <c:scaling>
          <c:orientation val="minMax"/>
          <c:max val="13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54889216"/>
        <c:crosses val="max"/>
        <c:crossBetween val="between"/>
        <c:majorUnit val="1"/>
      </c:valAx>
      <c:dateAx>
        <c:axId val="15488921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84617792"/>
        <c:crosses val="autoZero"/>
        <c:auto val="1"/>
        <c:lblOffset val="100"/>
        <c:baseTimeUnit val="days"/>
        <c:majorUnit val="1"/>
        <c:minorUnit val="1"/>
      </c:dateAx>
    </c:plotArea>
    <c:plotVisOnly val="1"/>
    <c:dispBlanksAs val="span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'阿部さん　Glu +γ-GT+A1c '!$B$51</c:f>
              <c:strCache>
                <c:ptCount val="1"/>
                <c:pt idx="0">
                  <c:v>γ-GTP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lang="ja-JP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'阿部さん　Glu +γ-GT+A1c '!$A$52:$A$87</c:f>
              <c:numCache>
                <c:formatCode>m/d/yyyy</c:formatCode>
                <c:ptCount val="36"/>
                <c:pt idx="0">
                  <c:v>38071</c:v>
                </c:pt>
                <c:pt idx="1">
                  <c:v>38274</c:v>
                </c:pt>
                <c:pt idx="2">
                  <c:v>38309</c:v>
                </c:pt>
                <c:pt idx="3">
                  <c:v>38414</c:v>
                </c:pt>
                <c:pt idx="4">
                  <c:v>38547</c:v>
                </c:pt>
                <c:pt idx="5">
                  <c:v>38624</c:v>
                </c:pt>
                <c:pt idx="6">
                  <c:v>38672</c:v>
                </c:pt>
                <c:pt idx="7">
                  <c:v>38743</c:v>
                </c:pt>
                <c:pt idx="8">
                  <c:v>38876</c:v>
                </c:pt>
                <c:pt idx="9">
                  <c:v>38989</c:v>
                </c:pt>
                <c:pt idx="10">
                  <c:v>38743</c:v>
                </c:pt>
                <c:pt idx="11">
                  <c:v>38876</c:v>
                </c:pt>
                <c:pt idx="12">
                  <c:v>38912</c:v>
                </c:pt>
                <c:pt idx="13">
                  <c:v>39566</c:v>
                </c:pt>
                <c:pt idx="14">
                  <c:v>39622</c:v>
                </c:pt>
                <c:pt idx="15">
                  <c:v>39678</c:v>
                </c:pt>
                <c:pt idx="16">
                  <c:v>39744</c:v>
                </c:pt>
                <c:pt idx="17">
                  <c:v>39794</c:v>
                </c:pt>
                <c:pt idx="18">
                  <c:v>39854</c:v>
                </c:pt>
                <c:pt idx="19">
                  <c:v>39906</c:v>
                </c:pt>
                <c:pt idx="20">
                  <c:v>40222</c:v>
                </c:pt>
                <c:pt idx="21">
                  <c:v>40287</c:v>
                </c:pt>
                <c:pt idx="22">
                  <c:v>40312</c:v>
                </c:pt>
                <c:pt idx="23">
                  <c:v>40340</c:v>
                </c:pt>
                <c:pt idx="24">
                  <c:v>40368</c:v>
                </c:pt>
                <c:pt idx="25">
                  <c:v>40397</c:v>
                </c:pt>
                <c:pt idx="26">
                  <c:v>40411</c:v>
                </c:pt>
                <c:pt idx="27">
                  <c:v>40425</c:v>
                </c:pt>
                <c:pt idx="28">
                  <c:v>40452</c:v>
                </c:pt>
                <c:pt idx="29">
                  <c:v>40494</c:v>
                </c:pt>
                <c:pt idx="30">
                  <c:v>40522</c:v>
                </c:pt>
                <c:pt idx="31">
                  <c:v>40550</c:v>
                </c:pt>
                <c:pt idx="32">
                  <c:v>40584</c:v>
                </c:pt>
                <c:pt idx="33">
                  <c:v>40627</c:v>
                </c:pt>
                <c:pt idx="34">
                  <c:v>40669</c:v>
                </c:pt>
                <c:pt idx="35">
                  <c:v>40833</c:v>
                </c:pt>
              </c:numCache>
            </c:numRef>
          </c:cat>
          <c:val>
            <c:numRef>
              <c:f>'阿部さん　Glu +γ-GT+A1c '!$B$52:$B$87</c:f>
              <c:numCache>
                <c:formatCode>General</c:formatCode>
                <c:ptCount val="36"/>
                <c:pt idx="0">
                  <c:v>89</c:v>
                </c:pt>
                <c:pt idx="1">
                  <c:v>170</c:v>
                </c:pt>
                <c:pt idx="2">
                  <c:v>146</c:v>
                </c:pt>
                <c:pt idx="3">
                  <c:v>166</c:v>
                </c:pt>
                <c:pt idx="4">
                  <c:v>123</c:v>
                </c:pt>
                <c:pt idx="5">
                  <c:v>115</c:v>
                </c:pt>
                <c:pt idx="6">
                  <c:v>148</c:v>
                </c:pt>
                <c:pt idx="7">
                  <c:v>134</c:v>
                </c:pt>
                <c:pt idx="8">
                  <c:v>141</c:v>
                </c:pt>
                <c:pt idx="9">
                  <c:v>115</c:v>
                </c:pt>
                <c:pt idx="10">
                  <c:v>134</c:v>
                </c:pt>
                <c:pt idx="11">
                  <c:v>141</c:v>
                </c:pt>
                <c:pt idx="12">
                  <c:v>151</c:v>
                </c:pt>
                <c:pt idx="13">
                  <c:v>162</c:v>
                </c:pt>
                <c:pt idx="14">
                  <c:v>133</c:v>
                </c:pt>
                <c:pt idx="15">
                  <c:v>147</c:v>
                </c:pt>
                <c:pt idx="16">
                  <c:v>151</c:v>
                </c:pt>
                <c:pt idx="17">
                  <c:v>141</c:v>
                </c:pt>
                <c:pt idx="18">
                  <c:v>157</c:v>
                </c:pt>
                <c:pt idx="19">
                  <c:v>144</c:v>
                </c:pt>
                <c:pt idx="20">
                  <c:v>147</c:v>
                </c:pt>
                <c:pt idx="21">
                  <c:v>135</c:v>
                </c:pt>
                <c:pt idx="22">
                  <c:v>110</c:v>
                </c:pt>
                <c:pt idx="23">
                  <c:v>101</c:v>
                </c:pt>
                <c:pt idx="24">
                  <c:v>59</c:v>
                </c:pt>
                <c:pt idx="25">
                  <c:v>160</c:v>
                </c:pt>
                <c:pt idx="26">
                  <c:v>145</c:v>
                </c:pt>
                <c:pt idx="27">
                  <c:v>92</c:v>
                </c:pt>
                <c:pt idx="28">
                  <c:v>61</c:v>
                </c:pt>
                <c:pt idx="29">
                  <c:v>37</c:v>
                </c:pt>
                <c:pt idx="30">
                  <c:v>27</c:v>
                </c:pt>
                <c:pt idx="31">
                  <c:v>21</c:v>
                </c:pt>
                <c:pt idx="32">
                  <c:v>29</c:v>
                </c:pt>
                <c:pt idx="33">
                  <c:v>28</c:v>
                </c:pt>
                <c:pt idx="34">
                  <c:v>24</c:v>
                </c:pt>
                <c:pt idx="35">
                  <c:v>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465728"/>
        <c:axId val="184621248"/>
      </c:lineChart>
      <c:dateAx>
        <c:axId val="17146572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84621248"/>
        <c:crosses val="autoZero"/>
        <c:auto val="1"/>
        <c:lblOffset val="100"/>
        <c:baseTimeUnit val="days"/>
      </c:dateAx>
      <c:valAx>
        <c:axId val="18462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71465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43731B7E-6FBC-44B2-A5FA-9800FA306A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005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5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5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86" tIns="45743" rIns="91486" bIns="457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D1A6C6A4-39C0-4CDC-9A0E-7FF3E27EAA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6147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明朝" charset="-128"/>
        <a:ea typeface="ＭＳ Ｐ明朝" charset="-128"/>
        <a:cs typeface="ＭＳ Ｐ明朝" pitchFamily="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明朝" charset="-128"/>
        <a:ea typeface="ＭＳ Ｐ明朝" charset="-128"/>
        <a:cs typeface="ＭＳ Ｐ明朝" pitchFamily="112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明朝" charset="-128"/>
        <a:ea typeface="ＭＳ Ｐ明朝" charset="-128"/>
        <a:cs typeface="ＭＳ Ｐ明朝" pitchFamily="112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明朝" charset="-128"/>
        <a:ea typeface="ＭＳ Ｐ明朝" charset="-128"/>
        <a:cs typeface="ＭＳ Ｐ明朝" pitchFamily="112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明朝" charset="-128"/>
        <a:ea typeface="ＭＳ Ｐ明朝" charset="-128"/>
        <a:cs typeface="ＭＳ Ｐ明朝" pitchFamily="112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54275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27ECA9-E941-4737-BEFA-DCB231EC6FE8}" type="slidenum">
              <a:rPr lang="ja-JP" altLang="en-US" smtClean="0">
                <a:latin typeface="ＭＳ Ｐ明朝"/>
                <a:ea typeface="ＭＳ Ｐ明朝"/>
                <a:cs typeface="ＭＳ Ｐ明朝"/>
              </a:rPr>
              <a:pPr/>
              <a:t>1</a:t>
            </a:fld>
            <a:endParaRPr lang="en-US" altLang="ja-JP" smtClean="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1D81B-8D1D-43D6-BB0E-801023CCF29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6246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169097-1C41-4964-8E00-11F1E5EFDC80}" type="slidenum">
              <a:rPr lang="ja-JP" altLang="en-US" smtClean="0">
                <a:latin typeface="ＭＳ Ｐ明朝"/>
                <a:ea typeface="ＭＳ Ｐ明朝"/>
                <a:cs typeface="ＭＳ Ｐ明朝"/>
              </a:rPr>
              <a:pPr/>
              <a:t>2</a:t>
            </a:fld>
            <a:endParaRPr lang="en-US" altLang="ja-JP" smtClean="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64515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B45B8-1BF9-4315-98BD-B9D1A979B819}" type="slidenum">
              <a:rPr lang="ja-JP" altLang="en-US" smtClean="0">
                <a:solidFill>
                  <a:srgbClr val="000000"/>
                </a:solidFill>
                <a:latin typeface="ＭＳ Ｐ明朝"/>
                <a:ea typeface="ＭＳ Ｐ明朝"/>
                <a:cs typeface="ＭＳ Ｐ明朝"/>
              </a:rPr>
              <a:pPr/>
              <a:t>3</a:t>
            </a:fld>
            <a:endParaRPr lang="en-US" altLang="ja-JP" smtClean="0">
              <a:solidFill>
                <a:srgbClr val="000000"/>
              </a:solidFill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71683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40C8C-6764-4AC7-993F-19F61E758406}" type="slidenum">
              <a:rPr lang="ja-JP" altLang="en-US" smtClean="0">
                <a:solidFill>
                  <a:srgbClr val="000000"/>
                </a:solidFill>
                <a:latin typeface="ＭＳ Ｐ明朝"/>
                <a:ea typeface="ＭＳ Ｐ明朝"/>
                <a:cs typeface="ＭＳ Ｐ明朝"/>
              </a:rPr>
              <a:pPr/>
              <a:t>4</a:t>
            </a:fld>
            <a:endParaRPr lang="en-US" altLang="ja-JP" smtClean="0">
              <a:solidFill>
                <a:srgbClr val="000000"/>
              </a:solidFill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963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69635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751786-0AF4-4EA4-BF14-681C7F294AFB}" type="slidenum">
              <a:rPr lang="ja-JP" altLang="en-US" smtClean="0">
                <a:latin typeface="ＭＳ Ｐ明朝"/>
                <a:ea typeface="ＭＳ Ｐ明朝"/>
                <a:cs typeface="ＭＳ Ｐ明朝"/>
              </a:rPr>
              <a:pPr/>
              <a:t>5</a:t>
            </a:fld>
            <a:endParaRPr lang="en-US" altLang="ja-JP" smtClean="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7270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E15A4-611F-4702-B11C-B69A2697F349}" type="slidenum">
              <a:rPr lang="ja-JP" altLang="en-US" smtClean="0">
                <a:latin typeface="ＭＳ Ｐ明朝"/>
                <a:ea typeface="ＭＳ Ｐ明朝"/>
                <a:cs typeface="ＭＳ Ｐ明朝"/>
              </a:rPr>
              <a:pPr/>
              <a:t>6</a:t>
            </a:fld>
            <a:endParaRPr lang="en-US" altLang="ja-JP" smtClean="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475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ＭＳ Ｐ明朝"/>
              <a:ea typeface="ＭＳ Ｐ明朝"/>
              <a:cs typeface="ＭＳ Ｐ明朝"/>
            </a:endParaRPr>
          </a:p>
        </p:txBody>
      </p:sp>
      <p:sp>
        <p:nvSpPr>
          <p:cNvPr id="74755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28317-1E9B-416A-ABAD-D82669DCBA5A}" type="slidenum">
              <a:rPr lang="ja-JP" altLang="en-US" smtClean="0">
                <a:latin typeface="ＭＳ Ｐ明朝"/>
                <a:ea typeface="ＭＳ Ｐ明朝"/>
                <a:cs typeface="ＭＳ Ｐ明朝"/>
              </a:rPr>
              <a:pPr/>
              <a:t>7</a:t>
            </a:fld>
            <a:endParaRPr lang="en-US" altLang="ja-JP" smtClean="0">
              <a:latin typeface="ＭＳ Ｐ明朝"/>
              <a:ea typeface="ＭＳ Ｐ明朝"/>
              <a:cs typeface="ＭＳ Ｐ明朝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1D81B-8D1D-43D6-BB0E-801023CCF29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1D81B-8D1D-43D6-BB0E-801023CCF29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3E0B9968-3FBC-4C8B-B350-8CDFC3B10A0A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6283D86-5130-4B68-B4EF-DB08B7FEC5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2442166-3050-4576-BEED-86120DCBEDEA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1EF5EB28-8BCE-4811-AE58-CBBD3B0785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45D95B2-8962-4361-BD78-5B6559F04F6A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CA0ECDE6-A3A5-494C-BBB4-B4C871DEB7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A42DBF5B-CDA0-42AB-B573-E2D6AF2EFA2D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CBF122B-DC45-4021-8B2E-3A732A8027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B57C9C2E-6E5B-4CF0-ACB6-3778446C7C40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253CA71B-7A22-40DA-955E-EEDA0DD63D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DADEEB2-2511-4A13-8B27-7F111A543581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A2C0FCC6-0A88-4DD2-83CA-98DFF03CE3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FE69E157-4619-4AE7-9695-A0E820ABBBF7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0B4DBD9D-F040-48D5-9005-EE468079EB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D4A24AC1-2C77-435E-9AC4-1020746F08AA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D4405528-8CCC-40A2-8A2E-B434FD0464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776ECA14-2F26-42BD-9DD3-24E35611C09B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8406DB2-EA64-4F64-93DE-130F3FCB0D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26AB5E36-052B-444D-A7BA-F1C972B63C09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95E8899-B0AC-427C-8B5A-E8DF1CBA58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0FA1245-5BA1-4A89-9407-BDC9FFEE5A5B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E34145C9-D3C0-45C1-86DF-B54CAFF719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730EADE5-F6A2-43C7-B8D2-56D452504096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96ED1B2-99BF-4941-B348-04AC9F6E40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7A5509CA-5F34-48D2-86E6-234C3BE96508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115C10F8-5909-4663-B363-FB20BDFC4E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0C8A5C43-D121-419A-91BF-AD932C0BE65B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9A3EFFE-A357-4E00-BDF2-B0E3A2032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DD28B7E1-842A-4A5C-A382-2D81FD732CE7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D8AC88C9-BBCB-4BB1-B50E-4BE0B40C61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0CE92386-11A5-4982-94AF-41DABE426E35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32AB00FF-B262-4CF2-AE5D-FAC4A1605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487261BA-647B-4089-AF11-27431241B8BD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1392984-188A-4B3F-AF75-802DD6D15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65D3882-B201-4F85-B08F-15E2C413AC8B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7C9DA01B-179F-4A8E-8C24-1ACF9BEA76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B251B6DC-64CA-49CC-BFFA-54360B0ADE72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21D32DE1-BB48-4150-8C6B-B825B4867B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1C2D33A4-4AA5-422B-9076-46C07576395C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5C2B76E0-1927-4063-8004-22547B2D4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A9075D1-9E1B-461E-A4A0-70C9D2903573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4336F926-EF49-4ECD-90A0-D941A39D1D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29C91B0C-5FF5-4D2A-8789-EE504CA4A39E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8ECF5D5B-7B2E-4230-860A-18ED85E6A1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CC728BD9-DE40-4D74-A269-D4AC29F46A64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238F2202-85DF-4353-83CA-839A85F5C6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62941CB7-DBDF-4384-8B22-ABFB500EB08E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2643C079-8599-4393-B742-2F559A5271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433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4ECFA876-8B60-47E7-BC3F-0F0EE80DB4F3}" type="datetimeFigureOut">
              <a:rPr lang="ja-JP" altLang="en-US"/>
              <a:pPr>
                <a:defRPr/>
              </a:pPr>
              <a:t>2013/6/5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9AEC4D99-9A7C-44AB-A696-D69D01A69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352" r:id="rId2"/>
    <p:sldLayoutId id="2147484353" r:id="rId3"/>
    <p:sldLayoutId id="2147484354" r:id="rId4"/>
    <p:sldLayoutId id="2147484355" r:id="rId5"/>
    <p:sldLayoutId id="2147484356" r:id="rId6"/>
    <p:sldLayoutId id="2147484357" r:id="rId7"/>
    <p:sldLayoutId id="2147484358" r:id="rId8"/>
    <p:sldLayoutId id="2147484359" r:id="rId9"/>
    <p:sldLayoutId id="2147484360" r:id="rId10"/>
    <p:sldLayoutId id="21474843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gradFill>
            <a:gsLst>
              <a:gs pos="0">
                <a:srgbClr val="009999"/>
              </a:gs>
              <a:gs pos="80000">
                <a:srgbClr val="00FF99"/>
              </a:gs>
              <a:gs pos="100000">
                <a:srgbClr val="66FFCC"/>
              </a:gs>
            </a:gsLst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4400" dirty="0">
              <a:solidFill>
                <a:prstClr val="white"/>
              </a:solidFill>
            </a:endParaRPr>
          </a:p>
        </p:txBody>
      </p:sp>
      <p:pic>
        <p:nvPicPr>
          <p:cNvPr id="53253" name="Picture 3" descr="C:\Users\userTN19CP0115003\AppData\Local\Microsoft\Windows\Temporary Internet Files\Content.IE5\NQDYZ8Y2\MP9004467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3663"/>
            <a:ext cx="4437063" cy="333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テキスト ボックス 1"/>
          <p:cNvSpPr txBox="1">
            <a:spLocks noChangeArrowheads="1"/>
          </p:cNvSpPr>
          <p:nvPr/>
        </p:nvSpPr>
        <p:spPr bwMode="auto">
          <a:xfrm>
            <a:off x="971550" y="4078288"/>
            <a:ext cx="460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</a:rPr>
              <a:t>干细胞再生治疗</a:t>
            </a:r>
            <a:r>
              <a:rPr lang="ja-JP" altLang="en-US" sz="3600">
                <a:solidFill>
                  <a:schemeClr val="bg1"/>
                </a:solidFill>
              </a:rPr>
              <a:t>　</a:t>
            </a:r>
            <a:r>
              <a:rPr lang="zh-CN" altLang="en-US" sz="3600">
                <a:solidFill>
                  <a:schemeClr val="bg1"/>
                </a:solidFill>
              </a:rPr>
              <a:t>症例</a:t>
            </a:r>
            <a:endParaRPr lang="ja-JP" altLang="en-US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1016000" y="3808413"/>
            <a:ext cx="7443788" cy="2735262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770" name="正方形/長方形 16"/>
          <p:cNvSpPr>
            <a:spLocks noChangeArrowheads="1"/>
          </p:cNvSpPr>
          <p:nvPr/>
        </p:nvSpPr>
        <p:spPr bwMode="auto">
          <a:xfrm>
            <a:off x="1004888" y="3808413"/>
            <a:ext cx="18335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基準値 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85U/I</a:t>
            </a:r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以下</a:t>
            </a:r>
          </a:p>
        </p:txBody>
      </p:sp>
      <p:sp>
        <p:nvSpPr>
          <p:cNvPr id="8" name="下矢印 7"/>
          <p:cNvSpPr/>
          <p:nvPr/>
        </p:nvSpPr>
        <p:spPr>
          <a:xfrm>
            <a:off x="6662738" y="54610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875463" y="54610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7524750" y="546100"/>
            <a:ext cx="241300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7766050" y="546100"/>
            <a:ext cx="242888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-9525" y="88900"/>
            <a:ext cx="3860800" cy="368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肝功能障碍</a:t>
            </a:r>
            <a:r>
              <a:rPr lang="ja-JP" altLang="en-US" dirty="0"/>
              <a:t>　</a:t>
            </a:r>
            <a:r>
              <a:rPr lang="en-US" altLang="ja-JP" dirty="0"/>
              <a:t>(</a:t>
            </a:r>
            <a:r>
              <a:rPr lang="en-US" altLang="ja-JP" dirty="0" smtClean="0"/>
              <a:t>57</a:t>
            </a:r>
            <a:r>
              <a:rPr lang="zh-CN" altLang="en-US" dirty="0" smtClean="0"/>
              <a:t>岁</a:t>
            </a:r>
            <a:r>
              <a:rPr lang="ja-JP" altLang="en-US" dirty="0"/>
              <a:t>　男性</a:t>
            </a:r>
            <a:r>
              <a:rPr lang="en-US" altLang="ja-JP" dirty="0"/>
              <a:t>)</a:t>
            </a:r>
            <a:endParaRPr kumimoji="0" lang="ja-JP" altLang="en-US" dirty="0">
              <a:solidFill>
                <a:schemeClr val="bg1"/>
              </a:solidFill>
              <a:latin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3350" y="2466975"/>
            <a:ext cx="461963" cy="16478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γ-GTP</a:t>
            </a:r>
            <a:r>
              <a:rPr lang="ja-JP" altLang="en-US" dirty="0"/>
              <a:t>値　</a:t>
            </a:r>
            <a:r>
              <a:rPr lang="en-US" altLang="ja-JP" dirty="0"/>
              <a:t>(U/I)</a:t>
            </a:r>
            <a:endParaRPr lang="ja-JP" altLang="en-US" dirty="0"/>
          </a:p>
        </p:txBody>
      </p:sp>
      <p:sp>
        <p:nvSpPr>
          <p:cNvPr id="19" name="下矢印 18"/>
          <p:cNvSpPr/>
          <p:nvPr/>
        </p:nvSpPr>
        <p:spPr>
          <a:xfrm>
            <a:off x="7281863" y="54610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aphicFrame>
        <p:nvGraphicFramePr>
          <p:cNvPr id="4" name="グラフ 3"/>
          <p:cNvGraphicFramePr>
            <a:graphicFrameLocks/>
          </p:cNvGraphicFramePr>
          <p:nvPr/>
        </p:nvGraphicFramePr>
        <p:xfrm>
          <a:off x="611560" y="548680"/>
          <a:ext cx="799288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68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00" y="1700213"/>
            <a:ext cx="5724525" cy="4191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0" y="215900"/>
            <a:ext cx="7772400" cy="6207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血糖值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8316913" y="6308725"/>
            <a:ext cx="827087" cy="360363"/>
          </a:xfrm>
        </p:spPr>
        <p:txBody>
          <a:bodyPr rtlCol="0"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/>
              <a:t>标准值</a:t>
            </a:r>
            <a:endParaRPr lang="ja-JP" altLang="en-US" b="1" dirty="0"/>
          </a:p>
        </p:txBody>
      </p:sp>
      <p:sp>
        <p:nvSpPr>
          <p:cNvPr id="61445" name="テキスト ボックス 3"/>
          <p:cNvSpPr txBox="1">
            <a:spLocks noChangeArrowheads="1"/>
          </p:cNvSpPr>
          <p:nvPr/>
        </p:nvSpPr>
        <p:spPr bwMode="auto">
          <a:xfrm>
            <a:off x="6137275" y="6208713"/>
            <a:ext cx="1308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70</a:t>
            </a:r>
            <a:r>
              <a:rPr lang="ja-JP" altLang="en-US" sz="1800" b="1">
                <a:solidFill>
                  <a:srgbClr val="000000"/>
                </a:solidFill>
                <a:latin typeface="Calibri" pitchFamily="34" charset="0"/>
              </a:rPr>
              <a:t>　～　</a:t>
            </a:r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109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46" name="テキスト ボックス 4"/>
          <p:cNvSpPr txBox="1">
            <a:spLocks noChangeArrowheads="1"/>
          </p:cNvSpPr>
          <p:nvPr/>
        </p:nvSpPr>
        <p:spPr bwMode="auto">
          <a:xfrm>
            <a:off x="7427913" y="6208713"/>
            <a:ext cx="1036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mg</a:t>
            </a:r>
            <a:r>
              <a:rPr lang="ja-JP" altLang="en-US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 </a:t>
            </a:r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/ dl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1447" name="テキスト ボックス 7"/>
          <p:cNvSpPr txBox="1">
            <a:spLocks noChangeArrowheads="1"/>
          </p:cNvSpPr>
          <p:nvPr/>
        </p:nvSpPr>
        <p:spPr bwMode="auto">
          <a:xfrm>
            <a:off x="900113" y="1139825"/>
            <a:ext cx="1036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mg</a:t>
            </a:r>
            <a:r>
              <a:rPr lang="ja-JP" altLang="en-US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 </a:t>
            </a:r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/ dl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1448" name="テキスト ボックス 13"/>
          <p:cNvSpPr txBox="1">
            <a:spLocks noChangeArrowheads="1"/>
          </p:cNvSpPr>
          <p:nvPr/>
        </p:nvSpPr>
        <p:spPr bwMode="auto">
          <a:xfrm>
            <a:off x="7215188" y="684213"/>
            <a:ext cx="1463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H="1">
            <a:off x="1893888" y="4495800"/>
            <a:ext cx="5091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1893888" y="4795838"/>
            <a:ext cx="5091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1887538" y="4494213"/>
            <a:ext cx="5089525" cy="301625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1452" name="サブタイトル 2"/>
          <p:cNvSpPr txBox="1">
            <a:spLocks/>
          </p:cNvSpPr>
          <p:nvPr/>
        </p:nvSpPr>
        <p:spPr bwMode="auto">
          <a:xfrm>
            <a:off x="7169150" y="4494213"/>
            <a:ext cx="1081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53" name="テキスト ボックス 24"/>
          <p:cNvSpPr txBox="1">
            <a:spLocks noChangeArrowheads="1"/>
          </p:cNvSpPr>
          <p:nvPr/>
        </p:nvSpPr>
        <p:spPr bwMode="auto">
          <a:xfrm>
            <a:off x="1258888" y="1635125"/>
            <a:ext cx="536575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500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54" name="テキスト ボックス 25"/>
          <p:cNvSpPr txBox="1">
            <a:spLocks noChangeArrowheads="1"/>
          </p:cNvSpPr>
          <p:nvPr/>
        </p:nvSpPr>
        <p:spPr bwMode="auto">
          <a:xfrm>
            <a:off x="1258888" y="2316163"/>
            <a:ext cx="536575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400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55" name="テキスト ボックス 26"/>
          <p:cNvSpPr txBox="1">
            <a:spLocks noChangeArrowheads="1"/>
          </p:cNvSpPr>
          <p:nvPr/>
        </p:nvSpPr>
        <p:spPr bwMode="auto">
          <a:xfrm>
            <a:off x="1258888" y="3027363"/>
            <a:ext cx="536575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300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56" name="テキスト ボックス 27"/>
          <p:cNvSpPr txBox="1">
            <a:spLocks noChangeArrowheads="1"/>
          </p:cNvSpPr>
          <p:nvPr/>
        </p:nvSpPr>
        <p:spPr bwMode="auto">
          <a:xfrm>
            <a:off x="1258888" y="3724275"/>
            <a:ext cx="536575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57" name="テキスト ボックス 28"/>
          <p:cNvSpPr txBox="1">
            <a:spLocks noChangeArrowheads="1"/>
          </p:cNvSpPr>
          <p:nvPr/>
        </p:nvSpPr>
        <p:spPr bwMode="auto">
          <a:xfrm>
            <a:off x="1258888" y="4411663"/>
            <a:ext cx="536575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619250" y="5229225"/>
            <a:ext cx="161925" cy="14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1459" name="テキスト ボックス 29"/>
          <p:cNvSpPr txBox="1">
            <a:spLocks noChangeArrowheads="1"/>
          </p:cNvSpPr>
          <p:nvPr/>
        </p:nvSpPr>
        <p:spPr bwMode="auto">
          <a:xfrm>
            <a:off x="1493838" y="5075238"/>
            <a:ext cx="301625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5413375" y="1481138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5475288" y="1477963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5849938" y="147955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5997575" y="1482725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6242050" y="1484313"/>
            <a:ext cx="0" cy="271462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7169150" y="77787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6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59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疾病名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：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症例①</a:t>
            </a:r>
          </a:p>
        </p:txBody>
      </p:sp>
      <p:grpSp>
        <p:nvGrpSpPr>
          <p:cNvPr id="2" name="グループ化 2"/>
          <p:cNvGrpSpPr/>
          <p:nvPr/>
        </p:nvGrpSpPr>
        <p:grpSpPr>
          <a:xfrm>
            <a:off x="1362609" y="1572694"/>
            <a:ext cx="486030" cy="3768584"/>
            <a:chOff x="1410315" y="1572694"/>
            <a:chExt cx="486030" cy="3768584"/>
          </a:xfrm>
          <a:solidFill>
            <a:srgbClr val="CCFFFF"/>
          </a:solidFill>
        </p:grpSpPr>
        <p:sp>
          <p:nvSpPr>
            <p:cNvPr id="34" name="テキスト ボックス 33"/>
            <p:cNvSpPr txBox="1"/>
            <p:nvPr/>
          </p:nvSpPr>
          <p:spPr>
            <a:xfrm>
              <a:off x="1410315" y="1572694"/>
              <a:ext cx="486030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10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560997" y="2252570"/>
              <a:ext cx="335348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8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560997" y="2948797"/>
              <a:ext cx="335348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6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560997" y="3653109"/>
              <a:ext cx="335348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4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560997" y="4341251"/>
              <a:ext cx="335348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2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560997" y="4941168"/>
              <a:ext cx="335348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000" b="1" dirty="0">
                  <a:solidFill>
                    <a:srgbClr val="000000"/>
                  </a:solidFill>
                  <a:latin typeface="HGPｺﾞｼｯｸM" pitchFamily="50" charset="-128"/>
                  <a:ea typeface="HGPｺﾞｼｯｸM" pitchFamily="50" charset="-128"/>
                </a:rPr>
                <a:t>0</a:t>
              </a:r>
              <a:endParaRPr lang="ja-JP" altLang="en-US" sz="2000" b="1" dirty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</a:endParaRPr>
            </a:p>
          </p:txBody>
        </p:sp>
      </p:grpSp>
      <p:sp>
        <p:nvSpPr>
          <p:cNvPr id="63492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59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疾病名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：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6349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6850" y="1628775"/>
            <a:ext cx="57816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タイトル 1"/>
          <p:cNvSpPr txBox="1">
            <a:spLocks/>
          </p:cNvSpPr>
          <p:nvPr/>
        </p:nvSpPr>
        <p:spPr>
          <a:xfrm>
            <a:off x="468313" y="144463"/>
            <a:ext cx="7772400" cy="620712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dirty="0" smtClean="0">
                <a:solidFill>
                  <a:prstClr val="black"/>
                </a:solidFill>
              </a:rPr>
              <a:t>A1c</a:t>
            </a:r>
            <a:r>
              <a:rPr lang="ja-JP" altLang="en-US" dirty="0" smtClean="0">
                <a:solidFill>
                  <a:prstClr val="black"/>
                </a:solidFill>
              </a:rPr>
              <a:t>値</a:t>
            </a:r>
            <a:r>
              <a:rPr lang="zh-CN" altLang="en-US" sz="2200" dirty="0" smtClean="0">
                <a:solidFill>
                  <a:prstClr val="black"/>
                </a:solidFill>
              </a:rPr>
              <a:t>（糖化血红蛋白值）</a:t>
            </a:r>
            <a:endParaRPr lang="ja-JP" altLang="en-US" sz="2200" dirty="0">
              <a:solidFill>
                <a:prstClr val="black"/>
              </a:solidFill>
            </a:endParaRPr>
          </a:p>
        </p:txBody>
      </p:sp>
      <p:sp>
        <p:nvSpPr>
          <p:cNvPr id="63495" name="テキスト ボックス 14"/>
          <p:cNvSpPr txBox="1">
            <a:spLocks noChangeArrowheads="1"/>
          </p:cNvSpPr>
          <p:nvPr/>
        </p:nvSpPr>
        <p:spPr bwMode="auto">
          <a:xfrm>
            <a:off x="1425575" y="1068388"/>
            <a:ext cx="338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%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3496" name="テキスト ボックス 15"/>
          <p:cNvSpPr txBox="1">
            <a:spLocks noChangeArrowheads="1"/>
          </p:cNvSpPr>
          <p:nvPr/>
        </p:nvSpPr>
        <p:spPr bwMode="auto">
          <a:xfrm>
            <a:off x="7286625" y="612775"/>
            <a:ext cx="146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sp>
        <p:nvSpPr>
          <p:cNvPr id="63497" name="サブタイトル 2"/>
          <p:cNvSpPr txBox="1">
            <a:spLocks/>
          </p:cNvSpPr>
          <p:nvPr/>
        </p:nvSpPr>
        <p:spPr bwMode="auto">
          <a:xfrm>
            <a:off x="7240588" y="3222625"/>
            <a:ext cx="108108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498" name="テキスト ボックス 17"/>
          <p:cNvSpPr txBox="1">
            <a:spLocks noChangeArrowheads="1"/>
          </p:cNvSpPr>
          <p:nvPr/>
        </p:nvSpPr>
        <p:spPr bwMode="auto">
          <a:xfrm>
            <a:off x="1238250" y="1563688"/>
            <a:ext cx="592138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10.0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499" name="テキスト ボックス 18"/>
          <p:cNvSpPr txBox="1">
            <a:spLocks noChangeArrowheads="1"/>
          </p:cNvSpPr>
          <p:nvPr/>
        </p:nvSpPr>
        <p:spPr bwMode="auto">
          <a:xfrm>
            <a:off x="1358900" y="2243138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8.0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00" name="テキスト ボックス 19"/>
          <p:cNvSpPr txBox="1">
            <a:spLocks noChangeArrowheads="1"/>
          </p:cNvSpPr>
          <p:nvPr/>
        </p:nvSpPr>
        <p:spPr bwMode="auto">
          <a:xfrm>
            <a:off x="1358900" y="2916238"/>
            <a:ext cx="4762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6.0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01" name="テキスト ボックス 20"/>
          <p:cNvSpPr txBox="1">
            <a:spLocks noChangeArrowheads="1"/>
          </p:cNvSpPr>
          <p:nvPr/>
        </p:nvSpPr>
        <p:spPr bwMode="auto">
          <a:xfrm>
            <a:off x="1358900" y="3586163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4.0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02" name="テキスト ボックス 21"/>
          <p:cNvSpPr txBox="1">
            <a:spLocks noChangeArrowheads="1"/>
          </p:cNvSpPr>
          <p:nvPr/>
        </p:nvSpPr>
        <p:spPr bwMode="auto">
          <a:xfrm>
            <a:off x="1358900" y="4283075"/>
            <a:ext cx="476250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47813" y="5157788"/>
            <a:ext cx="161925" cy="14287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3504" name="テキスト ボックス 23"/>
          <p:cNvSpPr txBox="1">
            <a:spLocks noChangeArrowheads="1"/>
          </p:cNvSpPr>
          <p:nvPr/>
        </p:nvSpPr>
        <p:spPr bwMode="auto">
          <a:xfrm>
            <a:off x="1533525" y="4941888"/>
            <a:ext cx="301625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5484813" y="140970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5534025" y="1406525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5922963" y="140652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069013" y="1409700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6315075" y="1412875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7240588" y="706438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925638" y="3152775"/>
            <a:ext cx="5089525" cy="546100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1979613" y="3154363"/>
            <a:ext cx="5091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1979613" y="3702050"/>
            <a:ext cx="5091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サブタイトル 2"/>
          <p:cNvSpPr txBox="1">
            <a:spLocks/>
          </p:cNvSpPr>
          <p:nvPr/>
        </p:nvSpPr>
        <p:spPr>
          <a:xfrm>
            <a:off x="5148263" y="6165850"/>
            <a:ext cx="1079500" cy="35877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prstClr val="black"/>
                </a:solidFill>
              </a:rPr>
              <a:t>标准值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63515" name="テキスト ボックス 41"/>
          <p:cNvSpPr txBox="1">
            <a:spLocks noChangeArrowheads="1"/>
          </p:cNvSpPr>
          <p:nvPr/>
        </p:nvSpPr>
        <p:spPr bwMode="auto">
          <a:xfrm>
            <a:off x="6208713" y="6137275"/>
            <a:ext cx="1306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4.3</a:t>
            </a:r>
            <a:r>
              <a:rPr lang="ja-JP" altLang="en-US" sz="1800" b="1">
                <a:solidFill>
                  <a:srgbClr val="000000"/>
                </a:solidFill>
                <a:latin typeface="Calibri" pitchFamily="34" charset="0"/>
              </a:rPr>
              <a:t>　～　</a:t>
            </a:r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5.8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516" name="テキスト ボックス 42"/>
          <p:cNvSpPr txBox="1">
            <a:spLocks noChangeArrowheads="1"/>
          </p:cNvSpPr>
          <p:nvPr/>
        </p:nvSpPr>
        <p:spPr bwMode="auto">
          <a:xfrm>
            <a:off x="7499350" y="6137275"/>
            <a:ext cx="415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59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疾患名：糖尿病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症例①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7350" y="1758950"/>
            <a:ext cx="57721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タイトル 1"/>
          <p:cNvSpPr txBox="1">
            <a:spLocks/>
          </p:cNvSpPr>
          <p:nvPr/>
        </p:nvSpPr>
        <p:spPr>
          <a:xfrm>
            <a:off x="611188" y="215900"/>
            <a:ext cx="7772400" cy="620713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ja-JP" dirty="0" smtClean="0">
                <a:solidFill>
                  <a:prstClr val="black"/>
                </a:solidFill>
                <a:latin typeface="ＭＳ Ｐゴシック"/>
              </a:rPr>
              <a:t>γ</a:t>
            </a:r>
            <a:r>
              <a:rPr lang="en-US" altLang="ja-JP" dirty="0" smtClean="0">
                <a:solidFill>
                  <a:prstClr val="black"/>
                </a:solidFill>
              </a:rPr>
              <a:t>-GTP</a:t>
            </a:r>
            <a:r>
              <a:rPr lang="ja-JP" altLang="en-US" dirty="0" smtClean="0">
                <a:solidFill>
                  <a:prstClr val="black"/>
                </a:solidFill>
              </a:rPr>
              <a:t>値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8614" name="テキスト ボックス 18"/>
          <p:cNvSpPr txBox="1">
            <a:spLocks noChangeArrowheads="1"/>
          </p:cNvSpPr>
          <p:nvPr/>
        </p:nvSpPr>
        <p:spPr bwMode="auto">
          <a:xfrm>
            <a:off x="1447800" y="1139825"/>
            <a:ext cx="704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U / l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8615" name="テキスト ボックス 19"/>
          <p:cNvSpPr txBox="1">
            <a:spLocks noChangeArrowheads="1"/>
          </p:cNvSpPr>
          <p:nvPr/>
        </p:nvSpPr>
        <p:spPr bwMode="auto">
          <a:xfrm>
            <a:off x="7431088" y="684213"/>
            <a:ext cx="1463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sp>
        <p:nvSpPr>
          <p:cNvPr id="68616" name="サブタイトル 2"/>
          <p:cNvSpPr txBox="1">
            <a:spLocks/>
          </p:cNvSpPr>
          <p:nvPr/>
        </p:nvSpPr>
        <p:spPr bwMode="auto">
          <a:xfrm>
            <a:off x="7385050" y="4494213"/>
            <a:ext cx="1081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617" name="テキスト ボックス 27"/>
          <p:cNvSpPr txBox="1">
            <a:spLocks noChangeArrowheads="1"/>
          </p:cNvSpPr>
          <p:nvPr/>
        </p:nvSpPr>
        <p:spPr bwMode="auto">
          <a:xfrm>
            <a:off x="1444625" y="1633538"/>
            <a:ext cx="534988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618" name="テキスト ボックス 28"/>
          <p:cNvSpPr txBox="1">
            <a:spLocks noChangeArrowheads="1"/>
          </p:cNvSpPr>
          <p:nvPr/>
        </p:nvSpPr>
        <p:spPr bwMode="auto">
          <a:xfrm>
            <a:off x="1444625" y="2514600"/>
            <a:ext cx="534988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150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619" name="テキスト ボックス 29"/>
          <p:cNvSpPr txBox="1">
            <a:spLocks noChangeArrowheads="1"/>
          </p:cNvSpPr>
          <p:nvPr/>
        </p:nvSpPr>
        <p:spPr bwMode="auto">
          <a:xfrm>
            <a:off x="1444625" y="3387725"/>
            <a:ext cx="534988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620" name="テキスト ボックス 30"/>
          <p:cNvSpPr txBox="1">
            <a:spLocks noChangeArrowheads="1"/>
          </p:cNvSpPr>
          <p:nvPr/>
        </p:nvSpPr>
        <p:spPr bwMode="auto">
          <a:xfrm>
            <a:off x="1560513" y="4257675"/>
            <a:ext cx="419100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50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889125" y="5229225"/>
            <a:ext cx="161925" cy="144463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8622" name="テキスト ボックス 32"/>
          <p:cNvSpPr txBox="1">
            <a:spLocks noChangeArrowheads="1"/>
          </p:cNvSpPr>
          <p:nvPr/>
        </p:nvSpPr>
        <p:spPr bwMode="auto">
          <a:xfrm>
            <a:off x="1677988" y="5141913"/>
            <a:ext cx="301625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5629275" y="1481138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5692775" y="1477963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6065838" y="147955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6213475" y="1482725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6457950" y="1484313"/>
            <a:ext cx="0" cy="271462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7385050" y="77787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2108200" y="3848100"/>
            <a:ext cx="5091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106613" y="3843338"/>
            <a:ext cx="5091112" cy="1485900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5292725" y="6237288"/>
            <a:ext cx="1079500" cy="3603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prstClr val="black"/>
                </a:solidFill>
              </a:rPr>
              <a:t>标准值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68632" name="テキスト ボックス 42"/>
          <p:cNvSpPr txBox="1">
            <a:spLocks noChangeArrowheads="1"/>
          </p:cNvSpPr>
          <p:nvPr/>
        </p:nvSpPr>
        <p:spPr bwMode="auto">
          <a:xfrm>
            <a:off x="6353175" y="6196013"/>
            <a:ext cx="41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85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633" name="テキスト ボックス 43"/>
          <p:cNvSpPr txBox="1">
            <a:spLocks noChangeArrowheads="1"/>
          </p:cNvSpPr>
          <p:nvPr/>
        </p:nvSpPr>
        <p:spPr bwMode="auto">
          <a:xfrm>
            <a:off x="6804025" y="6181725"/>
            <a:ext cx="124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U / l </a:t>
            </a:r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以下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4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66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疾病名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：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症例②</a:t>
            </a: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468313" y="215900"/>
            <a:ext cx="7772400" cy="620713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prstClr val="black"/>
                </a:solidFill>
              </a:rPr>
              <a:t>血糖值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5148263" y="6237288"/>
            <a:ext cx="1079500" cy="3603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prstClr val="black"/>
                </a:solidFill>
              </a:rPr>
              <a:t>标准值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65558" name="テキスト ボックス 25"/>
          <p:cNvSpPr txBox="1">
            <a:spLocks noChangeArrowheads="1"/>
          </p:cNvSpPr>
          <p:nvPr/>
        </p:nvSpPr>
        <p:spPr bwMode="auto">
          <a:xfrm>
            <a:off x="6208713" y="6208713"/>
            <a:ext cx="1308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70</a:t>
            </a:r>
            <a:r>
              <a:rPr lang="ja-JP" altLang="en-US" sz="1800" b="1">
                <a:solidFill>
                  <a:srgbClr val="000000"/>
                </a:solidFill>
                <a:latin typeface="Calibri" pitchFamily="34" charset="0"/>
              </a:rPr>
              <a:t>　～　</a:t>
            </a:r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109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59" name="テキスト ボックス 26"/>
          <p:cNvSpPr txBox="1">
            <a:spLocks noChangeArrowheads="1"/>
          </p:cNvSpPr>
          <p:nvPr/>
        </p:nvSpPr>
        <p:spPr bwMode="auto">
          <a:xfrm>
            <a:off x="7499350" y="6208713"/>
            <a:ext cx="1038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mg</a:t>
            </a:r>
            <a:r>
              <a:rPr lang="ja-JP" altLang="en-US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 </a:t>
            </a:r>
            <a:r>
              <a:rPr lang="en-US" altLang="ja-JP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/ dl</a:t>
            </a:r>
            <a:endParaRPr lang="ja-JP" altLang="en-US" sz="1800" b="1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5560" name="テキスト ボックス 27"/>
          <p:cNvSpPr txBox="1">
            <a:spLocks noChangeArrowheads="1"/>
          </p:cNvSpPr>
          <p:nvPr/>
        </p:nvSpPr>
        <p:spPr bwMode="auto">
          <a:xfrm>
            <a:off x="971550" y="1139825"/>
            <a:ext cx="1038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mg</a:t>
            </a:r>
            <a:r>
              <a:rPr lang="ja-JP" altLang="en-US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 </a:t>
            </a:r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/ dl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sp>
        <p:nvSpPr>
          <p:cNvPr id="65561" name="テキスト ボックス 28"/>
          <p:cNvSpPr txBox="1">
            <a:spLocks noChangeArrowheads="1"/>
          </p:cNvSpPr>
          <p:nvPr/>
        </p:nvSpPr>
        <p:spPr bwMode="auto">
          <a:xfrm>
            <a:off x="7286625" y="684213"/>
            <a:ext cx="1463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 flipH="1">
            <a:off x="1743075" y="3536950"/>
            <a:ext cx="5502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1743075" y="3551238"/>
            <a:ext cx="5502275" cy="720725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5564" name="サブタイトル 2"/>
          <p:cNvSpPr txBox="1">
            <a:spLocks/>
          </p:cNvSpPr>
          <p:nvPr/>
        </p:nvSpPr>
        <p:spPr bwMode="auto">
          <a:xfrm>
            <a:off x="7380288" y="3716338"/>
            <a:ext cx="10795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3167063" y="135890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7240588" y="77787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743075" y="4278313"/>
            <a:ext cx="5502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52" name="グラフ 35"/>
          <p:cNvGraphicFramePr>
            <a:graphicFrameLocks/>
          </p:cNvGraphicFramePr>
          <p:nvPr/>
        </p:nvGraphicFramePr>
        <p:xfrm>
          <a:off x="1301750" y="1577975"/>
          <a:ext cx="6248400" cy="442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7" r:id="rId5" imgW="6255038" imgH="4419983" progId="Excel.Sheet.8">
                  <p:embed/>
                </p:oleObj>
              </mc:Choice>
              <mc:Fallback>
                <p:oleObj r:id="rId5" imgW="6255038" imgH="4419983" progId="Excel.Sheet.8">
                  <p:embed/>
                  <p:pic>
                    <p:nvPicPr>
                      <p:cNvPr id="0" name="グラフ 3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577975"/>
                        <a:ext cx="6248400" cy="442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68" name="テキスト ボックス 36"/>
          <p:cNvSpPr txBox="1">
            <a:spLocks noChangeArrowheads="1"/>
          </p:cNvSpPr>
          <p:nvPr/>
        </p:nvSpPr>
        <p:spPr bwMode="auto">
          <a:xfrm>
            <a:off x="1116013" y="1600200"/>
            <a:ext cx="534987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69" name="テキスト ボックス 37"/>
          <p:cNvSpPr txBox="1">
            <a:spLocks noChangeArrowheads="1"/>
          </p:cNvSpPr>
          <p:nvPr/>
        </p:nvSpPr>
        <p:spPr bwMode="auto">
          <a:xfrm>
            <a:off x="1116013" y="2549525"/>
            <a:ext cx="534987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150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70" name="テキスト ボックス 38"/>
          <p:cNvSpPr txBox="1">
            <a:spLocks noChangeArrowheads="1"/>
          </p:cNvSpPr>
          <p:nvPr/>
        </p:nvSpPr>
        <p:spPr bwMode="auto">
          <a:xfrm>
            <a:off x="1116013" y="3508375"/>
            <a:ext cx="534987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100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71" name="テキスト ボックス 39"/>
          <p:cNvSpPr txBox="1">
            <a:spLocks noChangeArrowheads="1"/>
          </p:cNvSpPr>
          <p:nvPr/>
        </p:nvSpPr>
        <p:spPr bwMode="auto">
          <a:xfrm>
            <a:off x="1231900" y="4465638"/>
            <a:ext cx="41910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50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5572" name="テキスト ボックス 40"/>
          <p:cNvSpPr txBox="1">
            <a:spLocks noChangeArrowheads="1"/>
          </p:cNvSpPr>
          <p:nvPr/>
        </p:nvSpPr>
        <p:spPr bwMode="auto">
          <a:xfrm>
            <a:off x="1274763" y="5373688"/>
            <a:ext cx="376237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8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66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疾病名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：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症例②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39750" y="215900"/>
            <a:ext cx="7772400" cy="620713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Times New Roman" pitchFamily="18" charset="0"/>
                <a:cs typeface="+mn-cs"/>
              </a:rPr>
              <a:t>                             </a:t>
            </a:r>
            <a:r>
              <a:rPr lang="en-US" altLang="ja-JP" sz="4100" dirty="0" smtClean="0">
                <a:solidFill>
                  <a:prstClr val="black"/>
                </a:solidFill>
                <a:latin typeface="Times New Roman" pitchFamily="18" charset="0"/>
                <a:cs typeface="+mn-cs"/>
              </a:rPr>
              <a:t>A1c</a:t>
            </a:r>
            <a:r>
              <a:rPr lang="ja-JP" altLang="en-US" sz="4100" dirty="0" smtClean="0">
                <a:solidFill>
                  <a:prstClr val="black"/>
                </a:solidFill>
                <a:latin typeface="Times New Roman" pitchFamily="18" charset="0"/>
                <a:cs typeface="+mn-cs"/>
              </a:rPr>
              <a:t>値</a:t>
            </a:r>
            <a:r>
              <a:rPr lang="zh-CN" altLang="en-US" sz="220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+mn-cs"/>
              </a:rPr>
              <a:t>（糖化血红蛋白值）</a:t>
            </a:r>
            <a:endParaRPr lang="ja-JP" altLang="en-US" sz="2200" dirty="0">
              <a:solidFill>
                <a:prstClr val="black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6581" name="テキスト ボックス 6"/>
          <p:cNvSpPr txBox="1">
            <a:spLocks noChangeArrowheads="1"/>
          </p:cNvSpPr>
          <p:nvPr/>
        </p:nvSpPr>
        <p:spPr bwMode="auto">
          <a:xfrm>
            <a:off x="7358063" y="684213"/>
            <a:ext cx="1463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1835150" y="3384550"/>
            <a:ext cx="5522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835150" y="3384550"/>
            <a:ext cx="5522913" cy="576263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6584" name="サブタイトル 2"/>
          <p:cNvSpPr txBox="1">
            <a:spLocks/>
          </p:cNvSpPr>
          <p:nvPr/>
        </p:nvSpPr>
        <p:spPr bwMode="auto">
          <a:xfrm>
            <a:off x="7451725" y="3500438"/>
            <a:ext cx="1081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7313613" y="77787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1835150" y="3960813"/>
            <a:ext cx="5522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/>
          <p:cNvSpPr txBox="1">
            <a:spLocks/>
          </p:cNvSpPr>
          <p:nvPr/>
        </p:nvSpPr>
        <p:spPr>
          <a:xfrm>
            <a:off x="5219700" y="6237288"/>
            <a:ext cx="1081088" cy="3603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prstClr val="black"/>
                </a:solidFill>
              </a:rPr>
              <a:t>标准值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66588" name="テキスト ボックス 13"/>
          <p:cNvSpPr txBox="1">
            <a:spLocks noChangeArrowheads="1"/>
          </p:cNvSpPr>
          <p:nvPr/>
        </p:nvSpPr>
        <p:spPr bwMode="auto">
          <a:xfrm>
            <a:off x="6281738" y="6208713"/>
            <a:ext cx="1306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4.3</a:t>
            </a:r>
            <a:r>
              <a:rPr lang="ja-JP" altLang="en-US" sz="1800" b="1">
                <a:solidFill>
                  <a:srgbClr val="000000"/>
                </a:solidFill>
                <a:latin typeface="Calibri" pitchFamily="34" charset="0"/>
              </a:rPr>
              <a:t>　～　</a:t>
            </a:r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5.8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89" name="テキスト ボックス 14"/>
          <p:cNvSpPr txBox="1">
            <a:spLocks noChangeArrowheads="1"/>
          </p:cNvSpPr>
          <p:nvPr/>
        </p:nvSpPr>
        <p:spPr bwMode="auto">
          <a:xfrm>
            <a:off x="7572375" y="6208713"/>
            <a:ext cx="414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％</a:t>
            </a:r>
          </a:p>
        </p:txBody>
      </p:sp>
      <p:sp>
        <p:nvSpPr>
          <p:cNvPr id="66590" name="テキスト ボックス 15"/>
          <p:cNvSpPr txBox="1">
            <a:spLocks noChangeArrowheads="1"/>
          </p:cNvSpPr>
          <p:nvPr/>
        </p:nvSpPr>
        <p:spPr bwMode="auto">
          <a:xfrm>
            <a:off x="1497013" y="1139825"/>
            <a:ext cx="338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Gungsuh"/>
                <a:ea typeface="Gungsuh"/>
                <a:cs typeface="Gungsuh"/>
              </a:rPr>
              <a:t>%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3238500" y="135890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76" name="グラフ 17"/>
          <p:cNvGraphicFramePr>
            <a:graphicFrameLocks/>
          </p:cNvGraphicFramePr>
          <p:nvPr/>
        </p:nvGraphicFramePr>
        <p:xfrm>
          <a:off x="1433513" y="1577975"/>
          <a:ext cx="6189662" cy="442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1" r:id="rId5" imgW="6187976" imgH="4419983" progId="Excel.Sheet.8">
                  <p:embed/>
                </p:oleObj>
              </mc:Choice>
              <mc:Fallback>
                <p:oleObj r:id="rId5" imgW="6187976" imgH="4419983" progId="Excel.Sheet.8">
                  <p:embed/>
                  <p:pic>
                    <p:nvPicPr>
                      <p:cNvPr id="0" name="グラフ 1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1577975"/>
                        <a:ext cx="6189662" cy="442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92" name="テキスト ボックス 18"/>
          <p:cNvSpPr txBox="1">
            <a:spLocks noChangeArrowheads="1"/>
          </p:cNvSpPr>
          <p:nvPr/>
        </p:nvSpPr>
        <p:spPr bwMode="auto">
          <a:xfrm>
            <a:off x="1187450" y="1595438"/>
            <a:ext cx="593725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10.0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93" name="テキスト ボックス 19"/>
          <p:cNvSpPr txBox="1">
            <a:spLocks noChangeArrowheads="1"/>
          </p:cNvSpPr>
          <p:nvPr/>
        </p:nvSpPr>
        <p:spPr bwMode="auto">
          <a:xfrm>
            <a:off x="1304925" y="2354263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8.0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94" name="テキスト ボックス 20"/>
          <p:cNvSpPr txBox="1">
            <a:spLocks noChangeArrowheads="1"/>
          </p:cNvSpPr>
          <p:nvPr/>
        </p:nvSpPr>
        <p:spPr bwMode="auto">
          <a:xfrm>
            <a:off x="1304925" y="3138488"/>
            <a:ext cx="4762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6.0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95" name="テキスト ボックス 21"/>
          <p:cNvSpPr txBox="1">
            <a:spLocks noChangeArrowheads="1"/>
          </p:cNvSpPr>
          <p:nvPr/>
        </p:nvSpPr>
        <p:spPr bwMode="auto">
          <a:xfrm>
            <a:off x="1304925" y="3910013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4.0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96" name="テキスト ボックス 22"/>
          <p:cNvSpPr txBox="1">
            <a:spLocks noChangeArrowheads="1"/>
          </p:cNvSpPr>
          <p:nvPr/>
        </p:nvSpPr>
        <p:spPr bwMode="auto">
          <a:xfrm>
            <a:off x="1304925" y="4667250"/>
            <a:ext cx="4762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6597" name="テキスト ボックス 23"/>
          <p:cNvSpPr txBox="1">
            <a:spLocks noChangeArrowheads="1"/>
          </p:cNvSpPr>
          <p:nvPr/>
        </p:nvSpPr>
        <p:spPr bwMode="auto">
          <a:xfrm>
            <a:off x="1404938" y="5364163"/>
            <a:ext cx="376237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2" name="正方形/長方形 3"/>
          <p:cNvSpPr>
            <a:spLocks noChangeArrowheads="1"/>
          </p:cNvSpPr>
          <p:nvPr/>
        </p:nvSpPr>
        <p:spPr bwMode="auto">
          <a:xfrm>
            <a:off x="214313" y="44450"/>
            <a:ext cx="2000250" cy="646113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ja-JP" sz="1800" b="1">
                <a:solidFill>
                  <a:srgbClr val="FFFFFF"/>
                </a:solidFill>
                <a:latin typeface="Calibri" pitchFamily="34" charset="0"/>
              </a:rPr>
              <a:t>66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岁男性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  <a:p>
            <a:pPr eaLnBrk="0" hangingPunct="0"/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疾病名</a:t>
            </a:r>
            <a:r>
              <a:rPr kumimoji="0" lang="ja-JP" altLang="en-US" sz="1800" b="1">
                <a:solidFill>
                  <a:srgbClr val="FFFFFF"/>
                </a:solidFill>
                <a:latin typeface="Calibri" pitchFamily="34" charset="0"/>
              </a:rPr>
              <a:t>：</a:t>
            </a:r>
            <a:r>
              <a:rPr kumimoji="0" lang="zh-CN" altLang="en-US" sz="1800" b="1">
                <a:solidFill>
                  <a:srgbClr val="FFFFFF"/>
                </a:solidFill>
                <a:latin typeface="Calibri" pitchFamily="34" charset="0"/>
              </a:rPr>
              <a:t>糖尿病</a:t>
            </a:r>
            <a:endParaRPr kumimoji="0" lang="en-US" altLang="ja-JP" sz="18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29586" y="109815"/>
            <a:ext cx="110799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  <a:ea typeface="ＭＳ Ｐゴシック" pitchFamily="50" charset="-128"/>
              </a:rPr>
              <a:t>症例②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11188" y="215900"/>
            <a:ext cx="7772400" cy="620713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zh-CN" dirty="0" smtClean="0">
                <a:solidFill>
                  <a:prstClr val="black"/>
                </a:solidFill>
              </a:rPr>
              <a:t>CPR</a:t>
            </a:r>
            <a:r>
              <a:rPr lang="zh-CN" altLang="en-US" dirty="0" smtClean="0">
                <a:solidFill>
                  <a:prstClr val="black"/>
                </a:solidFill>
              </a:rPr>
              <a:t>值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7605" name="テキスト ボックス 6"/>
          <p:cNvSpPr txBox="1">
            <a:spLocks noChangeArrowheads="1"/>
          </p:cNvSpPr>
          <p:nvPr/>
        </p:nvSpPr>
        <p:spPr bwMode="auto">
          <a:xfrm>
            <a:off x="7431088" y="684213"/>
            <a:ext cx="1463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800" b="1">
                <a:solidFill>
                  <a:srgbClr val="000000"/>
                </a:solidFill>
                <a:latin typeface="ＭＳ Ｐゴシック" pitchFamily="34" charset="-128"/>
              </a:rPr>
              <a:t>：</a:t>
            </a:r>
            <a:r>
              <a:rPr lang="zh-CN" altLang="en-US" sz="1800" b="1">
                <a:solidFill>
                  <a:srgbClr val="000000"/>
                </a:solidFill>
                <a:latin typeface="ＭＳ Ｐゴシック" pitchFamily="34" charset="-128"/>
              </a:rPr>
              <a:t>干细胞投入</a:t>
            </a:r>
            <a:endParaRPr lang="ja-JP" altLang="en-US" sz="1800" b="1">
              <a:solidFill>
                <a:srgbClr val="000000"/>
              </a:solidFill>
              <a:latin typeface="ＭＳ Ｐゴシック" pitchFamily="34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1928813" y="2870200"/>
            <a:ext cx="5422900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1928813" y="2884488"/>
            <a:ext cx="5421312" cy="1196975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67608" name="サブタイトル 2"/>
          <p:cNvSpPr txBox="1">
            <a:spLocks/>
          </p:cNvSpPr>
          <p:nvPr/>
        </p:nvSpPr>
        <p:spPr bwMode="auto">
          <a:xfrm>
            <a:off x="7524750" y="2378075"/>
            <a:ext cx="10795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zh-CN" altLang="en-US" sz="1800" b="1">
                <a:solidFill>
                  <a:srgbClr val="000000"/>
                </a:solidFill>
                <a:latin typeface="Calibri" pitchFamily="34" charset="0"/>
              </a:rPr>
              <a:t>标准值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7385050" y="777875"/>
            <a:ext cx="0" cy="271463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 flipV="1">
            <a:off x="1928813" y="4081463"/>
            <a:ext cx="5456237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/>
          <p:cNvSpPr txBox="1">
            <a:spLocks/>
          </p:cNvSpPr>
          <p:nvPr/>
        </p:nvSpPr>
        <p:spPr>
          <a:xfrm>
            <a:off x="5292725" y="6237288"/>
            <a:ext cx="1079500" cy="3603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prstClr val="black"/>
                </a:solidFill>
              </a:rPr>
              <a:t>标准值</a:t>
            </a:r>
            <a:endParaRPr lang="ja-JP" altLang="en-US" b="1" dirty="0">
              <a:solidFill>
                <a:prstClr val="black"/>
              </a:solidFill>
            </a:endParaRPr>
          </a:p>
        </p:txBody>
      </p:sp>
      <p:sp>
        <p:nvSpPr>
          <p:cNvPr id="67612" name="テキスト ボックス 13"/>
          <p:cNvSpPr txBox="1">
            <a:spLocks noChangeArrowheads="1"/>
          </p:cNvSpPr>
          <p:nvPr/>
        </p:nvSpPr>
        <p:spPr bwMode="auto">
          <a:xfrm>
            <a:off x="6353175" y="6208713"/>
            <a:ext cx="998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1.2</a:t>
            </a:r>
            <a:r>
              <a:rPr lang="ja-JP" altLang="en-US" sz="1800" b="1">
                <a:solidFill>
                  <a:srgbClr val="000000"/>
                </a:solidFill>
                <a:latin typeface="Calibri" pitchFamily="34" charset="0"/>
              </a:rPr>
              <a:t>～</a:t>
            </a:r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2.0</a:t>
            </a:r>
            <a:endParaRPr lang="ja-JP" altLang="en-US" sz="18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3" name="テキスト ボックス 14"/>
          <p:cNvSpPr txBox="1">
            <a:spLocks noChangeArrowheads="1"/>
          </p:cNvSpPr>
          <p:nvPr/>
        </p:nvSpPr>
        <p:spPr bwMode="auto">
          <a:xfrm>
            <a:off x="7350125" y="6208713"/>
            <a:ext cx="766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000000"/>
                </a:solidFill>
                <a:latin typeface="Calibri" pitchFamily="34" charset="0"/>
              </a:rPr>
              <a:t>ng/ml</a:t>
            </a:r>
            <a:endParaRPr lang="ja-JP" altLang="en-US" sz="1800" b="1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3311525" y="1358900"/>
            <a:ext cx="0" cy="269875"/>
          </a:xfrm>
          <a:prstGeom prst="straightConnector1">
            <a:avLst/>
          </a:prstGeom>
          <a:ln w="381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615" name="テキスト ボックス 16"/>
          <p:cNvSpPr txBox="1">
            <a:spLocks noChangeArrowheads="1"/>
          </p:cNvSpPr>
          <p:nvPr/>
        </p:nvSpPr>
        <p:spPr bwMode="auto">
          <a:xfrm>
            <a:off x="1177925" y="1155700"/>
            <a:ext cx="750888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ng/ml</a:t>
            </a:r>
            <a:endParaRPr lang="ja-JP" altLang="en-US" sz="1800">
              <a:solidFill>
                <a:srgbClr val="000000"/>
              </a:solidFill>
              <a:latin typeface="Gungsuh"/>
              <a:ea typeface="Gungsuh"/>
              <a:cs typeface="Gungsuh"/>
            </a:endParaRPr>
          </a:p>
        </p:txBody>
      </p:sp>
      <p:graphicFrame>
        <p:nvGraphicFramePr>
          <p:cNvPr id="67600" name="グラフ 17"/>
          <p:cNvGraphicFramePr>
            <a:graphicFrameLocks/>
          </p:cNvGraphicFramePr>
          <p:nvPr/>
        </p:nvGraphicFramePr>
        <p:xfrm>
          <a:off x="1503363" y="1474788"/>
          <a:ext cx="6072187" cy="478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5" r:id="rId5" imgW="6072142" imgH="4785775" progId="Excel.Sheet.8">
                  <p:embed/>
                </p:oleObj>
              </mc:Choice>
              <mc:Fallback>
                <p:oleObj r:id="rId5" imgW="6072142" imgH="4785775" progId="Excel.Sheet.8">
                  <p:embed/>
                  <p:pic>
                    <p:nvPicPr>
                      <p:cNvPr id="0" name="グラフ 1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1474788"/>
                        <a:ext cx="6072187" cy="478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16" name="テキスト ボックス 18"/>
          <p:cNvSpPr txBox="1">
            <a:spLocks noChangeArrowheads="1"/>
          </p:cNvSpPr>
          <p:nvPr/>
        </p:nvSpPr>
        <p:spPr bwMode="auto">
          <a:xfrm>
            <a:off x="1504950" y="5610225"/>
            <a:ext cx="376238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7" name="テキスト ボックス 19"/>
          <p:cNvSpPr txBox="1">
            <a:spLocks noChangeArrowheads="1"/>
          </p:cNvSpPr>
          <p:nvPr/>
        </p:nvSpPr>
        <p:spPr bwMode="auto">
          <a:xfrm>
            <a:off x="1376363" y="5119688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0.4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8" name="テキスト ボックス 20"/>
          <p:cNvSpPr txBox="1">
            <a:spLocks noChangeArrowheads="1"/>
          </p:cNvSpPr>
          <p:nvPr/>
        </p:nvSpPr>
        <p:spPr bwMode="auto">
          <a:xfrm>
            <a:off x="1376363" y="4508500"/>
            <a:ext cx="476250" cy="3698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0.8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19" name="テキスト ボックス 21"/>
          <p:cNvSpPr txBox="1">
            <a:spLocks noChangeArrowheads="1"/>
          </p:cNvSpPr>
          <p:nvPr/>
        </p:nvSpPr>
        <p:spPr bwMode="auto">
          <a:xfrm>
            <a:off x="1376363" y="3910013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1.2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20" name="テキスト ボックス 22"/>
          <p:cNvSpPr txBox="1">
            <a:spLocks noChangeArrowheads="1"/>
          </p:cNvSpPr>
          <p:nvPr/>
        </p:nvSpPr>
        <p:spPr bwMode="auto">
          <a:xfrm>
            <a:off x="1362075" y="3284538"/>
            <a:ext cx="477838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1.6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21" name="テキスト ボックス 23"/>
          <p:cNvSpPr txBox="1">
            <a:spLocks noChangeArrowheads="1"/>
          </p:cNvSpPr>
          <p:nvPr/>
        </p:nvSpPr>
        <p:spPr bwMode="auto">
          <a:xfrm>
            <a:off x="1376363" y="2700338"/>
            <a:ext cx="4762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2.0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22" name="テキスト ボックス 24"/>
          <p:cNvSpPr txBox="1">
            <a:spLocks noChangeArrowheads="1"/>
          </p:cNvSpPr>
          <p:nvPr/>
        </p:nvSpPr>
        <p:spPr bwMode="auto">
          <a:xfrm>
            <a:off x="1358900" y="2089150"/>
            <a:ext cx="4762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2.4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623" name="テキスト ボックス 25"/>
          <p:cNvSpPr txBox="1">
            <a:spLocks noChangeArrowheads="1"/>
          </p:cNvSpPr>
          <p:nvPr/>
        </p:nvSpPr>
        <p:spPr bwMode="auto">
          <a:xfrm>
            <a:off x="1358900" y="1484313"/>
            <a:ext cx="476250" cy="369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0000"/>
                </a:solidFill>
                <a:latin typeface="Calibri" pitchFamily="34" charset="0"/>
              </a:rPr>
              <a:t>2.8</a:t>
            </a:r>
            <a:endParaRPr lang="ja-JP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1016000" y="5300663"/>
            <a:ext cx="7175500" cy="3825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016000" y="3989388"/>
            <a:ext cx="7175500" cy="71913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23" name="正方形/長方形 11"/>
          <p:cNvSpPr>
            <a:spLocks noChangeArrowheads="1"/>
          </p:cNvSpPr>
          <p:nvPr/>
        </p:nvSpPr>
        <p:spPr bwMode="auto">
          <a:xfrm>
            <a:off x="1004888" y="3989388"/>
            <a:ext cx="1831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基準値 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4.3</a:t>
            </a:r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～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5.8</a:t>
            </a:r>
            <a:endParaRPr lang="ja-JP" altLang="en-US" sz="14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724" name="正方形/長方形 12"/>
          <p:cNvSpPr>
            <a:spLocks noChangeArrowheads="1"/>
          </p:cNvSpPr>
          <p:nvPr/>
        </p:nvSpPr>
        <p:spPr bwMode="auto">
          <a:xfrm>
            <a:off x="1016000" y="5295900"/>
            <a:ext cx="1833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基準値 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70</a:t>
            </a:r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～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109</a:t>
            </a:r>
            <a:endParaRPr lang="ja-JP" altLang="en-US" sz="140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2" name="グラフ 1"/>
          <p:cNvGraphicFramePr>
            <a:graphicFrameLocks/>
          </p:cNvGraphicFramePr>
          <p:nvPr/>
        </p:nvGraphicFramePr>
        <p:xfrm>
          <a:off x="611560" y="548680"/>
          <a:ext cx="792088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33648" y="2647846"/>
            <a:ext cx="461665" cy="15448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血糖值</a:t>
            </a:r>
            <a:r>
              <a:rPr lang="ja-JP" altLang="en-US" dirty="0" smtClean="0"/>
              <a:t> </a:t>
            </a:r>
            <a:r>
              <a:rPr lang="en-US" altLang="ja-JP" dirty="0"/>
              <a:t>(mg/dl)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 rot="10800000">
            <a:off x="8591931" y="2501672"/>
            <a:ext cx="461665" cy="1836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糖化血红蛋白</a:t>
            </a:r>
            <a:r>
              <a:rPr lang="en-US" altLang="ja-JP" dirty="0" smtClean="0"/>
              <a:t> </a:t>
            </a:r>
            <a:r>
              <a:rPr lang="en-US" altLang="ja-JP" dirty="0"/>
              <a:t>(%)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-9525" y="88900"/>
            <a:ext cx="3860800" cy="368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糖尿病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岁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男性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0"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0729" name="テキスト ボックス 16"/>
          <p:cNvSpPr txBox="1">
            <a:spLocks noChangeArrowheads="1"/>
          </p:cNvSpPr>
          <p:nvPr/>
        </p:nvSpPr>
        <p:spPr bwMode="auto">
          <a:xfrm>
            <a:off x="1503363" y="6559550"/>
            <a:ext cx="854075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Calibri" pitchFamily="34" charset="0"/>
                <a:ea typeface="ＭＳ Ｐゴシック" pitchFamily="34" charset="-128"/>
              </a:rPr>
              <a:t>2012/2/24</a:t>
            </a:r>
            <a:endParaRPr lang="ja-JP" altLang="en-US" sz="12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730" name="テキスト ボックス 17"/>
          <p:cNvSpPr txBox="1">
            <a:spLocks noChangeArrowheads="1"/>
          </p:cNvSpPr>
          <p:nvPr/>
        </p:nvSpPr>
        <p:spPr bwMode="auto">
          <a:xfrm>
            <a:off x="3276600" y="6559550"/>
            <a:ext cx="773113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Calibri" pitchFamily="34" charset="0"/>
                <a:ea typeface="ＭＳ Ｐゴシック" pitchFamily="34" charset="-128"/>
              </a:rPr>
              <a:t>2012/3/9</a:t>
            </a:r>
            <a:endParaRPr lang="ja-JP" altLang="en-US" sz="12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731" name="テキスト ボックス 18"/>
          <p:cNvSpPr txBox="1">
            <a:spLocks noChangeArrowheads="1"/>
          </p:cNvSpPr>
          <p:nvPr/>
        </p:nvSpPr>
        <p:spPr bwMode="auto">
          <a:xfrm>
            <a:off x="5219700" y="6559550"/>
            <a:ext cx="854075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Calibri" pitchFamily="34" charset="0"/>
                <a:ea typeface="ＭＳ Ｐゴシック" pitchFamily="34" charset="-128"/>
              </a:rPr>
              <a:t>2012/4/23</a:t>
            </a:r>
            <a:endParaRPr lang="ja-JP" altLang="en-US" sz="12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732" name="テキスト ボックス 19"/>
          <p:cNvSpPr txBox="1">
            <a:spLocks noChangeArrowheads="1"/>
          </p:cNvSpPr>
          <p:nvPr/>
        </p:nvSpPr>
        <p:spPr bwMode="auto">
          <a:xfrm>
            <a:off x="6804025" y="6559550"/>
            <a:ext cx="854075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200">
                <a:latin typeface="Calibri" pitchFamily="34" charset="0"/>
                <a:ea typeface="ＭＳ Ｐゴシック" pitchFamily="34" charset="-128"/>
              </a:rPr>
              <a:t>2012/5/25</a:t>
            </a:r>
            <a:endParaRPr lang="ja-JP" altLang="en-US" sz="12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1187450" y="539750"/>
            <a:ext cx="242888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3541713" y="53975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下矢印 22"/>
          <p:cNvSpPr/>
          <p:nvPr/>
        </p:nvSpPr>
        <p:spPr>
          <a:xfrm>
            <a:off x="7110413" y="539750"/>
            <a:ext cx="241300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68793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16000" y="5300663"/>
            <a:ext cx="7175500" cy="3825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016000" y="3989388"/>
            <a:ext cx="7175500" cy="71913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1747" name="正方形/長方形 9"/>
          <p:cNvSpPr>
            <a:spLocks noChangeArrowheads="1"/>
          </p:cNvSpPr>
          <p:nvPr/>
        </p:nvSpPr>
        <p:spPr bwMode="auto">
          <a:xfrm>
            <a:off x="1004888" y="3989388"/>
            <a:ext cx="1831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基準値 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4.3</a:t>
            </a:r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～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5.8</a:t>
            </a:r>
            <a:endParaRPr lang="ja-JP" altLang="en-US" sz="140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748" name="正方形/長方形 10"/>
          <p:cNvSpPr>
            <a:spLocks noChangeArrowheads="1"/>
          </p:cNvSpPr>
          <p:nvPr/>
        </p:nvSpPr>
        <p:spPr bwMode="auto">
          <a:xfrm>
            <a:off x="1016000" y="5295900"/>
            <a:ext cx="1833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基準値 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70</a:t>
            </a:r>
            <a:r>
              <a:rPr lang="ja-JP" altLang="en-US" sz="1400">
                <a:latin typeface="Calibri" pitchFamily="34" charset="0"/>
                <a:ea typeface="ＭＳ Ｐゴシック" pitchFamily="34" charset="-128"/>
              </a:rPr>
              <a:t>～</a:t>
            </a:r>
            <a:r>
              <a:rPr lang="en-US" altLang="ja-JP" sz="1400">
                <a:latin typeface="Calibri" pitchFamily="34" charset="0"/>
                <a:ea typeface="ＭＳ Ｐゴシック" pitchFamily="34" charset="-128"/>
              </a:rPr>
              <a:t>109</a:t>
            </a:r>
            <a:endParaRPr lang="ja-JP" altLang="en-US" sz="140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/>
        </p:nvGraphicFramePr>
        <p:xfrm>
          <a:off x="611560" y="548680"/>
          <a:ext cx="792088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3648" y="2647846"/>
            <a:ext cx="461665" cy="15448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血糖值</a:t>
            </a:r>
            <a:r>
              <a:rPr lang="ja-JP" altLang="en-US" dirty="0" smtClean="0"/>
              <a:t> </a:t>
            </a:r>
            <a:r>
              <a:rPr lang="en-US" altLang="ja-JP" dirty="0"/>
              <a:t>(mg/dl)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 rot="10800000">
            <a:off x="8591931" y="2501672"/>
            <a:ext cx="461665" cy="1836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/>
              <a:t>糖化血红蛋白</a:t>
            </a:r>
            <a:r>
              <a:rPr lang="en-US" altLang="ja-JP" dirty="0" smtClean="0"/>
              <a:t> </a:t>
            </a:r>
            <a:r>
              <a:rPr lang="en-US" altLang="ja-JP" dirty="0"/>
              <a:t>(%)</a:t>
            </a:r>
            <a:endParaRPr lang="ja-JP" altLang="en-US" dirty="0"/>
          </a:p>
        </p:txBody>
      </p:sp>
      <p:sp>
        <p:nvSpPr>
          <p:cNvPr id="12" name="下矢印 11"/>
          <p:cNvSpPr/>
          <p:nvPr/>
        </p:nvSpPr>
        <p:spPr>
          <a:xfrm>
            <a:off x="5724525" y="546100"/>
            <a:ext cx="241300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5897563" y="546100"/>
            <a:ext cx="241300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6264275" y="546100"/>
            <a:ext cx="242888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6513513" y="54610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6875463" y="546100"/>
            <a:ext cx="242887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7524750" y="546100"/>
            <a:ext cx="241300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下矢印 17"/>
          <p:cNvSpPr/>
          <p:nvPr/>
        </p:nvSpPr>
        <p:spPr>
          <a:xfrm>
            <a:off x="7766050" y="546100"/>
            <a:ext cx="242888" cy="36036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-9525" y="88900"/>
            <a:ext cx="3860800" cy="368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糖尿病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(57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岁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男性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kumimoji="0" lang="ja-JP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8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10907</TotalTime>
  <Words>223</Words>
  <Application>Microsoft Office PowerPoint</Application>
  <PresentationFormat>画面に合わせる (4:3)</PresentationFormat>
  <Paragraphs>130</Paragraphs>
  <Slides>10</Slides>
  <Notes>10</Notes>
  <HiddenSlides>0</HiddenSlides>
  <MMClips>0</MMClips>
  <ScaleCrop>false</ScaleCrop>
  <HeadingPairs>
    <vt:vector size="8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  <vt:variant>
        <vt:lpstr>目的別スライド ショー</vt:lpstr>
      </vt:variant>
      <vt:variant>
        <vt:i4>1</vt:i4>
      </vt:variant>
    </vt:vector>
  </HeadingPairs>
  <TitlesOfParts>
    <vt:vector size="14" baseType="lpstr">
      <vt:lpstr>Office ​​テーマ</vt:lpstr>
      <vt:lpstr>1_Office ​​テーマ</vt:lpstr>
      <vt:lpstr>Microsoft Excel 97-2003 ワークシート</vt:lpstr>
      <vt:lpstr>PowerPoint プレゼンテーション</vt:lpstr>
      <vt:lpstr>血糖值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NCNP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第１０期　新事業計画</dc:title>
  <dc:creator>OKI</dc:creator>
  <cp:lastModifiedBy>sakai</cp:lastModifiedBy>
  <cp:revision>624</cp:revision>
  <cp:lastPrinted>2011-12-01T02:04:04Z</cp:lastPrinted>
  <dcterms:created xsi:type="dcterms:W3CDTF">2009-11-18T00:59:38Z</dcterms:created>
  <dcterms:modified xsi:type="dcterms:W3CDTF">2013-06-05T03:25:47Z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TC011408271041</vt:lpwstr>
  </property>
</Properties>
</file>