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</p:sldMasterIdLst>
  <p:notesMasterIdLst>
    <p:notesMasterId r:id="rId15"/>
  </p:notesMasterIdLst>
  <p:handoutMasterIdLst>
    <p:handoutMasterId r:id="rId16"/>
  </p:handoutMasterIdLst>
  <p:sldIdLst>
    <p:sldId id="519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</p:sldIdLst>
  <p:sldSz cx="9144000" cy="6858000" type="screen4x3"/>
  <p:notesSz cx="6805613" cy="9939338"/>
  <p:custShowLst>
    <p:custShow name="NCNP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D27C5E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0D4"/>
    <a:srgbClr val="00CCFF"/>
    <a:srgbClr val="FFFF99"/>
    <a:srgbClr val="FFCCCC"/>
    <a:srgbClr val="008000"/>
    <a:srgbClr val="009900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9" autoAdjust="0"/>
    <p:restoredTop sz="91500" autoAdjust="0"/>
  </p:normalViewPr>
  <p:slideViewPr>
    <p:cSldViewPr>
      <p:cViewPr>
        <p:scale>
          <a:sx n="66" d="100"/>
          <a:sy n="66" d="100"/>
        </p:scale>
        <p:origin x="-237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8BE65-DC42-4B9E-A306-A0B170053A77}" type="doc">
      <dgm:prSet loTypeId="urn:microsoft.com/office/officeart/2005/8/layout/equation1" loCatId="process" qsTypeId="urn:microsoft.com/office/officeart/2005/8/quickstyle/3d6" qsCatId="3D" csTypeId="urn:microsoft.com/office/officeart/2005/8/colors/colorful4" csCatId="colorful" phldr="1"/>
      <dgm:spPr/>
    </dgm:pt>
    <dgm:pt modelId="{A1A142EF-2934-4368-83D1-4133DB29D17C}">
      <dgm:prSet phldrT="[テキスト]" custT="1"/>
      <dgm:spPr/>
      <dgm:t>
        <a:bodyPr/>
        <a:lstStyle/>
        <a:p>
          <a:r>
            <a:rPr kumimoji="1" lang="zh-CN" alt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脂肪来源干细胞</a:t>
          </a:r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(500</a:t>
          </a:r>
          <a:r>
            <a:rPr kumimoji="1" lang="ja-JP" alt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万</a:t>
          </a:r>
          <a:r>
            <a:rPr kumimoji="1" lang="zh-CN" alt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个</a:t>
          </a:r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b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</a:t>
          </a:r>
          <a:b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zh-CN" alt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培养上清</a:t>
          </a:r>
          <a:endParaRPr kumimoji="1" lang="en-US" altLang="ja-JP" sz="15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1cc</a:t>
          </a:r>
          <a:endParaRPr kumimoji="1" lang="ja-JP" alt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3C584-5071-4FB1-BAC8-E3BD4F24D1C3}" type="parTrans" cxnId="{F16F2ACC-6C7C-444A-AE38-7CBA6C8F8DB5}">
      <dgm:prSet/>
      <dgm:spPr/>
      <dgm:t>
        <a:bodyPr/>
        <a:lstStyle/>
        <a:p>
          <a:endParaRPr kumimoji="1" lang="ja-JP" altLang="en-US" sz="15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09365C-E7EE-4FAD-8D6C-F097C1C403BE}" type="sibTrans" cxnId="{F16F2ACC-6C7C-444A-AE38-7CBA6C8F8DB5}">
      <dgm:prSet custT="1"/>
      <dgm:spPr/>
      <dgm:t>
        <a:bodyPr/>
        <a:lstStyle/>
        <a:p>
          <a:endParaRPr kumimoji="1" lang="ja-JP" altLang="en-US" sz="15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D7CA0-898B-4D43-B140-894ECC81FE6B}">
      <dgm:prSet phldrT="[テキスト]" custT="1"/>
      <dgm:spPr/>
      <dgm:t>
        <a:bodyPr/>
        <a:lstStyle/>
        <a:p>
          <a:r>
            <a:rPr kumimoji="1" lang="zh-CN" altLang="en-US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干细胞溶剂</a:t>
          </a:r>
          <a:endParaRPr kumimoji="1" lang="en-US" altLang="zh-CN" sz="15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kumimoji="1" lang="en-US" altLang="ja-JP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2cc</a:t>
          </a:r>
          <a:endParaRPr kumimoji="1" lang="ja-JP" altLang="en-US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E2CA3-7E8E-4B1B-9662-45EFE00EE752}" type="parTrans" cxnId="{101F13A9-482C-4333-BAA1-772F0460C786}">
      <dgm:prSet/>
      <dgm:spPr/>
      <dgm:t>
        <a:bodyPr/>
        <a:lstStyle/>
        <a:p>
          <a:endParaRPr kumimoji="1" lang="ja-JP" altLang="en-US" sz="15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E6738-6FFF-4BC2-9BFE-EFBE607F42CD}" type="sibTrans" cxnId="{101F13A9-482C-4333-BAA1-772F0460C786}">
      <dgm:prSet custT="1"/>
      <dgm:spPr/>
      <dgm:t>
        <a:bodyPr/>
        <a:lstStyle/>
        <a:p>
          <a:endParaRPr kumimoji="1" lang="ja-JP" altLang="en-US" sz="15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5441D6-38EC-4274-98FC-2C0CA524CF63}" type="pres">
      <dgm:prSet presAssocID="{A598BE65-DC42-4B9E-A306-A0B170053A77}" presName="linearFlow" presStyleCnt="0">
        <dgm:presLayoutVars>
          <dgm:dir/>
          <dgm:resizeHandles val="exact"/>
        </dgm:presLayoutVars>
      </dgm:prSet>
      <dgm:spPr/>
    </dgm:pt>
    <dgm:pt modelId="{DF817353-D632-4E17-9A1C-A8284D1EBCC5}" type="pres">
      <dgm:prSet presAssocID="{A1A142EF-2934-4368-83D1-4133DB29D1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8A516A-4706-42F4-8A53-C0F6D7CE05DE}" type="pres">
      <dgm:prSet presAssocID="{3C09365C-E7EE-4FAD-8D6C-F097C1C403BE}" presName="spacerL" presStyleCnt="0"/>
      <dgm:spPr/>
    </dgm:pt>
    <dgm:pt modelId="{8AFBDDD2-D184-46F1-AFC5-FAFEEA973A47}" type="pres">
      <dgm:prSet presAssocID="{3C09365C-E7EE-4FAD-8D6C-F097C1C403BE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CCDD531A-4003-4282-8C45-B270447D9F71}" type="pres">
      <dgm:prSet presAssocID="{3C09365C-E7EE-4FAD-8D6C-F097C1C403BE}" presName="spacerR" presStyleCnt="0"/>
      <dgm:spPr/>
    </dgm:pt>
    <dgm:pt modelId="{A0C89975-69DA-4096-A3A4-4205A2E0B180}" type="pres">
      <dgm:prSet presAssocID="{227D7CA0-898B-4D43-B140-894ECC81FE6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BA52BA4-3C09-4B1E-A990-382EB33394FA}" type="presOf" srcId="{A598BE65-DC42-4B9E-A306-A0B170053A77}" destId="{455441D6-38EC-4274-98FC-2C0CA524CF63}" srcOrd="0" destOrd="0" presId="urn:microsoft.com/office/officeart/2005/8/layout/equation1"/>
    <dgm:cxn modelId="{46998EC5-8429-494A-8CF4-218B5F0AE057}" type="presOf" srcId="{227D7CA0-898B-4D43-B140-894ECC81FE6B}" destId="{A0C89975-69DA-4096-A3A4-4205A2E0B180}" srcOrd="0" destOrd="0" presId="urn:microsoft.com/office/officeart/2005/8/layout/equation1"/>
    <dgm:cxn modelId="{101F13A9-482C-4333-BAA1-772F0460C786}" srcId="{A598BE65-DC42-4B9E-A306-A0B170053A77}" destId="{227D7CA0-898B-4D43-B140-894ECC81FE6B}" srcOrd="1" destOrd="0" parTransId="{15BE2CA3-7E8E-4B1B-9662-45EFE00EE752}" sibTransId="{0AEE6738-6FFF-4BC2-9BFE-EFBE607F42CD}"/>
    <dgm:cxn modelId="{53D4C2DF-B98E-42A3-B176-2CE808DF099E}" type="presOf" srcId="{A1A142EF-2934-4368-83D1-4133DB29D17C}" destId="{DF817353-D632-4E17-9A1C-A8284D1EBCC5}" srcOrd="0" destOrd="0" presId="urn:microsoft.com/office/officeart/2005/8/layout/equation1"/>
    <dgm:cxn modelId="{F16F2ACC-6C7C-444A-AE38-7CBA6C8F8DB5}" srcId="{A598BE65-DC42-4B9E-A306-A0B170053A77}" destId="{A1A142EF-2934-4368-83D1-4133DB29D17C}" srcOrd="0" destOrd="0" parTransId="{BD03C584-5071-4FB1-BAC8-E3BD4F24D1C3}" sibTransId="{3C09365C-E7EE-4FAD-8D6C-F097C1C403BE}"/>
    <dgm:cxn modelId="{5DB37755-29E6-47A3-9F66-14F72E8921D1}" type="presOf" srcId="{3C09365C-E7EE-4FAD-8D6C-F097C1C403BE}" destId="{8AFBDDD2-D184-46F1-AFC5-FAFEEA973A47}" srcOrd="0" destOrd="0" presId="urn:microsoft.com/office/officeart/2005/8/layout/equation1"/>
    <dgm:cxn modelId="{5DAB897E-E1D8-49DE-A1D5-8930C71AF111}" type="presParOf" srcId="{455441D6-38EC-4274-98FC-2C0CA524CF63}" destId="{DF817353-D632-4E17-9A1C-A8284D1EBCC5}" srcOrd="0" destOrd="0" presId="urn:microsoft.com/office/officeart/2005/8/layout/equation1"/>
    <dgm:cxn modelId="{4C370653-4D9F-49D3-A6AE-7C488D8C9945}" type="presParOf" srcId="{455441D6-38EC-4274-98FC-2C0CA524CF63}" destId="{938A516A-4706-42F4-8A53-C0F6D7CE05DE}" srcOrd="1" destOrd="0" presId="urn:microsoft.com/office/officeart/2005/8/layout/equation1"/>
    <dgm:cxn modelId="{FC258852-AC86-43C8-BCDB-A4E99232AF88}" type="presParOf" srcId="{455441D6-38EC-4274-98FC-2C0CA524CF63}" destId="{8AFBDDD2-D184-46F1-AFC5-FAFEEA973A47}" srcOrd="2" destOrd="0" presId="urn:microsoft.com/office/officeart/2005/8/layout/equation1"/>
    <dgm:cxn modelId="{80E086B7-4008-4C06-BF6B-A74F0D0D39CD}" type="presParOf" srcId="{455441D6-38EC-4274-98FC-2C0CA524CF63}" destId="{CCDD531A-4003-4282-8C45-B270447D9F71}" srcOrd="3" destOrd="0" presId="urn:microsoft.com/office/officeart/2005/8/layout/equation1"/>
    <dgm:cxn modelId="{467BE45C-B3C0-4531-B916-DB20A7EF28B8}" type="presParOf" srcId="{455441D6-38EC-4274-98FC-2C0CA524CF63}" destId="{A0C89975-69DA-4096-A3A4-4205A2E0B18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A6F2C-6B97-4B70-9CEC-4A7B1D360179}" type="doc">
      <dgm:prSet loTypeId="urn:microsoft.com/office/officeart/2011/layout/HexagonRadial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AFCA8BE-AC62-4060-82DE-F80B89E8E2AB}">
      <dgm:prSet phldrT="[テキスト]" custT="1"/>
      <dgm:spPr/>
      <dgm:t>
        <a:bodyPr/>
        <a:lstStyle/>
        <a:p>
          <a:r>
            <a:rPr kumimoji="1" lang="zh-CN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成长基因</a:t>
          </a:r>
          <a:r>
            <a:rPr kumimoji="1" lang="en-US" altLang="ja-JP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zh-CN" altLang="ja-JP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从脂肪干细胞培养的培养上清里抽取对美容有效地成分</a:t>
          </a:r>
          <a:endParaRPr kumimoji="1" lang="ja-JP" altLang="en-US" sz="1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B06FE-68ED-40F3-AA0C-6BCC02D18CF5}" type="parTrans" cxnId="{BAC8A0C1-8DEE-4158-9827-DE9FAB79B2EF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14FD6FF1-AD0F-4297-B27A-7F59687F20D2}" type="sibTrans" cxnId="{BAC8A0C1-8DEE-4158-9827-DE9FAB79B2EF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CBF25511-E118-4123-8BC8-CBEC7BB059FB}">
      <dgm:prSet phldrT="[テキスト]" custT="1"/>
      <dgm:spPr/>
      <dgm:t>
        <a:bodyPr/>
        <a:lstStyle/>
        <a:p>
          <a:r>
            <a:rPr kumimoji="1" lang="en-US" altLang="ja-JP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EGF</a:t>
          </a:r>
          <a:r>
            <a:rPr kumimoji="1" lang="en-US" altLang="ja-JP" sz="2300" dirty="0" smtClean="0">
              <a:solidFill>
                <a:schemeClr val="bg1"/>
              </a:solidFill>
            </a:rPr>
            <a:t/>
          </a:r>
          <a:br>
            <a:rPr kumimoji="1" lang="en-US" altLang="ja-JP" sz="2300" dirty="0" smtClean="0">
              <a:solidFill>
                <a:schemeClr val="bg1"/>
              </a:solidFill>
            </a:rPr>
          </a:br>
          <a:r>
            <a:rPr kumimoji="1" lang="zh-CN" altLang="ja-JP" sz="1000" dirty="0" smtClean="0">
              <a:solidFill>
                <a:schemeClr val="bg1"/>
              </a:solidFill>
            </a:rPr>
            <a:t>上皮细胞成长基因</a:t>
          </a:r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7EBB0C1E-163B-4677-9F2B-8FDD9EF94CC8}" type="parTrans" cxnId="{7BD2454E-5C95-4C37-B51C-8E6BA4FA1AE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6EE2ABD9-8D01-4B87-8555-C1E3F320481A}" type="sibTrans" cxnId="{7BD2454E-5C95-4C37-B51C-8E6BA4FA1AE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7C2EF10F-F5ED-4839-A0F6-B581C9783DF7}">
      <dgm:prSet phldrT="[テキスト]" custT="1"/>
      <dgm:spPr/>
      <dgm:t>
        <a:bodyPr/>
        <a:lstStyle/>
        <a:p>
          <a:r>
            <a:rPr kumimoji="1" lang="en-US" altLang="ja-JP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TGF-β</a:t>
          </a:r>
          <a:r>
            <a:rPr kumimoji="1" lang="en-US" altLang="ja-JP" sz="1700" dirty="0" smtClean="0">
              <a:solidFill>
                <a:schemeClr val="bg1"/>
              </a:solidFill>
            </a:rPr>
            <a:t/>
          </a:r>
          <a:br>
            <a:rPr kumimoji="1" lang="en-US" altLang="ja-JP" sz="1700" dirty="0" smtClean="0">
              <a:solidFill>
                <a:schemeClr val="bg1"/>
              </a:solidFill>
            </a:rPr>
          </a:br>
          <a:r>
            <a:rPr kumimoji="1" lang="ja-JP" altLang="ja-JP" sz="1000" dirty="0" smtClean="0">
              <a:solidFill>
                <a:schemeClr val="bg1"/>
              </a:solidFill>
            </a:rPr>
            <a:t>转化型</a:t>
          </a:r>
        </a:p>
        <a:p>
          <a:r>
            <a:rPr kumimoji="1" lang="ja-JP" altLang="ja-JP" sz="1000" dirty="0" smtClean="0">
              <a:solidFill>
                <a:schemeClr val="bg1"/>
              </a:solidFill>
            </a:rPr>
            <a:t>成长</a:t>
          </a:r>
          <a:r>
            <a:rPr kumimoji="1" lang="zh-CN" altLang="en-US" sz="1000" dirty="0" smtClean="0">
              <a:solidFill>
                <a:schemeClr val="bg1"/>
              </a:solidFill>
            </a:rPr>
            <a:t>基因</a:t>
          </a:r>
          <a:endParaRPr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D9175979-C7BC-4A6F-9721-45C231F32E21}" type="parTrans" cxnId="{3E9F9FA5-DCF3-4FF9-BE3B-276B5C67F117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A2653D8E-47B1-4685-BB15-5D9439580A9C}" type="sibTrans" cxnId="{3E9F9FA5-DCF3-4FF9-BE3B-276B5C67F117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7738895-AD72-48F7-A664-CFE02CB105CE}">
      <dgm:prSet phldrT="[テキスト]" custT="1"/>
      <dgm:spPr/>
      <dgm:t>
        <a:bodyPr/>
        <a:lstStyle/>
        <a:p>
          <a:r>
            <a:rPr kumimoji="1" lang="en-US" altLang="ja-JP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TGF-α</a:t>
          </a:r>
          <a:r>
            <a:rPr kumimoji="1" lang="en-US" altLang="ja-JP" sz="1700" dirty="0" smtClean="0">
              <a:solidFill>
                <a:schemeClr val="bg1"/>
              </a:solidFill>
            </a:rPr>
            <a:t/>
          </a:r>
          <a:br>
            <a:rPr kumimoji="1" lang="en-US" altLang="ja-JP" sz="1700" dirty="0" smtClean="0">
              <a:solidFill>
                <a:schemeClr val="bg1"/>
              </a:solidFill>
            </a:rPr>
          </a:br>
          <a:r>
            <a:rPr kumimoji="1" lang="ja-JP" altLang="ja-JP" sz="1000" dirty="0" smtClean="0">
              <a:solidFill>
                <a:schemeClr val="bg1"/>
              </a:solidFill>
            </a:rPr>
            <a:t>转化型</a:t>
          </a:r>
        </a:p>
        <a:p>
          <a:r>
            <a:rPr kumimoji="1" lang="ja-JP" altLang="ja-JP" sz="1000" dirty="0" smtClean="0">
              <a:solidFill>
                <a:schemeClr val="bg1"/>
              </a:solidFill>
            </a:rPr>
            <a:t>成长</a:t>
          </a:r>
          <a:r>
            <a:rPr kumimoji="1" lang="zh-CN" altLang="en-US" sz="1000" dirty="0" smtClean="0">
              <a:solidFill>
                <a:schemeClr val="bg1"/>
              </a:solidFill>
            </a:rPr>
            <a:t>基因</a:t>
          </a:r>
          <a:endParaRPr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DDB2EDC5-097C-4BBD-80A4-A862DED3CE5D}" type="parTrans" cxnId="{AC9D0868-11F5-4D57-A3DB-965189DEF7A0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2D31344-2A7A-4D84-A51B-37A33B34C5D8}" type="sibTrans" cxnId="{AC9D0868-11F5-4D57-A3DB-965189DEF7A0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7E016E3A-517A-49B3-B4ED-4A3704F12964}">
      <dgm:prSet phldrT="[テキスト]" custT="1"/>
      <dgm:spPr/>
      <dgm:t>
        <a:bodyPr/>
        <a:lstStyle/>
        <a:p>
          <a:r>
            <a:rPr kumimoji="1" lang="en-US" altLang="ja-JP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IGF-1</a:t>
          </a:r>
          <a:r>
            <a:rPr kumimoji="1" lang="en-US" altLang="ja-JP" sz="1900" dirty="0" smtClean="0">
              <a:solidFill>
                <a:schemeClr val="bg1"/>
              </a:solidFill>
            </a:rPr>
            <a:t/>
          </a:r>
          <a:br>
            <a:rPr kumimoji="1" lang="en-US" altLang="ja-JP" sz="1900" dirty="0" smtClean="0">
              <a:solidFill>
                <a:schemeClr val="bg1"/>
              </a:solidFill>
            </a:rPr>
          </a:br>
          <a:r>
            <a:rPr kumimoji="1" lang="zh-CN" altLang="ja-JP" sz="1000" dirty="0" smtClean="0">
              <a:solidFill>
                <a:schemeClr val="bg1"/>
              </a:solidFill>
            </a:rPr>
            <a:t>胰岛素样成长</a:t>
          </a:r>
          <a:r>
            <a:rPr kumimoji="1" lang="zh-CN" altLang="en-US" sz="1000" dirty="0" smtClean="0">
              <a:solidFill>
                <a:schemeClr val="bg1"/>
              </a:solidFill>
            </a:rPr>
            <a:t>基因</a:t>
          </a:r>
          <a:endParaRPr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700838F1-30C3-4612-9DF5-4DEA20E46078}" type="parTrans" cxnId="{07BA0B51-7B7D-44C8-BF76-8EF558E4E708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590FD31-BFBA-435B-9F63-97AA9F50BF3D}" type="sibTrans" cxnId="{07BA0B51-7B7D-44C8-BF76-8EF558E4E708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54CBDB2-7DD9-48F2-B29B-2E24CBFC0DEE}">
      <dgm:prSet phldrT="[テキスト]" custT="1"/>
      <dgm:spPr/>
      <dgm:t>
        <a:bodyPr/>
        <a:lstStyle/>
        <a:p>
          <a:r>
            <a:rPr kumimoji="1" lang="en-US" altLang="ja-JP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PDGF</a:t>
          </a:r>
          <a:r>
            <a:rPr kumimoji="1" lang="en-US" altLang="ja-JP" sz="1900" dirty="0" smtClean="0">
              <a:solidFill>
                <a:schemeClr val="bg1"/>
              </a:solidFill>
            </a:rPr>
            <a:t/>
          </a:r>
          <a:br>
            <a:rPr kumimoji="1" lang="en-US" altLang="ja-JP" sz="1900" dirty="0" smtClean="0">
              <a:solidFill>
                <a:schemeClr val="bg1"/>
              </a:solidFill>
            </a:rPr>
          </a:br>
          <a:r>
            <a:rPr kumimoji="1" lang="zh-CN" altLang="ja-JP" sz="1000" dirty="0" smtClean="0">
              <a:solidFill>
                <a:schemeClr val="bg1"/>
              </a:solidFill>
            </a:rPr>
            <a:t>血小板来源成长</a:t>
          </a:r>
          <a:r>
            <a:rPr kumimoji="1" lang="zh-CN" altLang="en-US" sz="1000" dirty="0" smtClean="0">
              <a:solidFill>
                <a:schemeClr val="bg1"/>
              </a:solidFill>
            </a:rPr>
            <a:t>基因</a:t>
          </a:r>
          <a:endParaRPr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1C2753E1-D433-4660-9504-EC1C2F59321B}" type="parTrans" cxnId="{664A51B9-2DE1-4788-B98F-8B90AF5CF5F2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694809A-0AB5-4826-87CC-C96BDAFB48DD}" type="sibTrans" cxnId="{664A51B9-2DE1-4788-B98F-8B90AF5CF5F2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F7748F79-F4A9-43C6-AAF3-EB2CDD14DBB8}">
      <dgm:prSet phldrT="[テキスト]" custT="1"/>
      <dgm:spPr/>
      <dgm:t>
        <a:bodyPr/>
        <a:lstStyle/>
        <a:p>
          <a:r>
            <a:rPr kumimoji="1" lang="en-US" altLang="ja-JP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VEGF</a:t>
          </a:r>
          <a:r>
            <a:rPr kumimoji="1" lang="en-US" altLang="ja-JP" sz="1900" dirty="0" smtClean="0">
              <a:solidFill>
                <a:schemeClr val="bg1"/>
              </a:solidFill>
            </a:rPr>
            <a:t/>
          </a:r>
          <a:br>
            <a:rPr kumimoji="1" lang="en-US" altLang="ja-JP" sz="1900" dirty="0" smtClean="0">
              <a:solidFill>
                <a:schemeClr val="bg1"/>
              </a:solidFill>
            </a:rPr>
          </a:br>
          <a:r>
            <a:rPr kumimoji="1" lang="zh-CN" altLang="ja-JP" sz="1000" dirty="0" smtClean="0">
              <a:solidFill>
                <a:schemeClr val="bg1"/>
              </a:solidFill>
            </a:rPr>
            <a:t>血管内皮细胞成长</a:t>
          </a:r>
          <a:r>
            <a:rPr kumimoji="1" lang="zh-CN" altLang="en-US" sz="1000" dirty="0" smtClean="0">
              <a:solidFill>
                <a:schemeClr val="bg1"/>
              </a:solidFill>
            </a:rPr>
            <a:t>基因</a:t>
          </a:r>
          <a:endParaRPr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en-US" altLang="ja-JP" sz="10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E41788F3-ABF2-41A9-809D-2ACA75C90162}" type="parTrans" cxnId="{87A2B6E0-9F81-4BE3-87B2-098A5042B744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18BAD577-189A-41D9-9F02-BA79497AF5C0}" type="sibTrans" cxnId="{87A2B6E0-9F81-4BE3-87B2-098A5042B744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CC8D4016-22B3-4215-A1CA-034E88EB29A1}" type="pres">
      <dgm:prSet presAssocID="{2D4A6F2C-6B97-4B70-9CEC-4A7B1D36017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647E71F1-4DAA-4E7E-B368-E147457D82F2}" type="pres">
      <dgm:prSet presAssocID="{1AFCA8BE-AC62-4060-82DE-F80B89E8E2A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kumimoji="1" lang="ja-JP" altLang="en-US"/>
        </a:p>
      </dgm:t>
    </dgm:pt>
    <dgm:pt modelId="{1EFE3417-CF70-40CB-9B95-9A8ACD88621C}" type="pres">
      <dgm:prSet presAssocID="{CBF25511-E118-4123-8BC8-CBEC7BB059FB}" presName="Accent1" presStyleCnt="0"/>
      <dgm:spPr/>
    </dgm:pt>
    <dgm:pt modelId="{291426F2-18AB-47A6-BEA7-655B5AED29E5}" type="pres">
      <dgm:prSet presAssocID="{CBF25511-E118-4123-8BC8-CBEC7BB059FB}" presName="Accent" presStyleLbl="bgShp" presStyleIdx="0" presStyleCnt="6"/>
      <dgm:spPr/>
    </dgm:pt>
    <dgm:pt modelId="{5683B2BC-2218-48E3-946A-4FB3DE3987F4}" type="pres">
      <dgm:prSet presAssocID="{CBF25511-E118-4123-8BC8-CBEC7BB059F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062A59-DDC4-4B88-BFA6-1772C04C898C}" type="pres">
      <dgm:prSet presAssocID="{7C2EF10F-F5ED-4839-A0F6-B581C9783DF7}" presName="Accent2" presStyleCnt="0"/>
      <dgm:spPr/>
    </dgm:pt>
    <dgm:pt modelId="{A51C1AC6-5E2B-40AD-A0F9-3C67CF706729}" type="pres">
      <dgm:prSet presAssocID="{7C2EF10F-F5ED-4839-A0F6-B581C9783DF7}" presName="Accent" presStyleLbl="bgShp" presStyleIdx="1" presStyleCnt="6"/>
      <dgm:spPr/>
    </dgm:pt>
    <dgm:pt modelId="{BBE8591D-6186-43A9-9047-23C139CBD937}" type="pres">
      <dgm:prSet presAssocID="{7C2EF10F-F5ED-4839-A0F6-B581C9783DF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5BAABE-66C3-43B1-AC88-36F7598371F5}" type="pres">
      <dgm:prSet presAssocID="{87738895-AD72-48F7-A664-CFE02CB105CE}" presName="Accent3" presStyleCnt="0"/>
      <dgm:spPr/>
    </dgm:pt>
    <dgm:pt modelId="{997E679D-31B0-421C-BCBC-BB2D97CF0532}" type="pres">
      <dgm:prSet presAssocID="{87738895-AD72-48F7-A664-CFE02CB105CE}" presName="Accent" presStyleLbl="bgShp" presStyleIdx="2" presStyleCnt="6"/>
      <dgm:spPr/>
    </dgm:pt>
    <dgm:pt modelId="{90DEF84C-39FF-4E45-853B-6B7C52DB6586}" type="pres">
      <dgm:prSet presAssocID="{87738895-AD72-48F7-A664-CFE02CB105C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436908-EC4C-4F82-BBBC-78065AD44DC5}" type="pres">
      <dgm:prSet presAssocID="{7E016E3A-517A-49B3-B4ED-4A3704F12964}" presName="Accent4" presStyleCnt="0"/>
      <dgm:spPr/>
    </dgm:pt>
    <dgm:pt modelId="{628ECBD3-2083-47E1-9DD0-B10BF7E5A993}" type="pres">
      <dgm:prSet presAssocID="{7E016E3A-517A-49B3-B4ED-4A3704F12964}" presName="Accent" presStyleLbl="bgShp" presStyleIdx="3" presStyleCnt="6"/>
      <dgm:spPr/>
    </dgm:pt>
    <dgm:pt modelId="{7DE88857-40E4-4979-A0CE-DBC7D841892B}" type="pres">
      <dgm:prSet presAssocID="{7E016E3A-517A-49B3-B4ED-4A3704F1296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C39ED2-F4A9-4CAA-A8FC-B5BE0FC72B84}" type="pres">
      <dgm:prSet presAssocID="{854CBDB2-7DD9-48F2-B29B-2E24CBFC0DEE}" presName="Accent5" presStyleCnt="0"/>
      <dgm:spPr/>
    </dgm:pt>
    <dgm:pt modelId="{4D28334D-EB5A-452B-B6A0-626AA91D3FCA}" type="pres">
      <dgm:prSet presAssocID="{854CBDB2-7DD9-48F2-B29B-2E24CBFC0DEE}" presName="Accent" presStyleLbl="bgShp" presStyleIdx="4" presStyleCnt="6"/>
      <dgm:spPr/>
    </dgm:pt>
    <dgm:pt modelId="{46677763-FB28-4631-9E4B-DB8FB7CF24F6}" type="pres">
      <dgm:prSet presAssocID="{854CBDB2-7DD9-48F2-B29B-2E24CBFC0DE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61D39-9269-4722-B2B5-08B998AC1274}" type="pres">
      <dgm:prSet presAssocID="{F7748F79-F4A9-43C6-AAF3-EB2CDD14DBB8}" presName="Accent6" presStyleCnt="0"/>
      <dgm:spPr/>
    </dgm:pt>
    <dgm:pt modelId="{D35854D9-8A3F-49A4-AC51-7F0D6E74B7C3}" type="pres">
      <dgm:prSet presAssocID="{F7748F79-F4A9-43C6-AAF3-EB2CDD14DBB8}" presName="Accent" presStyleLbl="bgShp" presStyleIdx="5" presStyleCnt="6"/>
      <dgm:spPr/>
    </dgm:pt>
    <dgm:pt modelId="{6E3507A9-7A4A-4AA1-BFBA-C230873E147D}" type="pres">
      <dgm:prSet presAssocID="{F7748F79-F4A9-43C6-AAF3-EB2CDD14DBB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4E5D48A-DB1A-46BA-BA93-C990BB23FB0E}" type="presOf" srcId="{854CBDB2-7DD9-48F2-B29B-2E24CBFC0DEE}" destId="{46677763-FB28-4631-9E4B-DB8FB7CF24F6}" srcOrd="0" destOrd="0" presId="urn:microsoft.com/office/officeart/2011/layout/HexagonRadial"/>
    <dgm:cxn modelId="{BAC8A0C1-8DEE-4158-9827-DE9FAB79B2EF}" srcId="{2D4A6F2C-6B97-4B70-9CEC-4A7B1D360179}" destId="{1AFCA8BE-AC62-4060-82DE-F80B89E8E2AB}" srcOrd="0" destOrd="0" parTransId="{C2AB06FE-68ED-40F3-AA0C-6BCC02D18CF5}" sibTransId="{14FD6FF1-AD0F-4297-B27A-7F59687F20D2}"/>
    <dgm:cxn modelId="{7BD2454E-5C95-4C37-B51C-8E6BA4FA1AEC}" srcId="{1AFCA8BE-AC62-4060-82DE-F80B89E8E2AB}" destId="{CBF25511-E118-4123-8BC8-CBEC7BB059FB}" srcOrd="0" destOrd="0" parTransId="{7EBB0C1E-163B-4677-9F2B-8FDD9EF94CC8}" sibTransId="{6EE2ABD9-8D01-4B87-8555-C1E3F320481A}"/>
    <dgm:cxn modelId="{595640FB-D71F-4DF1-B88C-BBD36F062DEF}" type="presOf" srcId="{1AFCA8BE-AC62-4060-82DE-F80B89E8E2AB}" destId="{647E71F1-4DAA-4E7E-B368-E147457D82F2}" srcOrd="0" destOrd="0" presId="urn:microsoft.com/office/officeart/2011/layout/HexagonRadial"/>
    <dgm:cxn modelId="{A1595600-ACAF-4676-A6EB-AF673CDC502A}" type="presOf" srcId="{7E016E3A-517A-49B3-B4ED-4A3704F12964}" destId="{7DE88857-40E4-4979-A0CE-DBC7D841892B}" srcOrd="0" destOrd="0" presId="urn:microsoft.com/office/officeart/2011/layout/HexagonRadial"/>
    <dgm:cxn modelId="{07BA0B51-7B7D-44C8-BF76-8EF558E4E708}" srcId="{1AFCA8BE-AC62-4060-82DE-F80B89E8E2AB}" destId="{7E016E3A-517A-49B3-B4ED-4A3704F12964}" srcOrd="3" destOrd="0" parTransId="{700838F1-30C3-4612-9DF5-4DEA20E46078}" sibTransId="{8590FD31-BFBA-435B-9F63-97AA9F50BF3D}"/>
    <dgm:cxn modelId="{5E2A0080-A0BA-440D-9481-CD1EB122F5F4}" type="presOf" srcId="{7C2EF10F-F5ED-4839-A0F6-B581C9783DF7}" destId="{BBE8591D-6186-43A9-9047-23C139CBD937}" srcOrd="0" destOrd="0" presId="urn:microsoft.com/office/officeart/2011/layout/HexagonRadial"/>
    <dgm:cxn modelId="{664A51B9-2DE1-4788-B98F-8B90AF5CF5F2}" srcId="{1AFCA8BE-AC62-4060-82DE-F80B89E8E2AB}" destId="{854CBDB2-7DD9-48F2-B29B-2E24CBFC0DEE}" srcOrd="4" destOrd="0" parTransId="{1C2753E1-D433-4660-9504-EC1C2F59321B}" sibTransId="{D694809A-0AB5-4826-87CC-C96BDAFB48DD}"/>
    <dgm:cxn modelId="{1D784E90-2F6A-4B88-A398-59BCB420D3DC}" type="presOf" srcId="{F7748F79-F4A9-43C6-AAF3-EB2CDD14DBB8}" destId="{6E3507A9-7A4A-4AA1-BFBA-C230873E147D}" srcOrd="0" destOrd="0" presId="urn:microsoft.com/office/officeart/2011/layout/HexagonRadial"/>
    <dgm:cxn modelId="{6FC424F4-E997-499B-B5FD-8572FEA1DA5C}" type="presOf" srcId="{CBF25511-E118-4123-8BC8-CBEC7BB059FB}" destId="{5683B2BC-2218-48E3-946A-4FB3DE3987F4}" srcOrd="0" destOrd="0" presId="urn:microsoft.com/office/officeart/2011/layout/HexagonRadial"/>
    <dgm:cxn modelId="{AC9D0868-11F5-4D57-A3DB-965189DEF7A0}" srcId="{1AFCA8BE-AC62-4060-82DE-F80B89E8E2AB}" destId="{87738895-AD72-48F7-A664-CFE02CB105CE}" srcOrd="2" destOrd="0" parTransId="{DDB2EDC5-097C-4BBD-80A4-A862DED3CE5D}" sibTransId="{D2D31344-2A7A-4D84-A51B-37A33B34C5D8}"/>
    <dgm:cxn modelId="{87A2B6E0-9F81-4BE3-87B2-098A5042B744}" srcId="{1AFCA8BE-AC62-4060-82DE-F80B89E8E2AB}" destId="{F7748F79-F4A9-43C6-AAF3-EB2CDD14DBB8}" srcOrd="5" destOrd="0" parTransId="{E41788F3-ABF2-41A9-809D-2ACA75C90162}" sibTransId="{18BAD577-189A-41D9-9F02-BA79497AF5C0}"/>
    <dgm:cxn modelId="{3E9F9FA5-DCF3-4FF9-BE3B-276B5C67F117}" srcId="{1AFCA8BE-AC62-4060-82DE-F80B89E8E2AB}" destId="{7C2EF10F-F5ED-4839-A0F6-B581C9783DF7}" srcOrd="1" destOrd="0" parTransId="{D9175979-C7BC-4A6F-9721-45C231F32E21}" sibTransId="{A2653D8E-47B1-4685-BB15-5D9439580A9C}"/>
    <dgm:cxn modelId="{7A586D63-B40E-4781-B0F6-47FC7C3331FD}" type="presOf" srcId="{87738895-AD72-48F7-A664-CFE02CB105CE}" destId="{90DEF84C-39FF-4E45-853B-6B7C52DB6586}" srcOrd="0" destOrd="0" presId="urn:microsoft.com/office/officeart/2011/layout/HexagonRadial"/>
    <dgm:cxn modelId="{1EA35B99-5793-46A0-AE5E-2D7DB883B416}" type="presOf" srcId="{2D4A6F2C-6B97-4B70-9CEC-4A7B1D360179}" destId="{CC8D4016-22B3-4215-A1CA-034E88EB29A1}" srcOrd="0" destOrd="0" presId="urn:microsoft.com/office/officeart/2011/layout/HexagonRadial"/>
    <dgm:cxn modelId="{189DD801-1DF5-48B2-A219-574AF2574B6D}" type="presParOf" srcId="{CC8D4016-22B3-4215-A1CA-034E88EB29A1}" destId="{647E71F1-4DAA-4E7E-B368-E147457D82F2}" srcOrd="0" destOrd="0" presId="urn:microsoft.com/office/officeart/2011/layout/HexagonRadial"/>
    <dgm:cxn modelId="{216E26BE-F134-495F-93BA-92415F9AD909}" type="presParOf" srcId="{CC8D4016-22B3-4215-A1CA-034E88EB29A1}" destId="{1EFE3417-CF70-40CB-9B95-9A8ACD88621C}" srcOrd="1" destOrd="0" presId="urn:microsoft.com/office/officeart/2011/layout/HexagonRadial"/>
    <dgm:cxn modelId="{1AD59814-74E0-42EF-90C7-89A8EFDC4D05}" type="presParOf" srcId="{1EFE3417-CF70-40CB-9B95-9A8ACD88621C}" destId="{291426F2-18AB-47A6-BEA7-655B5AED29E5}" srcOrd="0" destOrd="0" presId="urn:microsoft.com/office/officeart/2011/layout/HexagonRadial"/>
    <dgm:cxn modelId="{7F119EED-8034-4B24-8A57-753B90799B26}" type="presParOf" srcId="{CC8D4016-22B3-4215-A1CA-034E88EB29A1}" destId="{5683B2BC-2218-48E3-946A-4FB3DE3987F4}" srcOrd="2" destOrd="0" presId="urn:microsoft.com/office/officeart/2011/layout/HexagonRadial"/>
    <dgm:cxn modelId="{4B85E31A-E6D5-4FF7-B738-EFB9C0E15EDF}" type="presParOf" srcId="{CC8D4016-22B3-4215-A1CA-034E88EB29A1}" destId="{37062A59-DDC4-4B88-BFA6-1772C04C898C}" srcOrd="3" destOrd="0" presId="urn:microsoft.com/office/officeart/2011/layout/HexagonRadial"/>
    <dgm:cxn modelId="{18E76954-FB77-49EA-9D5C-F5314A4D5D41}" type="presParOf" srcId="{37062A59-DDC4-4B88-BFA6-1772C04C898C}" destId="{A51C1AC6-5E2B-40AD-A0F9-3C67CF706729}" srcOrd="0" destOrd="0" presId="urn:microsoft.com/office/officeart/2011/layout/HexagonRadial"/>
    <dgm:cxn modelId="{9AF23ABE-B8E9-4176-8912-E6670C16D0D9}" type="presParOf" srcId="{CC8D4016-22B3-4215-A1CA-034E88EB29A1}" destId="{BBE8591D-6186-43A9-9047-23C139CBD937}" srcOrd="4" destOrd="0" presId="urn:microsoft.com/office/officeart/2011/layout/HexagonRadial"/>
    <dgm:cxn modelId="{A3067A9C-7D4A-4C79-A5A9-C3DDB6A87BD8}" type="presParOf" srcId="{CC8D4016-22B3-4215-A1CA-034E88EB29A1}" destId="{7E5BAABE-66C3-43B1-AC88-36F7598371F5}" srcOrd="5" destOrd="0" presId="urn:microsoft.com/office/officeart/2011/layout/HexagonRadial"/>
    <dgm:cxn modelId="{00C37516-3FCD-4ADE-A453-A5E8CF4698D5}" type="presParOf" srcId="{7E5BAABE-66C3-43B1-AC88-36F7598371F5}" destId="{997E679D-31B0-421C-BCBC-BB2D97CF0532}" srcOrd="0" destOrd="0" presId="urn:microsoft.com/office/officeart/2011/layout/HexagonRadial"/>
    <dgm:cxn modelId="{A0D2E10D-6C97-4C89-B654-B37133812734}" type="presParOf" srcId="{CC8D4016-22B3-4215-A1CA-034E88EB29A1}" destId="{90DEF84C-39FF-4E45-853B-6B7C52DB6586}" srcOrd="6" destOrd="0" presId="urn:microsoft.com/office/officeart/2011/layout/HexagonRadial"/>
    <dgm:cxn modelId="{B79B1F02-D49F-47D2-BA87-970D694CE323}" type="presParOf" srcId="{CC8D4016-22B3-4215-A1CA-034E88EB29A1}" destId="{BA436908-EC4C-4F82-BBBC-78065AD44DC5}" srcOrd="7" destOrd="0" presId="urn:microsoft.com/office/officeart/2011/layout/HexagonRadial"/>
    <dgm:cxn modelId="{3955FD45-56F4-4F51-AEAE-EB168B9EE38F}" type="presParOf" srcId="{BA436908-EC4C-4F82-BBBC-78065AD44DC5}" destId="{628ECBD3-2083-47E1-9DD0-B10BF7E5A993}" srcOrd="0" destOrd="0" presId="urn:microsoft.com/office/officeart/2011/layout/HexagonRadial"/>
    <dgm:cxn modelId="{BF274FC6-4F18-4D53-B29A-1C73937A0451}" type="presParOf" srcId="{CC8D4016-22B3-4215-A1CA-034E88EB29A1}" destId="{7DE88857-40E4-4979-A0CE-DBC7D841892B}" srcOrd="8" destOrd="0" presId="urn:microsoft.com/office/officeart/2011/layout/HexagonRadial"/>
    <dgm:cxn modelId="{91DB6E19-82FC-4BFD-A380-42CB99C9311E}" type="presParOf" srcId="{CC8D4016-22B3-4215-A1CA-034E88EB29A1}" destId="{90C39ED2-F4A9-4CAA-A8FC-B5BE0FC72B84}" srcOrd="9" destOrd="0" presId="urn:microsoft.com/office/officeart/2011/layout/HexagonRadial"/>
    <dgm:cxn modelId="{E265537B-D518-4070-96C8-1DD9EBB00CEA}" type="presParOf" srcId="{90C39ED2-F4A9-4CAA-A8FC-B5BE0FC72B84}" destId="{4D28334D-EB5A-452B-B6A0-626AA91D3FCA}" srcOrd="0" destOrd="0" presId="urn:microsoft.com/office/officeart/2011/layout/HexagonRadial"/>
    <dgm:cxn modelId="{9F00DDF8-3550-4103-9406-0CEF7D4288A1}" type="presParOf" srcId="{CC8D4016-22B3-4215-A1CA-034E88EB29A1}" destId="{46677763-FB28-4631-9E4B-DB8FB7CF24F6}" srcOrd="10" destOrd="0" presId="urn:microsoft.com/office/officeart/2011/layout/HexagonRadial"/>
    <dgm:cxn modelId="{8985735B-1743-42C3-BA56-F3A475069041}" type="presParOf" srcId="{CC8D4016-22B3-4215-A1CA-034E88EB29A1}" destId="{A6B61D39-9269-4722-B2B5-08B998AC1274}" srcOrd="11" destOrd="0" presId="urn:microsoft.com/office/officeart/2011/layout/HexagonRadial"/>
    <dgm:cxn modelId="{DCE62999-FEC7-4FAE-BB05-885B6FB9EFC2}" type="presParOf" srcId="{A6B61D39-9269-4722-B2B5-08B998AC1274}" destId="{D35854D9-8A3F-49A4-AC51-7F0D6E74B7C3}" srcOrd="0" destOrd="0" presId="urn:microsoft.com/office/officeart/2011/layout/HexagonRadial"/>
    <dgm:cxn modelId="{BF0A542C-E595-479B-BC5E-96FD0CA8F61C}" type="presParOf" srcId="{CC8D4016-22B3-4215-A1CA-034E88EB29A1}" destId="{6E3507A9-7A4A-4AA1-BFBA-C230873E147D}" srcOrd="12" destOrd="0" presId="urn:microsoft.com/office/officeart/2011/layout/HexagonRadial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7353-D632-4E17-9A1C-A8284D1EBCC5}">
      <dsp:nvSpPr>
        <dsp:cNvPr id="0" name=""/>
        <dsp:cNvSpPr/>
      </dsp:nvSpPr>
      <dsp:spPr>
        <a:xfrm>
          <a:off x="1801190" y="949"/>
          <a:ext cx="1942317" cy="19423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脂肪来源干细胞</a:t>
          </a: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(500</a:t>
          </a:r>
          <a:r>
            <a:rPr kumimoji="1" lang="ja-JP" alt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万</a:t>
          </a:r>
          <a:r>
            <a:rPr kumimoji="1" lang="zh-CN" alt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个</a:t>
          </a: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b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</a:t>
          </a:r>
          <a:b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zh-CN" alt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培养上清</a:t>
          </a:r>
          <a:endParaRPr kumimoji="1" lang="en-US" altLang="ja-JP" sz="15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1cc</a:t>
          </a:r>
          <a:endParaRPr kumimoji="1" lang="ja-JP" alt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5636" y="285395"/>
        <a:ext cx="1373425" cy="1373425"/>
      </dsp:txXfrm>
    </dsp:sp>
    <dsp:sp modelId="{8AFBDDD2-D184-46F1-AFC5-FAFEEA973A47}">
      <dsp:nvSpPr>
        <dsp:cNvPr id="0" name=""/>
        <dsp:cNvSpPr/>
      </dsp:nvSpPr>
      <dsp:spPr>
        <a:xfrm>
          <a:off x="3901223" y="408835"/>
          <a:ext cx="1126544" cy="1126544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5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0546" y="640903"/>
        <a:ext cx="827898" cy="662408"/>
      </dsp:txXfrm>
    </dsp:sp>
    <dsp:sp modelId="{A0C89975-69DA-4096-A3A4-4205A2E0B180}">
      <dsp:nvSpPr>
        <dsp:cNvPr id="0" name=""/>
        <dsp:cNvSpPr/>
      </dsp:nvSpPr>
      <dsp:spPr>
        <a:xfrm>
          <a:off x="5185484" y="949"/>
          <a:ext cx="1942317" cy="194231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干细胞溶剂</a:t>
          </a:r>
          <a:endParaRPr kumimoji="1" lang="en-US" altLang="zh-CN" sz="15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5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2cc</a:t>
          </a:r>
          <a:endParaRPr kumimoji="1" lang="ja-JP" altLang="en-US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9930" y="285395"/>
        <a:ext cx="1373425" cy="137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E71F1-4DAA-4E7E-B368-E147457D82F2}">
      <dsp:nvSpPr>
        <dsp:cNvPr id="0" name=""/>
        <dsp:cNvSpPr/>
      </dsp:nvSpPr>
      <dsp:spPr>
        <a:xfrm>
          <a:off x="2671557" y="2168797"/>
          <a:ext cx="2756636" cy="23846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成长基因</a:t>
          </a:r>
          <a:r>
            <a:rPr kumimoji="1" lang="en-US" altLang="ja-JP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en-US" altLang="ja-JP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kumimoji="1" lang="en-US" altLang="ja-JP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kumimoji="1" lang="zh-CN" altLang="ja-JP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从脂肪干细胞培养的培养上清里抽取对美容有效地成分</a:t>
          </a:r>
          <a:endParaRPr kumimoji="1" lang="ja-JP" altLang="en-US" sz="1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8370" y="2563959"/>
        <a:ext cx="1843010" cy="1594277"/>
      </dsp:txXfrm>
    </dsp:sp>
    <dsp:sp modelId="{A51C1AC6-5E2B-40AD-A0F9-3C67CF706729}">
      <dsp:nvSpPr>
        <dsp:cNvPr id="0" name=""/>
        <dsp:cNvSpPr/>
      </dsp:nvSpPr>
      <dsp:spPr>
        <a:xfrm>
          <a:off x="4397741" y="1027926"/>
          <a:ext cx="1040070" cy="89615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83B2BC-2218-48E3-946A-4FB3DE3987F4}">
      <dsp:nvSpPr>
        <dsp:cNvPr id="0" name=""/>
        <dsp:cNvSpPr/>
      </dsp:nvSpPr>
      <dsp:spPr>
        <a:xfrm>
          <a:off x="2925483" y="0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EGF</a:t>
          </a:r>
          <a:r>
            <a:rPr kumimoji="1" lang="en-US" altLang="ja-JP" sz="2300" kern="1200" dirty="0" smtClean="0">
              <a:solidFill>
                <a:schemeClr val="bg1"/>
              </a:solidFill>
            </a:rPr>
            <a:t/>
          </a:r>
          <a:br>
            <a:rPr kumimoji="1" lang="en-US" altLang="ja-JP" sz="2300" kern="1200" dirty="0" smtClean="0">
              <a:solidFill>
                <a:schemeClr val="bg1"/>
              </a:solidFill>
            </a:rPr>
          </a:br>
          <a:r>
            <a:rPr kumimoji="1" lang="zh-CN" altLang="ja-JP" sz="1000" kern="1200" dirty="0" smtClean="0">
              <a:solidFill>
                <a:schemeClr val="bg1"/>
              </a:solidFill>
            </a:rPr>
            <a:t>上皮细胞成长基因</a:t>
          </a: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3299855" y="323876"/>
        <a:ext cx="1510299" cy="1306586"/>
      </dsp:txXfrm>
    </dsp:sp>
    <dsp:sp modelId="{997E679D-31B0-421C-BCBC-BB2D97CF0532}">
      <dsp:nvSpPr>
        <dsp:cNvPr id="0" name=""/>
        <dsp:cNvSpPr/>
      </dsp:nvSpPr>
      <dsp:spPr>
        <a:xfrm>
          <a:off x="5611584" y="2703266"/>
          <a:ext cx="1040070" cy="89615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E8591D-6186-43A9-9047-23C139CBD937}">
      <dsp:nvSpPr>
        <dsp:cNvPr id="0" name=""/>
        <dsp:cNvSpPr/>
      </dsp:nvSpPr>
      <dsp:spPr>
        <a:xfrm>
          <a:off x="4997288" y="1202049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TGF-β</a:t>
          </a:r>
          <a:r>
            <a:rPr kumimoji="1" lang="en-US" altLang="ja-JP" sz="1700" kern="1200" dirty="0" smtClean="0">
              <a:solidFill>
                <a:schemeClr val="bg1"/>
              </a:solidFill>
            </a:rPr>
            <a:t/>
          </a:r>
          <a:br>
            <a:rPr kumimoji="1" lang="en-US" altLang="ja-JP" sz="1700" kern="1200" dirty="0" smtClean="0">
              <a:solidFill>
                <a:schemeClr val="bg1"/>
              </a:solidFill>
            </a:rPr>
          </a:br>
          <a:r>
            <a:rPr kumimoji="1" lang="ja-JP" altLang="ja-JP" sz="1000" kern="1200" dirty="0" smtClean="0">
              <a:solidFill>
                <a:schemeClr val="bg1"/>
              </a:solidFill>
            </a:rPr>
            <a:t>转化型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ja-JP" sz="1000" kern="1200" dirty="0" smtClean="0">
              <a:solidFill>
                <a:schemeClr val="bg1"/>
              </a:solidFill>
            </a:rPr>
            <a:t>成长</a:t>
          </a:r>
          <a:r>
            <a:rPr kumimoji="1" lang="zh-CN" altLang="en-US" sz="1000" kern="1200" dirty="0" smtClean="0">
              <a:solidFill>
                <a:schemeClr val="bg1"/>
              </a:solidFill>
            </a:rPr>
            <a:t>基因</a:t>
          </a:r>
          <a:endParaRPr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5371660" y="1525925"/>
        <a:ext cx="1510299" cy="1306586"/>
      </dsp:txXfrm>
    </dsp:sp>
    <dsp:sp modelId="{628ECBD3-2083-47E1-9DD0-B10BF7E5A993}">
      <dsp:nvSpPr>
        <dsp:cNvPr id="0" name=""/>
        <dsp:cNvSpPr/>
      </dsp:nvSpPr>
      <dsp:spPr>
        <a:xfrm>
          <a:off x="4768370" y="4594409"/>
          <a:ext cx="1040070" cy="89615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DEF84C-39FF-4E45-853B-6B7C52DB6586}">
      <dsp:nvSpPr>
        <dsp:cNvPr id="0" name=""/>
        <dsp:cNvSpPr/>
      </dsp:nvSpPr>
      <dsp:spPr>
        <a:xfrm>
          <a:off x="4997288" y="3565137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TGF-α</a:t>
          </a:r>
          <a:r>
            <a:rPr kumimoji="1" lang="en-US" altLang="ja-JP" sz="1700" kern="1200" dirty="0" smtClean="0">
              <a:solidFill>
                <a:schemeClr val="bg1"/>
              </a:solidFill>
            </a:rPr>
            <a:t/>
          </a:r>
          <a:br>
            <a:rPr kumimoji="1" lang="en-US" altLang="ja-JP" sz="1700" kern="1200" dirty="0" smtClean="0">
              <a:solidFill>
                <a:schemeClr val="bg1"/>
              </a:solidFill>
            </a:rPr>
          </a:br>
          <a:r>
            <a:rPr kumimoji="1" lang="ja-JP" altLang="ja-JP" sz="1000" kern="1200" dirty="0" smtClean="0">
              <a:solidFill>
                <a:schemeClr val="bg1"/>
              </a:solidFill>
            </a:rPr>
            <a:t>转化型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ja-JP" sz="1000" kern="1200" dirty="0" smtClean="0">
              <a:solidFill>
                <a:schemeClr val="bg1"/>
              </a:solidFill>
            </a:rPr>
            <a:t>成长</a:t>
          </a:r>
          <a:r>
            <a:rPr kumimoji="1" lang="zh-CN" altLang="en-US" sz="1000" kern="1200" dirty="0" smtClean="0">
              <a:solidFill>
                <a:schemeClr val="bg1"/>
              </a:solidFill>
            </a:rPr>
            <a:t>基因</a:t>
          </a:r>
          <a:endParaRPr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5371660" y="3889013"/>
        <a:ext cx="1510299" cy="1306586"/>
      </dsp:txXfrm>
    </dsp:sp>
    <dsp:sp modelId="{4D28334D-EB5A-452B-B6A0-626AA91D3FCA}">
      <dsp:nvSpPr>
        <dsp:cNvPr id="0" name=""/>
        <dsp:cNvSpPr/>
      </dsp:nvSpPr>
      <dsp:spPr>
        <a:xfrm>
          <a:off x="2676687" y="4790717"/>
          <a:ext cx="1040070" cy="89615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E88857-40E4-4979-A0CE-DBC7D841892B}">
      <dsp:nvSpPr>
        <dsp:cNvPr id="0" name=""/>
        <dsp:cNvSpPr/>
      </dsp:nvSpPr>
      <dsp:spPr>
        <a:xfrm>
          <a:off x="2925483" y="4768531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IGF-1</a:t>
          </a:r>
          <a:r>
            <a:rPr kumimoji="1" lang="en-US" altLang="ja-JP" sz="1900" kern="1200" dirty="0" smtClean="0">
              <a:solidFill>
                <a:schemeClr val="bg1"/>
              </a:solidFill>
            </a:rPr>
            <a:t/>
          </a:r>
          <a:br>
            <a:rPr kumimoji="1" lang="en-US" altLang="ja-JP" sz="1900" kern="1200" dirty="0" smtClean="0">
              <a:solidFill>
                <a:schemeClr val="bg1"/>
              </a:solidFill>
            </a:rPr>
          </a:br>
          <a:r>
            <a:rPr kumimoji="1" lang="zh-CN" altLang="ja-JP" sz="1000" kern="1200" dirty="0" smtClean="0">
              <a:solidFill>
                <a:schemeClr val="bg1"/>
              </a:solidFill>
            </a:rPr>
            <a:t>胰岛素样成长</a:t>
          </a:r>
          <a:r>
            <a:rPr kumimoji="1" lang="zh-CN" altLang="en-US" sz="1000" kern="1200" dirty="0" smtClean="0">
              <a:solidFill>
                <a:schemeClr val="bg1"/>
              </a:solidFill>
            </a:rPr>
            <a:t>基因</a:t>
          </a:r>
          <a:endParaRPr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3299855" y="5092407"/>
        <a:ext cx="1510299" cy="1306586"/>
      </dsp:txXfrm>
    </dsp:sp>
    <dsp:sp modelId="{D35854D9-8A3F-49A4-AC51-7F0D6E74B7C3}">
      <dsp:nvSpPr>
        <dsp:cNvPr id="0" name=""/>
        <dsp:cNvSpPr/>
      </dsp:nvSpPr>
      <dsp:spPr>
        <a:xfrm>
          <a:off x="1442965" y="3116050"/>
          <a:ext cx="1040070" cy="89615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677763-FB28-4631-9E4B-DB8FB7CF24F6}">
      <dsp:nvSpPr>
        <dsp:cNvPr id="0" name=""/>
        <dsp:cNvSpPr/>
      </dsp:nvSpPr>
      <dsp:spPr>
        <a:xfrm>
          <a:off x="844059" y="3566482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PDGF</a:t>
          </a:r>
          <a:r>
            <a:rPr kumimoji="1" lang="en-US" altLang="ja-JP" sz="1900" kern="1200" dirty="0" smtClean="0">
              <a:solidFill>
                <a:schemeClr val="bg1"/>
              </a:solidFill>
            </a:rPr>
            <a:t/>
          </a:r>
          <a:br>
            <a:rPr kumimoji="1" lang="en-US" altLang="ja-JP" sz="1900" kern="1200" dirty="0" smtClean="0">
              <a:solidFill>
                <a:schemeClr val="bg1"/>
              </a:solidFill>
            </a:rPr>
          </a:br>
          <a:r>
            <a:rPr kumimoji="1" lang="zh-CN" altLang="ja-JP" sz="1000" kern="1200" dirty="0" smtClean="0">
              <a:solidFill>
                <a:schemeClr val="bg1"/>
              </a:solidFill>
            </a:rPr>
            <a:t>血小板来源成长</a:t>
          </a:r>
          <a:r>
            <a:rPr kumimoji="1" lang="zh-CN" altLang="en-US" sz="1000" kern="1200" dirty="0" smtClean="0">
              <a:solidFill>
                <a:schemeClr val="bg1"/>
              </a:solidFill>
            </a:rPr>
            <a:t>基因</a:t>
          </a:r>
          <a:endParaRPr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1218431" y="3890358"/>
        <a:ext cx="1510299" cy="1306586"/>
      </dsp:txXfrm>
    </dsp:sp>
    <dsp:sp modelId="{6E3507A9-7A4A-4AA1-BFBA-C230873E147D}">
      <dsp:nvSpPr>
        <dsp:cNvPr id="0" name=""/>
        <dsp:cNvSpPr/>
      </dsp:nvSpPr>
      <dsp:spPr>
        <a:xfrm>
          <a:off x="844059" y="1199360"/>
          <a:ext cx="2259043" cy="19543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VEGF</a:t>
          </a:r>
          <a:r>
            <a:rPr kumimoji="1" lang="en-US" altLang="ja-JP" sz="1900" kern="1200" dirty="0" smtClean="0">
              <a:solidFill>
                <a:schemeClr val="bg1"/>
              </a:solidFill>
            </a:rPr>
            <a:t/>
          </a:r>
          <a:br>
            <a:rPr kumimoji="1" lang="en-US" altLang="ja-JP" sz="1900" kern="1200" dirty="0" smtClean="0">
              <a:solidFill>
                <a:schemeClr val="bg1"/>
              </a:solidFill>
            </a:rPr>
          </a:br>
          <a:r>
            <a:rPr kumimoji="1" lang="zh-CN" altLang="ja-JP" sz="1000" kern="1200" dirty="0" smtClean="0">
              <a:solidFill>
                <a:schemeClr val="bg1"/>
              </a:solidFill>
            </a:rPr>
            <a:t>血管内皮细胞成长</a:t>
          </a:r>
          <a:r>
            <a:rPr kumimoji="1" lang="zh-CN" altLang="en-US" sz="1000" kern="1200" dirty="0" smtClean="0">
              <a:solidFill>
                <a:schemeClr val="bg1"/>
              </a:solidFill>
            </a:rPr>
            <a:t>基因</a:t>
          </a:r>
          <a:endParaRPr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1218431" y="1523236"/>
        <a:ext cx="1510299" cy="130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放射状に並んだ六角形"/>
  <dgm:desc val="中心の要素やテーマに関連した一連のプロセスを示す場合に使用します。最大で 6 つまでの第 2 レベルの図形を使用できます。テキストが少ない場合に適しています。使用されていないテキストは表示されませんが、レイアウトを切り替えると使用可能になります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43731B7E-6FBC-44B2-A5FA-9800FA306A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00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D1A6C6A4-39C0-4CDC-9A0E-7FF3E27EAA0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1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charset="-128"/>
        <a:ea typeface="ＭＳ Ｐ明朝" charset="-128"/>
        <a:cs typeface="ＭＳ Ｐ明朝" pitchFamily="112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5427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7ECA9-E941-4737-BEFA-DCB231EC6FE8}" type="slidenum">
              <a:rPr lang="ja-JP" altLang="en-US" smtClean="0">
                <a:latin typeface="ＭＳ Ｐ明朝"/>
                <a:ea typeface="ＭＳ Ｐ明朝"/>
                <a:cs typeface="ＭＳ Ｐ明朝"/>
              </a:rPr>
              <a:pPr/>
              <a:t>1</a:t>
            </a:fld>
            <a:endParaRPr lang="en-US" altLang="ja-JP" smtClean="0">
              <a:latin typeface="ＭＳ Ｐ明朝"/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1D81B-8D1D-43D6-BB0E-801023CCF29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57C9C2E-6E5B-4CF0-ACB6-3778446C7C40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53CA71B-7A22-40DA-955E-EEDA0DD63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D28B7E1-842A-4A5C-A382-2D81FD732CE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8AC88C9-BBCB-4BB1-B50E-4BE0B40C61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E92386-11A5-4982-94AF-41DABE426E35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32AB00FF-B262-4CF2-AE5D-FAC4A1605D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DADEEB2-2511-4A13-8B27-7F111A543581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2C0FCC6-0A88-4DD2-83CA-98DFF03CE3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FE69E157-4619-4AE7-9695-A0E820ABBBF7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B4DBD9D-F040-48D5-9005-EE468079E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A24AC1-2C77-435E-9AC4-1020746F08AA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4405528-8CCC-40A2-8A2E-B434FD0464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76ECA14-2F26-42BD-9DD3-24E35611C09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8406DB2-EA64-4F64-93DE-130F3FCB0D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26AB5E36-052B-444D-A7BA-F1C972B63C09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95E8899-B0AC-427C-8B5A-E8DF1CBA5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90FA1245-5BA1-4A89-9407-BDC9FFEE5A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E34145C9-D3C0-45C1-86DF-B54CAFF71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A5509CA-5F34-48D2-86E6-234C3BE96508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15C10F8-5909-4663-B363-FB20BDFC4E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C8A5C43-D121-419A-91BF-AD932C0BE65B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59A3EFFE-A357-4E00-BDF2-B0E3A2032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433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4ECFA876-8B60-47E7-BC3F-0F0EE80DB4F3}" type="datetimeFigureOut">
              <a:rPr lang="ja-JP" altLang="en-US"/>
              <a:pPr>
                <a:defRPr/>
              </a:pPr>
              <a:t>2013/6/5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AEC4D99-9A7C-44AB-A696-D69D01A69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13029" t="38037" r="9891" b="25153"/>
          <a:stretch>
            <a:fillRect/>
          </a:stretch>
        </p:blipFill>
        <p:spPr bwMode="auto">
          <a:xfrm>
            <a:off x="6957170" y="2779152"/>
            <a:ext cx="2097073" cy="514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gradFill>
            <a:gsLst>
              <a:gs pos="0">
                <a:srgbClr val="009999"/>
              </a:gs>
              <a:gs pos="80000">
                <a:srgbClr val="00FF99"/>
              </a:gs>
              <a:gs pos="100000">
                <a:srgbClr val="66FFCC"/>
              </a:gs>
            </a:gsLst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solidFill>
                <a:prstClr val="white"/>
              </a:solidFill>
            </a:endParaRPr>
          </a:p>
        </p:txBody>
      </p:sp>
      <p:pic>
        <p:nvPicPr>
          <p:cNvPr id="53253" name="Picture 3" descr="C:\Users\userTN19CP0115003\AppData\Local\Microsoft\Windows\Temporary Internet Files\Content.IE5\NQDYZ8Y2\MP9004467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3663"/>
            <a:ext cx="4437063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20"/>
          <p:cNvSpPr txBox="1">
            <a:spLocks noChangeArrowheads="1"/>
          </p:cNvSpPr>
          <p:nvPr/>
        </p:nvSpPr>
        <p:spPr bwMode="auto">
          <a:xfrm>
            <a:off x="6867525" y="6611938"/>
            <a:ext cx="2276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FFFFFF"/>
                </a:solidFill>
              </a:rPr>
              <a:t>©SEEMS inc 2011. All Rights Reserved</a:t>
            </a:r>
          </a:p>
        </p:txBody>
      </p:sp>
      <p:sp>
        <p:nvSpPr>
          <p:cNvPr id="53255" name="テキスト ボックス 1"/>
          <p:cNvSpPr txBox="1">
            <a:spLocks noChangeArrowheads="1"/>
          </p:cNvSpPr>
          <p:nvPr/>
        </p:nvSpPr>
        <p:spPr bwMode="auto">
          <a:xfrm>
            <a:off x="971550" y="407828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干细胞再生治疗</a:t>
            </a:r>
            <a:r>
              <a:rPr lang="ja-JP" altLang="en-US" sz="3600">
                <a:solidFill>
                  <a:schemeClr val="bg1"/>
                </a:solidFill>
              </a:rPr>
              <a:t>　</a:t>
            </a:r>
            <a:r>
              <a:rPr lang="zh-CN" altLang="en-US" sz="3600">
                <a:solidFill>
                  <a:schemeClr val="bg1"/>
                </a:solidFill>
              </a:rPr>
              <a:t>症例</a:t>
            </a: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5778" name="テキスト ボックス 2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9966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6462" y="2008188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13731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2008188"/>
            <a:ext cx="1381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2" descr="F:\Beauty use report\yamaguchi 20120808\yamaguchi hourei left 2_files\2012-8-9_08.38.13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925" y="549275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4" descr="F:\Beauty use report\yamaguchi 20120808\yamaguchi hourei left 2_files\2012-8-9_08.38.13\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7925" y="2008188"/>
            <a:ext cx="1371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F:\Beauty use report\yamaguchi 20120808\yamaguchi hourei left 2_files\2012-8-9_08.38.13\imag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7925" y="34321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6950" y="3438525"/>
            <a:ext cx="13795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601225" y="344646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5788" name="Picture 4" descr="F:\Beauty use report\yamaguchi 20120808\yamaguchi hourei left 2_files\2012-8-9_08.38.13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2652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9" name="テキスト ボックス 18"/>
          <p:cNvSpPr txBox="1">
            <a:spLocks noChangeArrowheads="1"/>
          </p:cNvSpPr>
          <p:nvPr/>
        </p:nvSpPr>
        <p:spPr bwMode="auto">
          <a:xfrm>
            <a:off x="1477963" y="5708650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790" name="テキスト ボックス 19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791" name="テキスト ボックス 20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6802" name="テキスト ボックス 2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9966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6462" y="2008188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7688"/>
            <a:ext cx="1374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008188"/>
            <a:ext cx="13700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" descr="F:\Beauty use report\yamaguchi 20120808\horuei 2-1_files\2012-8-16_09.23.34\im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1575" y="549275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3" descr="F:\Beauty use report\yamaguchi 20120808\horuei 2-1_files\2012-8-16_09.23.34\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1575" y="2008188"/>
            <a:ext cx="1371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4" descr="F:\Beauty use report\yamaguchi 20120808\horuei 2-1_files\2012-8-16_09.23.34\imag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1575" y="345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3454400"/>
            <a:ext cx="1370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5601225" y="344646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6812" name="Picture 7" descr="F:\Beauty use report\yamaguchi 20120808\horuei 2-1_files\2012-8-16_09.23.34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3" y="127158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テキスト ボックス 8"/>
          <p:cNvSpPr txBox="1">
            <a:spLocks noChangeArrowheads="1"/>
          </p:cNvSpPr>
          <p:nvPr/>
        </p:nvSpPr>
        <p:spPr bwMode="auto">
          <a:xfrm>
            <a:off x="1477963" y="5708650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6814" name="テキスト ボックス 9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6815" name="テキスト ボックス 19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3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13668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650" y="2008188"/>
            <a:ext cx="13747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7828" name="テキスト ボックス 19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9966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96462" y="2008188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7831" name="Picture 1" descr="F:\Beauty use report\yamaguchi 20120808\yamaguchi hourei right 2_files\2012-8-9_08.46.45\im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925" y="549275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" descr="F:\Beauty use report\yamaguchi 20120808\yamaguchi hourei right 2_files\2012-8-9_08.46.45\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7925" y="2008188"/>
            <a:ext cx="1371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3" descr="F:\Beauty use report\yamaguchi 20120808\yamaguchi hourei right 2_files\2012-8-9_08.46.45\imag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7925" y="34258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9650" y="3425825"/>
            <a:ext cx="137477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5601225" y="344646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7836" name="Picture 7" descr="F:\Beauty use report\yamaguchi 20120808\yamaguchi hourei right 2_files\2012-8-9_08.46.45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238" y="127158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7" name="テキスト ボックス 23"/>
          <p:cNvSpPr txBox="1">
            <a:spLocks noChangeArrowheads="1"/>
          </p:cNvSpPr>
          <p:nvPr/>
        </p:nvSpPr>
        <p:spPr bwMode="auto">
          <a:xfrm>
            <a:off x="1477963" y="5708650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7838" name="テキスト ボックス 24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7839" name="テキスト ボックス 25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7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8850" name="テキスト ボックス 6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9966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96462" y="2008188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54038"/>
            <a:ext cx="13747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2022475"/>
            <a:ext cx="1382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4" descr="F:\Beauty use report\yamaguchi 20120808\yamaguchi hourei right 1_files\2012-8-9_08.43.50\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9988" y="549275"/>
            <a:ext cx="13858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6" descr="F:\Beauty use report\yamaguchi 20120808\yamaguchi hourei right 1_files\2012-8-9_08.43.50\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9988" y="2022475"/>
            <a:ext cx="13858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7" descr="F:\Beauty use report\yamaguchi 20120808\yamaguchi hourei right 1_files\2012-8-9_08.43.50\imag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9988" y="3500438"/>
            <a:ext cx="13858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9013" y="3500438"/>
            <a:ext cx="13906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596462" y="3508375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8860" name="Picture 10" descr="F:\Beauty use report\yamaguchi 20120808\yamaguchi hourei right 1_files\2012-8-9_08.43.50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000" y="12684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1" name="テキスト ボックス 20"/>
          <p:cNvSpPr txBox="1">
            <a:spLocks noChangeArrowheads="1"/>
          </p:cNvSpPr>
          <p:nvPr/>
        </p:nvSpPr>
        <p:spPr bwMode="auto">
          <a:xfrm>
            <a:off x="1477963" y="5708650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8862" name="テキスト ボックス 21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8863" name="テキスト ボックス 22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9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588" y="115888"/>
            <a:ext cx="311785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干细胞溶剂是指</a:t>
            </a:r>
            <a:endParaRPr lang="ja-JP" altLang="en-US" dirty="0"/>
          </a:p>
        </p:txBody>
      </p:sp>
      <p:pic>
        <p:nvPicPr>
          <p:cNvPr id="5" name="Picture 2" descr="C:\Users\userTN19CP0115003\Downloads\photo (7).JPG"/>
          <p:cNvPicPr>
            <a:picLocks noChangeAspect="1" noChangeArrowheads="1"/>
          </p:cNvPicPr>
          <p:nvPr/>
        </p:nvPicPr>
        <p:blipFill rotWithShape="1">
          <a:blip r:embed="rId3" cstate="print"/>
          <a:srcRect l="8388" t="22401" b="11099"/>
          <a:stretch/>
        </p:blipFill>
        <p:spPr bwMode="auto">
          <a:xfrm>
            <a:off x="1512888" y="606425"/>
            <a:ext cx="6110287" cy="33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6" name="図表 5"/>
          <p:cNvGraphicFramePr/>
          <p:nvPr/>
        </p:nvGraphicFramePr>
        <p:xfrm>
          <a:off x="107504" y="4655776"/>
          <a:ext cx="89289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7588" name="テキスト ボックス 6"/>
          <p:cNvSpPr txBox="1">
            <a:spLocks noChangeArrowheads="1"/>
          </p:cNvSpPr>
          <p:nvPr/>
        </p:nvSpPr>
        <p:spPr bwMode="auto">
          <a:xfrm>
            <a:off x="250825" y="4151313"/>
            <a:ext cx="32127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干细胞溶剂</a:t>
            </a:r>
            <a:r>
              <a:rPr lang="en-US" altLang="ja-JP" dirty="0" smtClean="0">
                <a:latin typeface="Calibri" pitchFamily="34" charset="0"/>
                <a:ea typeface="ＭＳ Ｐゴシック" pitchFamily="34" charset="-128"/>
              </a:rPr>
              <a:t>(1</a:t>
            </a:r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只</a:t>
            </a:r>
            <a:r>
              <a:rPr lang="en-US" altLang="ja-JP" dirty="0" smtClean="0">
                <a:latin typeface="Calibri" pitchFamily="34" charset="0"/>
                <a:ea typeface="ＭＳ Ｐゴシック" pitchFamily="34" charset="-128"/>
              </a:rPr>
              <a:t>)</a:t>
            </a:r>
            <a:r>
              <a:rPr lang="zh-CN" altLang="en-US" dirty="0" smtClean="0">
                <a:latin typeface="Calibri" pitchFamily="34" charset="0"/>
                <a:ea typeface="ＭＳ Ｐゴシック" pitchFamily="34" charset="-128"/>
              </a:rPr>
              <a:t>里含有的容量</a:t>
            </a:r>
            <a:endParaRPr lang="en-US" altLang="ja-JP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ja-JP" sz="1200" dirty="0" smtClean="0">
                <a:latin typeface="Calibri" pitchFamily="34" charset="0"/>
                <a:ea typeface="ＭＳ Ｐゴシック" pitchFamily="34" charset="-128"/>
              </a:rPr>
              <a:t>※</a:t>
            </a:r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只干细胞溶剂是</a:t>
            </a:r>
            <a:r>
              <a:rPr lang="en-US" altLang="ja-JP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组</a:t>
            </a:r>
            <a:r>
              <a:rPr lang="ja-JP" altLang="en-US" sz="1200" dirty="0" err="1" smtClean="0">
                <a:latin typeface="Calibri" pitchFamily="34" charset="0"/>
                <a:ea typeface="ＭＳ Ｐゴシック" pitchFamily="34" charset="-128"/>
              </a:rPr>
              <a:t>。</a:t>
            </a:r>
            <a:endParaRPr lang="en-US" altLang="ja-JP" sz="12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62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17475" y="4695825"/>
            <a:ext cx="5289550" cy="1768475"/>
          </a:xfrm>
          <a:prstGeom prst="roundRect">
            <a:avLst>
              <a:gd name="adj" fmla="val 3964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50" name="Picture 2" descr="http://www.tkc110.jp/face-kogao/images/index_04.jpg"/>
          <p:cNvPicPr>
            <a:picLocks noChangeAspect="1" noChangeArrowheads="1"/>
          </p:cNvPicPr>
          <p:nvPr/>
        </p:nvPicPr>
        <p:blipFill rotWithShape="1">
          <a:blip r:embed="rId3" cstate="print"/>
          <a:srcRect b="13478"/>
          <a:stretch/>
        </p:blipFill>
        <p:spPr bwMode="auto">
          <a:xfrm>
            <a:off x="4716463" y="263525"/>
            <a:ext cx="4319587" cy="659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円/楕円 1"/>
          <p:cNvSpPr/>
          <p:nvPr/>
        </p:nvSpPr>
        <p:spPr>
          <a:xfrm>
            <a:off x="5407025" y="2838450"/>
            <a:ext cx="1255713" cy="9366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7032625" y="2852738"/>
            <a:ext cx="1255713" cy="9366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407025" y="1412875"/>
            <a:ext cx="2881313" cy="1354138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805488" y="3716338"/>
            <a:ext cx="2127250" cy="193357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円弧 2"/>
          <p:cNvSpPr/>
          <p:nvPr/>
        </p:nvSpPr>
        <p:spPr>
          <a:xfrm>
            <a:off x="6578600" y="4076700"/>
            <a:ext cx="1017588" cy="2387600"/>
          </a:xfrm>
          <a:prstGeom prst="arc">
            <a:avLst>
              <a:gd name="adj1" fmla="val 16867456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円弧 7"/>
          <p:cNvSpPr/>
          <p:nvPr/>
        </p:nvSpPr>
        <p:spPr>
          <a:xfrm flipH="1">
            <a:off x="6088063" y="4076700"/>
            <a:ext cx="1000125" cy="2387600"/>
          </a:xfrm>
          <a:prstGeom prst="arc">
            <a:avLst>
              <a:gd name="adj1" fmla="val 16867456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 rot="872076">
            <a:off x="6081713" y="4064000"/>
            <a:ext cx="287337" cy="1262063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 rot="20593529">
            <a:off x="7318375" y="4062413"/>
            <a:ext cx="287338" cy="126206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50825" y="5737225"/>
            <a:ext cx="571500" cy="552450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12" name="円/楕円 11"/>
          <p:cNvSpPr/>
          <p:nvPr/>
        </p:nvSpPr>
        <p:spPr>
          <a:xfrm>
            <a:off x="250825" y="4878388"/>
            <a:ext cx="571500" cy="552450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68621" name="テキスト ボックス 8"/>
          <p:cNvSpPr txBox="1">
            <a:spLocks noChangeArrowheads="1"/>
          </p:cNvSpPr>
          <p:nvPr/>
        </p:nvSpPr>
        <p:spPr bwMode="auto">
          <a:xfrm>
            <a:off x="822325" y="5000625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干细胞溶剂</a:t>
            </a:r>
            <a:endParaRPr lang="ja-JP" altLang="en-US" sz="14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8622" name="テキスト ボックス 13"/>
          <p:cNvSpPr txBox="1">
            <a:spLocks noChangeArrowheads="1"/>
          </p:cNvSpPr>
          <p:nvPr/>
        </p:nvSpPr>
        <p:spPr bwMode="auto">
          <a:xfrm>
            <a:off x="822325" y="5859463"/>
            <a:ext cx="18902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透明质酸</a:t>
            </a:r>
            <a:r>
              <a:rPr lang="en-US" altLang="ja-JP" sz="1400" dirty="0" smtClean="0">
                <a:latin typeface="Calibri" pitchFamily="34" charset="0"/>
                <a:ea typeface="ＭＳ Ｐゴシック" pitchFamily="34" charset="-128"/>
              </a:rPr>
              <a:t>+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干细胞溶剂</a:t>
            </a:r>
            <a:endParaRPr lang="ja-JP" altLang="en-US" sz="14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588" y="115888"/>
            <a:ext cx="311785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干细胞溶剂治疗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631950" y="2506663"/>
            <a:ext cx="2863850" cy="3619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根据患者的要求计划性的注入适量的干细胞溶剂。</a:t>
            </a:r>
            <a:endParaRPr lang="en-US" altLang="ja-JP" sz="9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631950" y="1031875"/>
            <a:ext cx="2868613" cy="9794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17475" y="1033463"/>
            <a:ext cx="1433513" cy="9779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咨询</a:t>
            </a:r>
            <a:endParaRPr lang="ja-JP" altLang="en-US" sz="1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17475" y="2076450"/>
            <a:ext cx="1433513" cy="3635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麻醉</a:t>
            </a:r>
            <a:endParaRPr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17475" y="2503488"/>
            <a:ext cx="1433513" cy="36353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实施手术</a:t>
            </a:r>
            <a:endParaRPr lang="ja-JP" altLang="en-US" sz="1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17475" y="2932113"/>
            <a:ext cx="1433513" cy="3619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/>
              <a:t>复诊</a:t>
            </a:r>
            <a:endParaRPr lang="en-US" altLang="ja-JP" sz="1200" dirty="0"/>
          </a:p>
        </p:txBody>
      </p:sp>
      <p:sp>
        <p:nvSpPr>
          <p:cNvPr id="68630" name="テキスト ボックス 27"/>
          <p:cNvSpPr txBox="1">
            <a:spLocks noChangeArrowheads="1"/>
          </p:cNvSpPr>
          <p:nvPr/>
        </p:nvSpPr>
        <p:spPr bwMode="auto">
          <a:xfrm>
            <a:off x="1628775" y="1033463"/>
            <a:ext cx="27238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b="1" dirty="0" smtClean="0">
                <a:latin typeface="Calibri" pitchFamily="34" charset="0"/>
                <a:ea typeface="ＭＳ Ｐゴシック" pitchFamily="34" charset="-128"/>
              </a:rPr>
              <a:t>◆治疗的内容・注意事项・治疗费用等的说明及解释</a:t>
            </a:r>
            <a:endParaRPr lang="ja-JP" altLang="en-US" sz="9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65300" y="1290638"/>
            <a:ext cx="647700" cy="177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/>
              <a:t>STEP 1</a:t>
            </a:r>
            <a:endParaRPr lang="ja-JP" altLang="en-US" sz="900" dirty="0"/>
          </a:p>
        </p:txBody>
      </p:sp>
      <p:sp>
        <p:nvSpPr>
          <p:cNvPr id="68632" name="テキスト ボックス 29"/>
          <p:cNvSpPr txBox="1">
            <a:spLocks noChangeArrowheads="1"/>
          </p:cNvSpPr>
          <p:nvPr/>
        </p:nvSpPr>
        <p:spPr bwMode="auto">
          <a:xfrm>
            <a:off x="2413000" y="1263650"/>
            <a:ext cx="10502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latin typeface="Calibri" pitchFamily="34" charset="0"/>
                <a:ea typeface="ＭＳ Ｐゴシック" pitchFamily="34" charset="-128"/>
              </a:rPr>
              <a:t>咨询的预约</a:t>
            </a:r>
            <a:r>
              <a:rPr lang="ja-JP" altLang="en-US" sz="900" dirty="0" smtClean="0">
                <a:latin typeface="Calibri" pitchFamily="34" charset="0"/>
                <a:ea typeface="ＭＳ Ｐゴシック" pitchFamily="34" charset="-128"/>
              </a:rPr>
              <a:t>・</a:t>
            </a:r>
            <a:r>
              <a:rPr lang="zh-CN" altLang="en-US" sz="900" dirty="0" smtClean="0">
                <a:latin typeface="Calibri" pitchFamily="34" charset="0"/>
                <a:ea typeface="ＭＳ Ｐゴシック" pitchFamily="34" charset="-128"/>
              </a:rPr>
              <a:t>接待</a:t>
            </a:r>
            <a:endParaRPr lang="ja-JP" altLang="en-US" sz="9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774825" y="1514475"/>
            <a:ext cx="647700" cy="177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/>
              <a:t>STEP 2</a:t>
            </a:r>
            <a:endParaRPr lang="ja-JP" altLang="en-US" sz="900" dirty="0"/>
          </a:p>
        </p:txBody>
      </p:sp>
      <p:sp>
        <p:nvSpPr>
          <p:cNvPr id="68634" name="テキスト ボックス 31"/>
          <p:cNvSpPr txBox="1">
            <a:spLocks noChangeArrowheads="1"/>
          </p:cNvSpPr>
          <p:nvPr/>
        </p:nvSpPr>
        <p:spPr bwMode="auto">
          <a:xfrm>
            <a:off x="2422525" y="1489075"/>
            <a:ext cx="876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latin typeface="Calibri" pitchFamily="34" charset="0"/>
                <a:ea typeface="ＭＳ Ｐゴシック" pitchFamily="34" charset="-128"/>
              </a:rPr>
              <a:t>问诊单的填写</a:t>
            </a:r>
            <a:endParaRPr lang="ja-JP" altLang="en-US" sz="9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774825" y="1747838"/>
            <a:ext cx="647700" cy="177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/>
              <a:t>STEP 3</a:t>
            </a:r>
            <a:endParaRPr lang="ja-JP" altLang="en-US" sz="900" dirty="0"/>
          </a:p>
        </p:txBody>
      </p:sp>
      <p:sp>
        <p:nvSpPr>
          <p:cNvPr id="68636" name="テキスト ボックス 33"/>
          <p:cNvSpPr txBox="1">
            <a:spLocks noChangeArrowheads="1"/>
          </p:cNvSpPr>
          <p:nvPr/>
        </p:nvSpPr>
        <p:spPr bwMode="auto">
          <a:xfrm>
            <a:off x="2422525" y="1720850"/>
            <a:ext cx="41549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00" dirty="0" smtClean="0">
                <a:latin typeface="Calibri" pitchFamily="34" charset="0"/>
                <a:ea typeface="ＭＳ Ｐゴシック" pitchFamily="34" charset="-128"/>
              </a:rPr>
              <a:t>咨询</a:t>
            </a:r>
            <a:endParaRPr lang="ja-JP" altLang="en-US" sz="9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631950" y="2078038"/>
            <a:ext cx="2868613" cy="3619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注射的时候由于感觉到疼痛，会使用含有麻醉剂成分的药剂或是麻醉剂来缓解疼痛。</a:t>
            </a:r>
            <a:endParaRPr lang="en-US" altLang="ja-JP" sz="9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604963" y="2935288"/>
            <a:ext cx="2890837" cy="3619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◆</a:t>
            </a:r>
            <a:r>
              <a:rPr lang="en-US" altLang="zh-CN" sz="900" dirty="0" smtClean="0"/>
              <a:t>1</a:t>
            </a:r>
            <a:r>
              <a:rPr lang="zh-CN" altLang="en-US" sz="900" dirty="0" smtClean="0"/>
              <a:t>个月后的诊所诊察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为了观察术后的康复过程拍摄头部照影</a:t>
            </a:r>
            <a:endParaRPr lang="en-US" altLang="ja-JP" sz="900" dirty="0"/>
          </a:p>
        </p:txBody>
      </p:sp>
      <p:sp>
        <p:nvSpPr>
          <p:cNvPr id="68639" name="テキスト ボックス 16"/>
          <p:cNvSpPr txBox="1">
            <a:spLocks noChangeArrowheads="1"/>
          </p:cNvSpPr>
          <p:nvPr/>
        </p:nvSpPr>
        <p:spPr bwMode="auto">
          <a:xfrm>
            <a:off x="117475" y="692150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Calibri" pitchFamily="34" charset="0"/>
                <a:ea typeface="ＭＳ Ｐゴシック" pitchFamily="34" charset="-128"/>
              </a:rPr>
              <a:t>治疗的流程</a:t>
            </a:r>
            <a:endParaRPr lang="ja-JP" altLang="en-US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" name="正方形/長方形 2047"/>
          <p:cNvSpPr/>
          <p:nvPr/>
        </p:nvSpPr>
        <p:spPr>
          <a:xfrm>
            <a:off x="3287713" y="5700713"/>
            <a:ext cx="530915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法令纹</a:t>
            </a:r>
            <a:endParaRPr lang="ja-JP" altLang="en-US" sz="900" dirty="0"/>
          </a:p>
        </p:txBody>
      </p:sp>
      <p:cxnSp>
        <p:nvCxnSpPr>
          <p:cNvPr id="2054" name="直線コネクタ 2053"/>
          <p:cNvCxnSpPr/>
          <p:nvPr/>
        </p:nvCxnSpPr>
        <p:spPr>
          <a:xfrm>
            <a:off x="250825" y="5580063"/>
            <a:ext cx="5041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" name="テキスト ボックス 2054"/>
          <p:cNvSpPr txBox="1"/>
          <p:nvPr/>
        </p:nvSpPr>
        <p:spPr>
          <a:xfrm>
            <a:off x="3271838" y="4762500"/>
            <a:ext cx="992579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额头的横线皱纹</a:t>
            </a:r>
            <a:endParaRPr lang="ja-JP" altLang="en-US" sz="900" dirty="0"/>
          </a:p>
        </p:txBody>
      </p:sp>
      <p:sp>
        <p:nvSpPr>
          <p:cNvPr id="2056" name="テキスト ボックス 2055"/>
          <p:cNvSpPr txBox="1"/>
          <p:nvPr/>
        </p:nvSpPr>
        <p:spPr>
          <a:xfrm>
            <a:off x="4183063" y="5314950"/>
            <a:ext cx="877163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眉毛间的皱纹</a:t>
            </a:r>
            <a:endParaRPr lang="ja-JP" altLang="en-US" sz="900" dirty="0"/>
          </a:p>
        </p:txBody>
      </p:sp>
      <p:sp>
        <p:nvSpPr>
          <p:cNvPr id="2057" name="テキスト ボックス 2056"/>
          <p:cNvSpPr txBox="1"/>
          <p:nvPr/>
        </p:nvSpPr>
        <p:spPr>
          <a:xfrm>
            <a:off x="3271838" y="5038725"/>
            <a:ext cx="646331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眼角皱纹</a:t>
            </a:r>
            <a:endParaRPr lang="ja-JP" altLang="en-US" sz="900" dirty="0"/>
          </a:p>
        </p:txBody>
      </p:sp>
      <p:sp>
        <p:nvSpPr>
          <p:cNvPr id="2058" name="テキスト ボックス 2057"/>
          <p:cNvSpPr txBox="1"/>
          <p:nvPr/>
        </p:nvSpPr>
        <p:spPr>
          <a:xfrm>
            <a:off x="4141788" y="5038725"/>
            <a:ext cx="646331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嘴角皱纹</a:t>
            </a:r>
            <a:endParaRPr lang="ja-JP" altLang="en-US" sz="900" dirty="0"/>
          </a:p>
        </p:txBody>
      </p:sp>
      <p:sp>
        <p:nvSpPr>
          <p:cNvPr id="2059" name="テキスト ボックス 2058"/>
          <p:cNvSpPr txBox="1"/>
          <p:nvPr/>
        </p:nvSpPr>
        <p:spPr>
          <a:xfrm>
            <a:off x="3271838" y="5314950"/>
            <a:ext cx="877163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嘴唇上部皱纹</a:t>
            </a:r>
            <a:endParaRPr lang="ja-JP" altLang="en-US" sz="900" dirty="0"/>
          </a:p>
        </p:txBody>
      </p:sp>
      <p:sp>
        <p:nvSpPr>
          <p:cNvPr id="2060" name="テキスト ボックス 2059"/>
          <p:cNvSpPr txBox="1"/>
          <p:nvPr/>
        </p:nvSpPr>
        <p:spPr>
          <a:xfrm>
            <a:off x="4073525" y="4762500"/>
            <a:ext cx="530915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太阳穴</a:t>
            </a:r>
            <a:endParaRPr lang="ja-JP" altLang="en-US" sz="900" dirty="0"/>
          </a:p>
        </p:txBody>
      </p:sp>
      <p:sp>
        <p:nvSpPr>
          <p:cNvPr id="2061" name="テキスト ボックス 2060"/>
          <p:cNvSpPr txBox="1"/>
          <p:nvPr/>
        </p:nvSpPr>
        <p:spPr>
          <a:xfrm>
            <a:off x="4659313" y="4762500"/>
            <a:ext cx="415498" cy="2308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/>
              <a:t>脸颊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01608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/>
        </p:nvGraphicFramePr>
        <p:xfrm>
          <a:off x="1043608" y="67565"/>
          <a:ext cx="8100392" cy="672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-1588" y="115888"/>
            <a:ext cx="3852863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干细胞溶剂里包含的成长基因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60825" y="854075"/>
            <a:ext cx="2024063" cy="922338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</a:rPr>
              <a:t>①通过新的皮肤细胞的生成预防并消除皱纹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</a:rPr>
              <a:t>②变成健康的肤色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</a:rPr>
              <a:t>③肌肤变得很滑嫩并且年轻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</a:rPr>
              <a:t>④通过新的皮肤细胞的再生成加快伤口的恢复</a:t>
            </a:r>
            <a:endParaRPr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43625" y="2058988"/>
            <a:ext cx="2024063" cy="64611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①防止细胞的分化及诱发的老化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②改善皮肤的基础</a:t>
            </a:r>
            <a:r>
              <a:rPr lang="en-US" altLang="ja-JP" sz="900" dirty="0" smtClean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与胶原蛋白・弹性蛋白有关</a:t>
            </a:r>
            <a:r>
              <a:rPr lang="en-US" altLang="ja-JP" sz="9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  <a:r>
              <a:rPr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保持年轻的肌肤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③不留伤痕并修复的基因</a:t>
            </a:r>
            <a:endParaRPr lang="ja-JP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43625" y="4430713"/>
            <a:ext cx="2024063" cy="78483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①通过强化胶原蛋白和弹性蛋白的构造增强皮肤的弹力性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②促进肌肤的成长、促进伤口的愈合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③通过制造新的细胞来防止，改善皱纹</a:t>
            </a:r>
            <a:endParaRPr lang="en-US" altLang="ja-JP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81463" y="5595938"/>
            <a:ext cx="2022475" cy="1062037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①通过新的皮肤细胞的生成预防并消除皱纹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②增加胶原蛋白和弹性蛋白或透明质酸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③使皮肤的触感变好，让脸部和身体的多余脂肪燃烧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④刺激头发根部增强毛发质量</a:t>
            </a:r>
            <a:endParaRPr lang="ja-JP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6600" y="4411663"/>
            <a:ext cx="2022475" cy="507831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①促进受到损伤的皮肤细胞的再生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②促进胶原蛋白的合成来改善皱纹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③促进毛发发育</a:t>
            </a:r>
            <a:endParaRPr lang="ja-JP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03425" y="2025650"/>
            <a:ext cx="2025650" cy="92392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①</a:t>
            </a:r>
            <a:r>
              <a:rPr lang="en-US" altLang="zh-CN" sz="900" dirty="0" smtClean="0">
                <a:solidFill>
                  <a:schemeClr val="bg1"/>
                </a:solidFill>
                <a:latin typeface="+mn-lt"/>
                <a:ea typeface="+mn-ea"/>
              </a:rPr>
              <a:t>VEGF</a:t>
            </a: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通过往毛发根部运送营养来促进增毛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②通过新细胞的生长来防止及改善皱纹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③通过给肌肤运送能量来改善皮肤的光泽</a:t>
            </a:r>
            <a:endParaRPr lang="en-US" altLang="ja-JP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7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538" y="549275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2108200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538" y="36671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8538" y="5226050"/>
            <a:ext cx="136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3013" y="549275"/>
            <a:ext cx="13716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3013" y="2106613"/>
            <a:ext cx="13716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3013" y="3665538"/>
            <a:ext cx="13684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3013" y="5221288"/>
            <a:ext cx="13684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1270000"/>
            <a:ext cx="4787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テキスト ボックス 12"/>
          <p:cNvSpPr txBox="1">
            <a:spLocks noChangeArrowheads="1"/>
          </p:cNvSpPr>
          <p:nvPr/>
        </p:nvSpPr>
        <p:spPr bwMode="auto">
          <a:xfrm>
            <a:off x="1196975" y="6119813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0668" name="テキスト ボックス 13"/>
          <p:cNvSpPr txBox="1">
            <a:spLocks noChangeArrowheads="1"/>
          </p:cNvSpPr>
          <p:nvPr/>
        </p:nvSpPr>
        <p:spPr bwMode="auto">
          <a:xfrm>
            <a:off x="1998663" y="6119813"/>
            <a:ext cx="748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投入当时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0669" name="テキスト ボックス 14"/>
          <p:cNvSpPr txBox="1">
            <a:spLocks noChangeArrowheads="1"/>
          </p:cNvSpPr>
          <p:nvPr/>
        </p:nvSpPr>
        <p:spPr bwMode="auto">
          <a:xfrm>
            <a:off x="2900363" y="6119813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0670" name="テキスト ボックス 15"/>
          <p:cNvSpPr txBox="1">
            <a:spLocks noChangeArrowheads="1"/>
          </p:cNvSpPr>
          <p:nvPr/>
        </p:nvSpPr>
        <p:spPr bwMode="auto">
          <a:xfrm>
            <a:off x="3760788" y="6119813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4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9966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99668" y="2109788"/>
            <a:ext cx="369332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投入当时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96462" y="366871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96462" y="5221288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4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0675" name="テキスト ボックス 11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40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岁左右女性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7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:\Beauty use report\yamaguchi 20120808\yamaguchi hourei left 2_files\2012-8-9_08.38.13\chart_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26682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9363" y="554038"/>
            <a:ext cx="137318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030413"/>
            <a:ext cx="13763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9363" y="3500438"/>
            <a:ext cx="13747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2350" y="2030413"/>
            <a:ext cx="13763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050" y="3489325"/>
            <a:ext cx="137636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2350" y="554038"/>
            <a:ext cx="13763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28243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25037" y="2030413"/>
            <a:ext cx="372538" cy="1370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25037" y="3489325"/>
            <a:ext cx="372538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4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1692" name="テキスト ボックス 18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40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1693" name="テキスト ボックス 22"/>
          <p:cNvSpPr txBox="1">
            <a:spLocks noChangeArrowheads="1"/>
          </p:cNvSpPr>
          <p:nvPr/>
        </p:nvSpPr>
        <p:spPr bwMode="auto">
          <a:xfrm>
            <a:off x="1477963" y="5708650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1694" name="テキスト ボックス 23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1695" name="テキスト ボックス 24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0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F:\Beauty use report\yamaguchi 20120808\yamaguchi centre_files\2012-8-9_08.29.12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1989138"/>
            <a:ext cx="13779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F:\Beauty use report\yamaguchi 20120808\yamaguchi centre_files\2012-8-9_08.29.12\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650" y="549275"/>
            <a:ext cx="137636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F:\Beauty use report\yamaguchi 20120808\yamaguchi centre_files\2012-8-9_08.29.12\im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3416300"/>
            <a:ext cx="13779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 descr="F:\Beauty use report\yamaguchi 20120808\yamaguchi centre_files\2012-8-9_08.29.12\chart_imag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268413"/>
            <a:ext cx="44608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16300"/>
            <a:ext cx="13811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549275"/>
            <a:ext cx="137001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1989138"/>
            <a:ext cx="13700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61871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25037" y="2025650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25037" y="344011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2716" name="テキスト ボックス 17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2717" name="テキスト ボックス 18"/>
          <p:cNvSpPr txBox="1">
            <a:spLocks noChangeArrowheads="1"/>
          </p:cNvSpPr>
          <p:nvPr/>
        </p:nvSpPr>
        <p:spPr bwMode="auto">
          <a:xfrm>
            <a:off x="1477963" y="5708650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2718" name="テキスト ボックス 19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2719" name="テキスト ボックス 20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7" descr="F:\Beauty use report\yamaguchi 20120808\yamaguchi left eye_files\2012-8-9_08.30.44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38" y="550863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11" descr="F:\Beauty use report\yamaguchi 20120808\yamaguchi left eye_files\2012-8-9_08.30.44\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338" y="1957388"/>
            <a:ext cx="13763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12" descr="F:\Beauty use report\yamaguchi 20120808\yamaguchi left eye_files\2012-8-9_08.30.44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338" y="3432175"/>
            <a:ext cx="138271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550863"/>
            <a:ext cx="13779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3925" y="1957388"/>
            <a:ext cx="13779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3925" y="3432175"/>
            <a:ext cx="1377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571093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77412" y="2025650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3738" name="テキスト ボックス 21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3739" name="Picture 17" descr="F:\Beauty use report\yamaguchi 20120808\yamaguchi left eye_files\2012-8-9_08.30.44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2684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5577412" y="3440113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3741" name="テキスト ボックス 13"/>
          <p:cNvSpPr txBox="1">
            <a:spLocks noChangeArrowheads="1"/>
          </p:cNvSpPr>
          <p:nvPr/>
        </p:nvSpPr>
        <p:spPr bwMode="auto">
          <a:xfrm>
            <a:off x="1477963" y="5708650"/>
            <a:ext cx="6078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3742" name="テキスト ボックス 14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3743" name="テキスト ボックス 15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18718" y="549275"/>
            <a:ext cx="369332" cy="13700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25037" y="2025650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588" y="115888"/>
            <a:ext cx="3098801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干细胞溶剂的效果</a:t>
            </a:r>
            <a:endParaRPr lang="ja-JP" altLang="en-US" dirty="0"/>
          </a:p>
        </p:txBody>
      </p:sp>
      <p:sp>
        <p:nvSpPr>
          <p:cNvPr id="74756" name="テキスト ボックス 4"/>
          <p:cNvSpPr txBox="1">
            <a:spLocks noChangeArrowheads="1"/>
          </p:cNvSpPr>
          <p:nvPr/>
        </p:nvSpPr>
        <p:spPr bwMode="auto">
          <a:xfrm>
            <a:off x="0" y="549275"/>
            <a:ext cx="12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ea typeface="ＭＳ Ｐゴシック" pitchFamily="34" charset="-128"/>
              </a:rPr>
              <a:t>50</a:t>
            </a:r>
            <a:r>
              <a:rPr lang="zh-CN" altLang="en-US" sz="1400" dirty="0" smtClean="0">
                <a:latin typeface="Calibri" pitchFamily="34" charset="0"/>
                <a:ea typeface="ＭＳ Ｐゴシック" pitchFamily="34" charset="-128"/>
              </a:rPr>
              <a:t>岁左右男性</a:t>
            </a:r>
            <a:endParaRPr lang="ja-JP" alt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49275"/>
            <a:ext cx="13652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1713" y="2025650"/>
            <a:ext cx="1368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" descr="F:\Beauty use report\yamaguchi 20120808\yamaguchi eye right_files\2012-8-9_08.31.51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49275"/>
            <a:ext cx="13700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4" descr="F:\Beauty use report\yamaguchi 20120808\yamaguchi eye right_files\2012-8-9_08.31.51\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2025650"/>
            <a:ext cx="1370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1713" y="3500438"/>
            <a:ext cx="13684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7" descr="F:\Beauty use report\yamaguchi 20120808\yamaguchi eye right_files\2012-8-9_08.31.51\imag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3500438"/>
            <a:ext cx="1370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625037" y="3500438"/>
            <a:ext cx="372538" cy="1371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 algn="ctr"/>
            <a:r>
              <a:rPr lang="en-US" altLang="zh-CN" sz="12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2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4764" name="Picture 9" descr="F:\Beauty use report\yamaguchi 20120808\yamaguchi eye right_files\2012-8-9_08.31.51\chart_imag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350" y="1270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テキスト ボックス 17"/>
          <p:cNvSpPr txBox="1">
            <a:spLocks noChangeArrowheads="1"/>
          </p:cNvSpPr>
          <p:nvPr/>
        </p:nvSpPr>
        <p:spPr bwMode="auto">
          <a:xfrm>
            <a:off x="1477963" y="5708650"/>
            <a:ext cx="608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投入前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4766" name="テキスト ボックス 18"/>
          <p:cNvSpPr txBox="1">
            <a:spLocks noChangeArrowheads="1"/>
          </p:cNvSpPr>
          <p:nvPr/>
        </p:nvSpPr>
        <p:spPr bwMode="auto">
          <a:xfrm>
            <a:off x="2493963" y="5708650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周后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4767" name="テキスト ボックス 19"/>
          <p:cNvSpPr txBox="1">
            <a:spLocks noChangeArrowheads="1"/>
          </p:cNvSpPr>
          <p:nvPr/>
        </p:nvSpPr>
        <p:spPr bwMode="auto">
          <a:xfrm>
            <a:off x="3582988" y="5708650"/>
            <a:ext cx="6799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zh-CN" altLang="en-US" sz="1100" dirty="0" smtClean="0">
                <a:latin typeface="Calibri" pitchFamily="34" charset="0"/>
                <a:ea typeface="ＭＳ Ｐゴシック" pitchFamily="34" charset="-128"/>
              </a:rPr>
              <a:t>个月后</a:t>
            </a:r>
            <a:endParaRPr lang="ja-JP" altLang="en-US" sz="11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3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10909</TotalTime>
  <Words>423</Words>
  <Application>Microsoft Office PowerPoint</Application>
  <PresentationFormat>画面に合わせる (4:3)</PresentationFormat>
  <Paragraphs>171</Paragraphs>
  <Slides>13</Slides>
  <Notes>13</Notes>
  <HiddenSlides>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  <vt:variant>
        <vt:lpstr>目的別スライド ショー</vt:lpstr>
      </vt:variant>
      <vt:variant>
        <vt:i4>1</vt:i4>
      </vt:variant>
    </vt:vector>
  </HeadingPairs>
  <TitlesOfParts>
    <vt:vector size="15" baseType="lpstr"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NCNP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第１０期　新事業計画</dc:title>
  <dc:creator>OKI</dc:creator>
  <cp:lastModifiedBy>sakai</cp:lastModifiedBy>
  <cp:revision>626</cp:revision>
  <cp:lastPrinted>2011-12-01T02:04:04Z</cp:lastPrinted>
  <dcterms:created xsi:type="dcterms:W3CDTF">2009-11-18T00:59:38Z</dcterms:created>
  <dcterms:modified xsi:type="dcterms:W3CDTF">2013-06-05T03:43:32Z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TC011408271041</vt:lpwstr>
  </property>
</Properties>
</file>