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6" r:id="rId1"/>
    <p:sldMasterId id="2147484268" r:id="rId2"/>
  </p:sldMasterIdLst>
  <p:notesMasterIdLst>
    <p:notesMasterId r:id="rId8"/>
  </p:notesMasterIdLst>
  <p:handoutMasterIdLst>
    <p:handoutMasterId r:id="rId9"/>
  </p:handoutMasterIdLst>
  <p:sldIdLst>
    <p:sldId id="519" r:id="rId3"/>
    <p:sldId id="512" r:id="rId4"/>
    <p:sldId id="522" r:id="rId5"/>
    <p:sldId id="520" r:id="rId6"/>
    <p:sldId id="521" r:id="rId7"/>
  </p:sldIdLst>
  <p:sldSz cx="9144000" cy="6858000" type="screen4x3"/>
  <p:notesSz cx="6805613" cy="9939338"/>
  <p:custShowLst>
    <p:custShow name="NCNP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800" kern="1200">
        <a:solidFill>
          <a:srgbClr val="D27C5E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800" kern="1200">
        <a:solidFill>
          <a:srgbClr val="D27C5E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800" kern="1200">
        <a:solidFill>
          <a:srgbClr val="D27C5E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800" kern="1200">
        <a:solidFill>
          <a:srgbClr val="D27C5E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800" kern="1200">
        <a:solidFill>
          <a:srgbClr val="D27C5E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umimoji="1" sz="2800" kern="1200">
        <a:solidFill>
          <a:srgbClr val="D27C5E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umimoji="1" sz="2800" kern="1200">
        <a:solidFill>
          <a:srgbClr val="D27C5E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umimoji="1" sz="2800" kern="1200">
        <a:solidFill>
          <a:srgbClr val="D27C5E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umimoji="1" sz="2800" kern="1200">
        <a:solidFill>
          <a:srgbClr val="D27C5E"/>
        </a:solidFill>
        <a:latin typeface="Times New Roman" pitchFamily="18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90D4"/>
    <a:srgbClr val="00CCFF"/>
    <a:srgbClr val="FFFF99"/>
    <a:srgbClr val="FFCCCC"/>
    <a:srgbClr val="008000"/>
    <a:srgbClr val="009900"/>
    <a:srgbClr val="80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29" autoAdjust="0"/>
    <p:restoredTop sz="91500" autoAdjust="0"/>
  </p:normalViewPr>
  <p:slideViewPr>
    <p:cSldViewPr>
      <p:cViewPr>
        <p:scale>
          <a:sx n="66" d="100"/>
          <a:sy n="66" d="100"/>
        </p:scale>
        <p:origin x="-2376" y="-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214" y="-114"/>
      </p:cViewPr>
      <p:guideLst>
        <p:guide orient="horz" pos="3130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83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83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defRPr>
            </a:lvl1pPr>
          </a:lstStyle>
          <a:p>
            <a:pPr>
              <a:defRPr/>
            </a:pPr>
            <a:fld id="{43731B7E-6FBC-44B2-A5FA-9800FA306A2E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40059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8875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5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1225"/>
            <a:ext cx="5443537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285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20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85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86" tIns="45743" rIns="91486" bIns="4574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chemeClr val="tx1"/>
                </a:solidFill>
                <a:latin typeface="ＭＳ Ｐ明朝" pitchFamily="18" charset="-128"/>
                <a:ea typeface="ＭＳ Ｐ明朝" pitchFamily="18" charset="-128"/>
              </a:defRPr>
            </a:lvl1pPr>
          </a:lstStyle>
          <a:p>
            <a:pPr>
              <a:defRPr/>
            </a:pPr>
            <a:fld id="{D1A6C6A4-39C0-4CDC-9A0E-7FF3E27EAA0D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361477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明朝" charset="-128"/>
        <a:ea typeface="ＭＳ Ｐ明朝" charset="-128"/>
        <a:cs typeface="ＭＳ Ｐ明朝" pitchFamily="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明朝" charset="-128"/>
        <a:ea typeface="ＭＳ Ｐ明朝" charset="-128"/>
        <a:cs typeface="ＭＳ Ｐ明朝" pitchFamily="112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明朝" charset="-128"/>
        <a:ea typeface="ＭＳ Ｐ明朝" charset="-128"/>
        <a:cs typeface="ＭＳ Ｐ明朝" pitchFamily="112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明朝" charset="-128"/>
        <a:ea typeface="ＭＳ Ｐ明朝" charset="-128"/>
        <a:cs typeface="ＭＳ Ｐ明朝" pitchFamily="112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明朝" charset="-128"/>
        <a:ea typeface="ＭＳ Ｐ明朝" charset="-128"/>
        <a:cs typeface="ＭＳ Ｐ明朝" pitchFamily="112" charset="-128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4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latin typeface="ＭＳ Ｐ明朝"/>
              <a:ea typeface="ＭＳ Ｐ明朝"/>
              <a:cs typeface="ＭＳ Ｐ明朝"/>
            </a:endParaRPr>
          </a:p>
        </p:txBody>
      </p:sp>
      <p:sp>
        <p:nvSpPr>
          <p:cNvPr id="54275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27ECA9-E941-4737-BEFA-DCB231EC6FE8}" type="slidenum">
              <a:rPr lang="ja-JP" altLang="en-US" smtClean="0">
                <a:latin typeface="ＭＳ Ｐ明朝"/>
                <a:ea typeface="ＭＳ Ｐ明朝"/>
                <a:cs typeface="ＭＳ Ｐ明朝"/>
              </a:rPr>
              <a:pPr/>
              <a:t>1</a:t>
            </a:fld>
            <a:endParaRPr lang="en-US" altLang="ja-JP" smtClean="0">
              <a:latin typeface="ＭＳ Ｐ明朝"/>
              <a:ea typeface="ＭＳ Ｐ明朝"/>
              <a:cs typeface="ＭＳ Ｐ明朝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5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8386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latin typeface="ＭＳ Ｐ明朝"/>
              <a:ea typeface="ＭＳ Ｐ明朝"/>
              <a:cs typeface="ＭＳ Ｐ明朝"/>
            </a:endParaRPr>
          </a:p>
        </p:txBody>
      </p:sp>
      <p:sp>
        <p:nvSpPr>
          <p:cNvPr id="528387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8931E9-E708-4527-99C0-4E292BC1109A}" type="slidenum">
              <a:rPr lang="ja-JP" altLang="en-US" smtClean="0">
                <a:latin typeface="ＭＳ Ｐ明朝"/>
                <a:ea typeface="ＭＳ Ｐ明朝"/>
                <a:cs typeface="ＭＳ Ｐ明朝"/>
              </a:rPr>
              <a:pPr/>
              <a:t>2</a:t>
            </a:fld>
            <a:endParaRPr lang="en-US" altLang="ja-JP" smtClean="0">
              <a:latin typeface="ＭＳ Ｐ明朝"/>
              <a:ea typeface="ＭＳ Ｐ明朝"/>
              <a:cs typeface="ＭＳ Ｐ明朝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1D81B-8D1D-43D6-BB0E-801023CCF29E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1D81B-8D1D-43D6-BB0E-801023CCF29E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1D81B-8D1D-43D6-BB0E-801023CCF29E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B57C9C2E-6E5B-4CF0-ACB6-3778446C7C40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253CA71B-7A22-40DA-955E-EEDA0DD63DF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DD28B7E1-842A-4A5C-A382-2D81FD732CE7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D8AC88C9-BBCB-4BB1-B50E-4BE0B40C61C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0CE92386-11A5-4982-94AF-41DABE426E35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32AB00FF-B262-4CF2-AE5D-FAC4A1605D2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F7C34-D865-4AC9-9B54-E6D1225662B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06FB7-A7EA-4433-8DF7-D47CC2AED7F8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777F2-0C77-40F6-8762-B00A72E5CB8E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A1B32-42EA-42FE-B281-CED02702CC06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ADB90-DEDF-4A28-8D39-120295752DFB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CA893-D045-497A-821C-7EA65A0DA4C0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52B04-1808-4375-A193-442A953081AF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AACB5-38CA-4E74-B262-5E9128766D3C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9DADEEB2-2511-4A13-8B27-7F111A543581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A2C0FCC6-0A88-4DD2-83CA-98DFF03CE37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582D8-C2FB-4A61-BFED-5590BD639D37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35613-B277-471C-A301-9D41E59F069B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6D758-EC82-467C-98D1-C9B604E37238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FE69E157-4619-4AE7-9695-A0E820ABBBF7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0B4DBD9D-F040-48D5-9005-EE468079EBD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D4A24AC1-2C77-435E-9AC4-1020746F08AA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D4405528-8CCC-40A2-8A2E-B434FD0464E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776ECA14-2F26-42BD-9DD3-24E35611C09B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58406DB2-EA64-4F64-93DE-130F3FCB0DB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26AB5E36-052B-444D-A7BA-F1C972B63C09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E95E8899-B0AC-427C-8B5A-E8DF1CBA58A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90FA1245-5BA1-4A89-9407-BDC9FFEE5A5B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E34145C9-D3C0-45C1-86DF-B54CAFF7198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7A5509CA-5F34-48D2-86E6-234C3BE96508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115C10F8-5909-4663-B363-FB20BDFC4E3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0C8A5C43-D121-419A-91BF-AD932C0BE65B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59A3EFFE-A357-4E00-BDF2-B0E3A203244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4339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4ECFA876-8B60-47E7-BC3F-0F0EE80DB4F3}" type="datetimeFigureOut">
              <a:rPr lang="ja-JP" altLang="en-US"/>
              <a:pPr>
                <a:defRPr/>
              </a:pPr>
              <a:t>2013/6/5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9AEC4D99-9A7C-44AB-A696-D69D01A69B4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1" r:id="rId1"/>
    <p:sldLayoutId id="2147484352" r:id="rId2"/>
    <p:sldLayoutId id="2147484353" r:id="rId3"/>
    <p:sldLayoutId id="2147484354" r:id="rId4"/>
    <p:sldLayoutId id="2147484355" r:id="rId5"/>
    <p:sldLayoutId id="2147484356" r:id="rId6"/>
    <p:sldLayoutId id="2147484357" r:id="rId7"/>
    <p:sldLayoutId id="2147484358" r:id="rId8"/>
    <p:sldLayoutId id="2147484359" r:id="rId9"/>
    <p:sldLayoutId id="2147484360" r:id="rId10"/>
    <p:sldLayoutId id="21474843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266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0C392A00-C08A-4BE0-B6CB-AB86D8589CBB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7" name="Rectangle 6"/>
          <p:cNvSpPr txBox="1">
            <a:spLocks noChangeArrowheads="1"/>
          </p:cNvSpPr>
          <p:nvPr userDrawn="1"/>
        </p:nvSpPr>
        <p:spPr>
          <a:xfrm>
            <a:off x="6948488" y="65246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r">
              <a:defRPr/>
            </a:pPr>
            <a:r>
              <a:rPr lang="en-US" altLang="ja-JP" b="1" dirty="0" smtClean="0">
                <a:solidFill>
                  <a:schemeClr val="accent5">
                    <a:lumMod val="50000"/>
                  </a:schemeClr>
                </a:solidFill>
                <a:ea typeface="ＭＳ Ｐゴシック" charset="-128"/>
              </a:rPr>
              <a:t>SFC11DT01-02</a:t>
            </a:r>
            <a:endParaRPr lang="en-US" altLang="ja-JP" b="1" dirty="0">
              <a:solidFill>
                <a:schemeClr val="accent5">
                  <a:lumMod val="50000"/>
                </a:schemeClr>
              </a:solidFill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mv"/><Relationship Id="rId7" Type="http://schemas.openxmlformats.org/officeDocument/2006/relationships/image" Target="../media/image2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wmv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wmv"/><Relationship Id="rId7" Type="http://schemas.openxmlformats.org/officeDocument/2006/relationships/image" Target="../media/image3.png"/><Relationship Id="rId12" Type="http://schemas.microsoft.com/office/2007/relationships/hdphoto" Target="../media/hdphoto2.wdp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3.xml"/><Relationship Id="rId10" Type="http://schemas.microsoft.com/office/2007/relationships/hdphoto" Target="../media/hdphoto1.wdp"/><Relationship Id="rId4" Type="http://schemas.openxmlformats.org/officeDocument/2006/relationships/video" Target="../media/media2.wm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wmv"/><Relationship Id="rId7" Type="http://schemas.openxmlformats.org/officeDocument/2006/relationships/image" Target="../media/image7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4.wm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gradFill>
            <a:gsLst>
              <a:gs pos="0">
                <a:srgbClr val="009999"/>
              </a:gs>
              <a:gs pos="80000">
                <a:srgbClr val="00FF99"/>
              </a:gs>
              <a:gs pos="100000">
                <a:srgbClr val="66FFCC"/>
              </a:gs>
            </a:gsLst>
          </a:gra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4400" dirty="0">
              <a:solidFill>
                <a:prstClr val="white"/>
              </a:solidFill>
            </a:endParaRPr>
          </a:p>
        </p:txBody>
      </p:sp>
      <p:pic>
        <p:nvPicPr>
          <p:cNvPr id="53253" name="Picture 3" descr="C:\Users\userTN19CP0115003\AppData\Local\Microsoft\Windows\Temporary Internet Files\Content.IE5\NQDYZ8Y2\MP900446758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3663"/>
            <a:ext cx="4437063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5" name="テキスト ボックス 1"/>
          <p:cNvSpPr txBox="1">
            <a:spLocks noChangeArrowheads="1"/>
          </p:cNvSpPr>
          <p:nvPr/>
        </p:nvSpPr>
        <p:spPr bwMode="auto">
          <a:xfrm>
            <a:off x="971550" y="4078288"/>
            <a:ext cx="4602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</a:rPr>
              <a:t>干细胞再生治疗</a:t>
            </a:r>
            <a:r>
              <a:rPr lang="ja-JP" altLang="en-US" sz="3600">
                <a:solidFill>
                  <a:schemeClr val="bg1"/>
                </a:solidFill>
              </a:rPr>
              <a:t>　</a:t>
            </a:r>
            <a:r>
              <a:rPr lang="zh-CN" altLang="en-US" sz="3600">
                <a:solidFill>
                  <a:schemeClr val="bg1"/>
                </a:solidFill>
              </a:rPr>
              <a:t>症例</a:t>
            </a:r>
            <a:endParaRPr lang="ja-JP" altLang="en-US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/>
        </p:nvSpPr>
        <p:spPr>
          <a:xfrm>
            <a:off x="7929586" y="109815"/>
            <a:ext cx="110799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ja-JP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ＭＳ Ｐゴシック" pitchFamily="50" charset="-128"/>
              </a:rPr>
              <a:t>症例⑪</a:t>
            </a:r>
          </a:p>
        </p:txBody>
      </p:sp>
      <p:sp>
        <p:nvSpPr>
          <p:cNvPr id="527363" name="正方形/長方形 3"/>
          <p:cNvSpPr>
            <a:spLocks noChangeArrowheads="1"/>
          </p:cNvSpPr>
          <p:nvPr/>
        </p:nvSpPr>
        <p:spPr bwMode="auto">
          <a:xfrm>
            <a:off x="69850" y="119063"/>
            <a:ext cx="2486025" cy="641350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ja-JP" altLang="en-US" sz="1800" b="1" dirty="0">
                <a:solidFill>
                  <a:schemeClr val="tx1"/>
                </a:solidFill>
                <a:latin typeface="Calibri" pitchFamily="34" charset="0"/>
              </a:rPr>
              <a:t>５２</a:t>
            </a:r>
            <a:r>
              <a:rPr kumimoji="0" lang="zh-CN" altLang="en-US" sz="1800" b="1" dirty="0">
                <a:solidFill>
                  <a:schemeClr val="tx1"/>
                </a:solidFill>
                <a:latin typeface="Calibri" pitchFamily="34" charset="0"/>
              </a:rPr>
              <a:t>岁男性</a:t>
            </a:r>
            <a:endParaRPr kumimoji="0" lang="en-US" altLang="ja-JP" sz="1800" b="1" dirty="0">
              <a:solidFill>
                <a:schemeClr val="tx1"/>
              </a:solidFill>
              <a:latin typeface="Calibri" pitchFamily="34" charset="0"/>
            </a:endParaRPr>
          </a:p>
          <a:p>
            <a:pPr eaLnBrk="0" hangingPunct="0"/>
            <a:r>
              <a:rPr kumimoji="0" lang="zh-CN" altLang="en-US" sz="1800" b="1" dirty="0">
                <a:solidFill>
                  <a:schemeClr val="tx1"/>
                </a:solidFill>
                <a:latin typeface="Calibri" pitchFamily="34" charset="0"/>
              </a:rPr>
              <a:t>疾病名</a:t>
            </a:r>
            <a:r>
              <a:rPr kumimoji="0" lang="ja-JP" altLang="en-US" sz="1800" b="1" dirty="0" smtClean="0">
                <a:solidFill>
                  <a:schemeClr val="tx1"/>
                </a:solidFill>
                <a:latin typeface="Calibri" pitchFamily="34" charset="0"/>
              </a:rPr>
              <a:t>：</a:t>
            </a:r>
            <a:r>
              <a:rPr kumimoji="0" lang="zh-CN" altLang="en-US" sz="1800" b="1" dirty="0" smtClean="0">
                <a:solidFill>
                  <a:schemeClr val="tx1"/>
                </a:solidFill>
                <a:latin typeface="Calibri" pitchFamily="34" charset="0"/>
              </a:rPr>
              <a:t>帕金森</a:t>
            </a:r>
            <a:r>
              <a:rPr kumimoji="0" lang="ja-JP" altLang="en-US" sz="1800" b="1" dirty="0" smtClean="0">
                <a:solidFill>
                  <a:schemeClr val="tx1"/>
                </a:solidFill>
                <a:latin typeface="Calibri" pitchFamily="34" charset="0"/>
              </a:rPr>
              <a:t>病</a:t>
            </a:r>
            <a:endParaRPr kumimoji="0" lang="en-US" altLang="ja-JP" sz="18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27364" name="テキスト ボックス 5"/>
          <p:cNvSpPr txBox="1">
            <a:spLocks noChangeArrowheads="1"/>
          </p:cNvSpPr>
          <p:nvPr/>
        </p:nvSpPr>
        <p:spPr bwMode="auto">
          <a:xfrm>
            <a:off x="2771775" y="188913"/>
            <a:ext cx="52562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CN" altLang="en-US" sz="1400" dirty="0">
                <a:solidFill>
                  <a:schemeClr val="tx1"/>
                </a:solidFill>
              </a:rPr>
              <a:t>症状</a:t>
            </a:r>
            <a:r>
              <a:rPr kumimoji="0" lang="ja-JP" altLang="en-US" sz="1400" dirty="0" smtClean="0">
                <a:solidFill>
                  <a:schemeClr val="tx1"/>
                </a:solidFill>
              </a:rPr>
              <a:t>：</a:t>
            </a:r>
            <a:r>
              <a:rPr kumimoji="0" lang="zh-CN" altLang="en-US" sz="1400" dirty="0" smtClean="0">
                <a:solidFill>
                  <a:schemeClr val="tx1"/>
                </a:solidFill>
              </a:rPr>
              <a:t>手脚的麻痹感，安静的放着会感觉很辛苦</a:t>
            </a:r>
            <a:endParaRPr kumimoji="0" lang="en-US" altLang="ja-JP" sz="1400" dirty="0">
              <a:solidFill>
                <a:srgbClr val="009900"/>
              </a:solidFill>
            </a:endParaRPr>
          </a:p>
          <a:p>
            <a:pPr eaLnBrk="0" hangingPunct="0"/>
            <a:r>
              <a:rPr kumimoji="0" lang="zh-CN" altLang="en-US" sz="1400" dirty="0">
                <a:solidFill>
                  <a:schemeClr val="tx1"/>
                </a:solidFill>
              </a:rPr>
              <a:t>治疗</a:t>
            </a:r>
            <a:r>
              <a:rPr kumimoji="0" lang="ja-JP" altLang="en-US" sz="1400" dirty="0">
                <a:solidFill>
                  <a:schemeClr val="tx1"/>
                </a:solidFill>
              </a:rPr>
              <a:t>：</a:t>
            </a:r>
            <a:r>
              <a:rPr kumimoji="0" lang="en-US" altLang="ja-JP" sz="1400" dirty="0">
                <a:solidFill>
                  <a:schemeClr val="tx1"/>
                </a:solidFill>
              </a:rPr>
              <a:t>2011</a:t>
            </a:r>
            <a:r>
              <a:rPr kumimoji="0" lang="ja-JP" altLang="en-US" sz="1400" dirty="0">
                <a:solidFill>
                  <a:schemeClr val="tx1"/>
                </a:solidFill>
              </a:rPr>
              <a:t>年</a:t>
            </a:r>
            <a:r>
              <a:rPr kumimoji="0" lang="en-US" altLang="ja-JP" sz="1400" dirty="0">
                <a:solidFill>
                  <a:schemeClr val="tx1"/>
                </a:solidFill>
              </a:rPr>
              <a:t>11</a:t>
            </a:r>
            <a:r>
              <a:rPr kumimoji="0" lang="ja-JP" altLang="en-US" sz="1400" dirty="0">
                <a:solidFill>
                  <a:schemeClr val="tx1"/>
                </a:solidFill>
              </a:rPr>
              <a:t>月</a:t>
            </a:r>
            <a:r>
              <a:rPr kumimoji="0" lang="en-US" altLang="ja-JP" sz="1400" dirty="0">
                <a:solidFill>
                  <a:schemeClr val="tx1"/>
                </a:solidFill>
              </a:rPr>
              <a:t>2</a:t>
            </a:r>
            <a:r>
              <a:rPr kumimoji="0" lang="ja-JP" altLang="en-US" sz="1400" dirty="0">
                <a:solidFill>
                  <a:schemeClr val="tx1"/>
                </a:solidFill>
              </a:rPr>
              <a:t>日　</a:t>
            </a:r>
            <a:r>
              <a:rPr kumimoji="0" lang="en-US" altLang="ja-JP" sz="1400" dirty="0">
                <a:solidFill>
                  <a:schemeClr val="tx1"/>
                </a:solidFill>
              </a:rPr>
              <a:t>6700</a:t>
            </a:r>
            <a:r>
              <a:rPr kumimoji="0" lang="zh-CN" altLang="en-US" sz="1400" dirty="0">
                <a:solidFill>
                  <a:schemeClr val="tx1"/>
                </a:solidFill>
              </a:rPr>
              <a:t>万个</a:t>
            </a:r>
            <a:r>
              <a:rPr kumimoji="0" lang="en-US" altLang="ja-JP" sz="1400" dirty="0">
                <a:solidFill>
                  <a:schemeClr val="tx1"/>
                </a:solidFill>
              </a:rPr>
              <a:t>IV</a:t>
            </a:r>
          </a:p>
        </p:txBody>
      </p:sp>
      <p:sp>
        <p:nvSpPr>
          <p:cNvPr id="527365" name="テキスト ボックス 18"/>
          <p:cNvSpPr txBox="1">
            <a:spLocks noChangeArrowheads="1"/>
          </p:cNvSpPr>
          <p:nvPr/>
        </p:nvSpPr>
        <p:spPr bwMode="auto">
          <a:xfrm>
            <a:off x="4697413" y="3284538"/>
            <a:ext cx="38877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ja-JP" sz="1400" b="1" dirty="0">
                <a:solidFill>
                  <a:schemeClr val="tx1"/>
                </a:solidFill>
                <a:latin typeface="ＭＳ Ｐゴシック" pitchFamily="34" charset="-128"/>
              </a:rPr>
              <a:t>2011</a:t>
            </a:r>
            <a:r>
              <a:rPr kumimoji="0" lang="ja-JP" altLang="en-US" sz="1400" b="1" dirty="0">
                <a:solidFill>
                  <a:schemeClr val="tx1"/>
                </a:solidFill>
                <a:latin typeface="ＭＳ Ｐゴシック" pitchFamily="34" charset="-128"/>
              </a:rPr>
              <a:t>年</a:t>
            </a:r>
            <a:r>
              <a:rPr kumimoji="0" lang="en-US" altLang="ja-JP" sz="1400" b="1" dirty="0">
                <a:solidFill>
                  <a:schemeClr val="tx1"/>
                </a:solidFill>
                <a:latin typeface="ＭＳ Ｐゴシック" pitchFamily="34" charset="-128"/>
              </a:rPr>
              <a:t>11</a:t>
            </a:r>
            <a:r>
              <a:rPr kumimoji="0" lang="ja-JP" altLang="en-US" sz="1400" b="1" dirty="0">
                <a:solidFill>
                  <a:schemeClr val="tx1"/>
                </a:solidFill>
                <a:latin typeface="ＭＳ Ｐゴシック" pitchFamily="34" charset="-128"/>
              </a:rPr>
              <a:t>月</a:t>
            </a:r>
            <a:r>
              <a:rPr kumimoji="0" lang="en-US" altLang="ja-JP" sz="1400" b="1" dirty="0">
                <a:solidFill>
                  <a:schemeClr val="tx1"/>
                </a:solidFill>
                <a:latin typeface="ＭＳ Ｐゴシック" pitchFamily="34" charset="-128"/>
              </a:rPr>
              <a:t>2</a:t>
            </a:r>
            <a:r>
              <a:rPr kumimoji="0" lang="ja-JP" altLang="en-US" sz="1400" b="1" dirty="0">
                <a:solidFill>
                  <a:schemeClr val="tx1"/>
                </a:solidFill>
                <a:latin typeface="ＭＳ Ｐゴシック" pitchFamily="34" charset="-128"/>
              </a:rPr>
              <a:t>日　</a:t>
            </a:r>
            <a:r>
              <a:rPr lang="zh-CN" altLang="en-US" sz="1400" dirty="0">
                <a:solidFill>
                  <a:schemeClr val="tx1"/>
                </a:solidFill>
              </a:rPr>
              <a:t>投入后</a:t>
            </a:r>
            <a:r>
              <a:rPr lang="ja-JP" altLang="en-US" sz="1400" dirty="0" err="1" smtClean="0">
                <a:solidFill>
                  <a:schemeClr val="tx1"/>
                </a:solidFill>
              </a:rPr>
              <a:t>、</a:t>
            </a:r>
            <a:r>
              <a:rPr lang="zh-CN" altLang="en-US" sz="1400" dirty="0" smtClean="0">
                <a:solidFill>
                  <a:schemeClr val="tx1"/>
                </a:solidFill>
              </a:rPr>
              <a:t>麻痹感没有了</a:t>
            </a:r>
            <a:endParaRPr lang="en-US" altLang="ja-JP" sz="1400" dirty="0">
              <a:solidFill>
                <a:srgbClr val="009900"/>
              </a:solidFill>
            </a:endParaRPr>
          </a:p>
          <a:p>
            <a:r>
              <a:rPr lang="ja-JP" altLang="en-US" sz="1400" dirty="0">
                <a:solidFill>
                  <a:srgbClr val="009900"/>
                </a:solidFill>
              </a:rPr>
              <a:t>　　　　　　　　　　　</a:t>
            </a:r>
            <a:r>
              <a:rPr kumimoji="0" lang="zh-CN" altLang="en-US" sz="1400" dirty="0" smtClean="0">
                <a:solidFill>
                  <a:schemeClr val="tx1"/>
                </a:solidFill>
              </a:rPr>
              <a:t>安静的放着不会感觉辛苦</a:t>
            </a:r>
            <a:endParaRPr lang="ja-JP" altLang="en-US" sz="1400" dirty="0">
              <a:solidFill>
                <a:srgbClr val="009900"/>
              </a:solidFill>
            </a:endParaRPr>
          </a:p>
        </p:txBody>
      </p:sp>
      <p:sp>
        <p:nvSpPr>
          <p:cNvPr id="527367" name="テキスト ボックス 18"/>
          <p:cNvSpPr txBox="1">
            <a:spLocks noChangeArrowheads="1"/>
          </p:cNvSpPr>
          <p:nvPr/>
        </p:nvSpPr>
        <p:spPr bwMode="auto">
          <a:xfrm>
            <a:off x="409575" y="981075"/>
            <a:ext cx="38877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ja-JP" sz="1400" b="1">
                <a:solidFill>
                  <a:schemeClr val="tx1"/>
                </a:solidFill>
                <a:latin typeface="ＭＳ Ｐゴシック" pitchFamily="34" charset="-128"/>
              </a:rPr>
              <a:t>2011</a:t>
            </a:r>
            <a:r>
              <a:rPr kumimoji="0" lang="ja-JP" altLang="en-US" sz="1400" b="1">
                <a:solidFill>
                  <a:schemeClr val="tx1"/>
                </a:solidFill>
                <a:latin typeface="ＭＳ Ｐゴシック" pitchFamily="34" charset="-128"/>
              </a:rPr>
              <a:t>年</a:t>
            </a:r>
            <a:r>
              <a:rPr kumimoji="0" lang="en-US" altLang="ja-JP" sz="1400" b="1">
                <a:solidFill>
                  <a:schemeClr val="tx1"/>
                </a:solidFill>
                <a:latin typeface="ＭＳ Ｐゴシック" pitchFamily="34" charset="-128"/>
              </a:rPr>
              <a:t>11</a:t>
            </a:r>
            <a:r>
              <a:rPr kumimoji="0" lang="ja-JP" altLang="en-US" sz="1400" b="1">
                <a:solidFill>
                  <a:schemeClr val="tx1"/>
                </a:solidFill>
                <a:latin typeface="ＭＳ Ｐゴシック" pitchFamily="34" charset="-128"/>
              </a:rPr>
              <a:t>月</a:t>
            </a:r>
            <a:r>
              <a:rPr kumimoji="0" lang="en-US" altLang="ja-JP" sz="1400" b="1">
                <a:solidFill>
                  <a:schemeClr val="tx1"/>
                </a:solidFill>
                <a:latin typeface="ＭＳ Ｐゴシック" pitchFamily="34" charset="-128"/>
              </a:rPr>
              <a:t>2</a:t>
            </a:r>
            <a:r>
              <a:rPr kumimoji="0" lang="ja-JP" altLang="en-US" sz="1400" b="1">
                <a:solidFill>
                  <a:schemeClr val="tx1"/>
                </a:solidFill>
                <a:latin typeface="ＭＳ Ｐゴシック" pitchFamily="34" charset="-128"/>
              </a:rPr>
              <a:t>日　</a:t>
            </a:r>
            <a:r>
              <a:rPr lang="zh-CN" altLang="en-US" sz="1400">
                <a:solidFill>
                  <a:schemeClr val="tx1"/>
                </a:solidFill>
              </a:rPr>
              <a:t>投入后</a:t>
            </a:r>
            <a:r>
              <a:rPr lang="ja-JP" altLang="en-US" sz="1400">
                <a:solidFill>
                  <a:schemeClr val="tx1"/>
                </a:solidFill>
              </a:rPr>
              <a:t>、</a:t>
            </a:r>
            <a:r>
              <a:rPr lang="zh-CN" altLang="en-US" sz="1400">
                <a:solidFill>
                  <a:schemeClr val="tx1"/>
                </a:solidFill>
              </a:rPr>
              <a:t>表情轻松了</a:t>
            </a:r>
            <a:endParaRPr lang="en-US" altLang="zh-CN" sz="1400">
              <a:solidFill>
                <a:schemeClr val="tx1"/>
              </a:solidFill>
            </a:endParaRPr>
          </a:p>
          <a:p>
            <a:r>
              <a:rPr lang="ja-JP" altLang="en-US" sz="1400">
                <a:solidFill>
                  <a:schemeClr val="tx1"/>
                </a:solidFill>
              </a:rPr>
              <a:t>　　　　　　　　　　　</a:t>
            </a:r>
            <a:r>
              <a:rPr lang="zh-CN" altLang="en-US" sz="1400">
                <a:solidFill>
                  <a:schemeClr val="tx1"/>
                </a:solidFill>
              </a:rPr>
              <a:t>腿有不同的感觉轻松了</a:t>
            </a:r>
          </a:p>
        </p:txBody>
      </p:sp>
      <p:pic>
        <p:nvPicPr>
          <p:cNvPr id="527369" name="Picture 3" descr="C:\Users\Chigusa\AppData\Local\Microsoft\Windows\Temporary Internet Files\Content.IE5\WKAPYIZ4\MPj04021540000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81463" y="1398588"/>
            <a:ext cx="34607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7370" name="Picture 3" descr="C:\Users\Chigusa\AppData\Local\Microsoft\Windows\Temporary Internet Files\Content.IE5\WKAPYIZ4\MPj04021540000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74075" y="3617913"/>
            <a:ext cx="34607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タイトル 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09501" y="1501075"/>
            <a:ext cx="3933056" cy="2622037"/>
          </a:xfrm>
          <a:prstGeom prst="rect">
            <a:avLst/>
          </a:prstGeom>
        </p:spPr>
      </p:pic>
      <p:pic>
        <p:nvPicPr>
          <p:cNvPr id="12" name="タイトル 9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686995" y="3796203"/>
            <a:ext cx="3960440" cy="2640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-9525" y="88900"/>
            <a:ext cx="386080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/>
              <a:t>帕金森</a:t>
            </a:r>
            <a:r>
              <a:rPr lang="ja-JP" altLang="en-US" dirty="0" smtClean="0"/>
              <a:t>病</a:t>
            </a:r>
            <a:r>
              <a:rPr lang="ja-JP" altLang="en-US" dirty="0"/>
              <a:t>　</a:t>
            </a:r>
            <a:r>
              <a:rPr lang="en-US" altLang="ja-JP" dirty="0">
                <a:solidFill>
                  <a:schemeClr val="bg1"/>
                </a:solidFill>
              </a:rPr>
              <a:t>(</a:t>
            </a:r>
            <a:r>
              <a:rPr lang="en-US" altLang="ja-JP" dirty="0" smtClean="0">
                <a:solidFill>
                  <a:schemeClr val="bg1"/>
                </a:solidFill>
              </a:rPr>
              <a:t>52</a:t>
            </a:r>
            <a:r>
              <a:rPr lang="zh-CN" altLang="en-US" dirty="0" smtClean="0">
                <a:solidFill>
                  <a:schemeClr val="bg1"/>
                </a:solidFill>
              </a:rPr>
              <a:t>岁</a:t>
            </a:r>
            <a:r>
              <a:rPr lang="en-US" altLang="ja-JP" dirty="0" smtClean="0">
                <a:solidFill>
                  <a:schemeClr val="bg1"/>
                </a:solidFill>
              </a:rPr>
              <a:t>/</a:t>
            </a:r>
            <a:r>
              <a:rPr lang="ja-JP" altLang="en-US" dirty="0">
                <a:solidFill>
                  <a:schemeClr val="bg1"/>
                </a:solidFill>
              </a:rPr>
              <a:t>男性</a:t>
            </a:r>
            <a:r>
              <a:rPr lang="en-US" altLang="ja-JP" dirty="0">
                <a:solidFill>
                  <a:schemeClr val="bg1"/>
                </a:solidFill>
              </a:rPr>
              <a:t>)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8925" y="620713"/>
            <a:ext cx="8555038" cy="27622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 smtClean="0">
                <a:solidFill>
                  <a:schemeClr val="bg1"/>
                </a:solidFill>
              </a:rPr>
              <a:t>投入后当时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41989" name="テキスト ボックス 7"/>
          <p:cNvSpPr txBox="1">
            <a:spLocks noChangeArrowheads="1"/>
          </p:cNvSpPr>
          <p:nvPr/>
        </p:nvSpPr>
        <p:spPr bwMode="auto">
          <a:xfrm>
            <a:off x="293688" y="3963988"/>
            <a:ext cx="42068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表情变得明朗了</a:t>
            </a:r>
            <a:r>
              <a:rPr lang="ja-JP" altLang="en-US" sz="1200" dirty="0" err="1" smtClean="0">
                <a:latin typeface="Calibri" pitchFamily="34" charset="0"/>
                <a:ea typeface="ＭＳ Ｐゴシック" pitchFamily="34" charset="-128"/>
              </a:rPr>
              <a:t>。</a:t>
            </a:r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腿脚有不同的感觉很轻松</a:t>
            </a:r>
            <a:r>
              <a:rPr lang="ja-JP" altLang="en-US" sz="1200" dirty="0" err="1" smtClean="0">
                <a:latin typeface="Calibri" pitchFamily="34" charset="0"/>
                <a:ea typeface="ＭＳ Ｐゴシック" pitchFamily="34" charset="-128"/>
              </a:rPr>
              <a:t>。</a:t>
            </a:r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没有麻痹感安静的时候也不辛苦</a:t>
            </a:r>
            <a:r>
              <a:rPr lang="ja-JP" altLang="en-US" sz="1200" dirty="0" err="1" smtClean="0">
                <a:latin typeface="Calibri" pitchFamily="34" charset="0"/>
                <a:ea typeface="ＭＳ Ｐゴシック" pitchFamily="34" charset="-128"/>
              </a:rPr>
              <a:t>。</a:t>
            </a:r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手脚的麻痹感好像也被缓和</a:t>
            </a:r>
            <a:r>
              <a:rPr lang="ja-JP" altLang="en-US" sz="1200" dirty="0" err="1" smtClean="0">
                <a:latin typeface="Calibri" pitchFamily="34" charset="0"/>
                <a:ea typeface="ＭＳ Ｐゴシック" pitchFamily="34" charset="-128"/>
              </a:rPr>
              <a:t>、</a:t>
            </a:r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步伐变大</a:t>
            </a:r>
            <a:r>
              <a:rPr lang="ja-JP" altLang="en-US" sz="1200" dirty="0" err="1" smtClean="0">
                <a:latin typeface="Calibri" pitchFamily="34" charset="0"/>
                <a:ea typeface="ＭＳ Ｐゴシック" pitchFamily="34" charset="-128"/>
              </a:rPr>
              <a:t>、</a:t>
            </a:r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走起路来也感觉很顺畅</a:t>
            </a:r>
            <a:r>
              <a:rPr lang="ja-JP" altLang="en-US" sz="1200" dirty="0" err="1" smtClean="0">
                <a:latin typeface="Calibri" pitchFamily="34" charset="0"/>
                <a:ea typeface="ＭＳ Ｐゴシック" pitchFamily="34" charset="-128"/>
              </a:rPr>
              <a:t>。</a:t>
            </a:r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很自然的脸上出现了笑脸</a:t>
            </a:r>
            <a:r>
              <a:rPr lang="ja-JP" altLang="en-US" sz="1200" dirty="0" err="1" smtClean="0">
                <a:latin typeface="Calibri" pitchFamily="34" charset="0"/>
                <a:ea typeface="ＭＳ Ｐゴシック" pitchFamily="34" charset="-128"/>
              </a:rPr>
              <a:t>。</a:t>
            </a:r>
            <a:endParaRPr lang="ja-JP" altLang="en-US" sz="1200" dirty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1990" name="正方形/長方形 8"/>
          <p:cNvSpPr>
            <a:spLocks noChangeArrowheads="1"/>
          </p:cNvSpPr>
          <p:nvPr/>
        </p:nvSpPr>
        <p:spPr bwMode="auto">
          <a:xfrm>
            <a:off x="263525" y="5037138"/>
            <a:ext cx="4241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zh-CN" altLang="en-US" sz="1200" b="1" dirty="0" smtClean="0">
                <a:latin typeface="Calibri" pitchFamily="34" charset="0"/>
                <a:ea typeface="ＭＳ Ｐゴシック" pitchFamily="34" charset="-128"/>
              </a:rPr>
              <a:t>投入数日后</a:t>
            </a:r>
            <a:endParaRPr lang="en-US" altLang="ja-JP" sz="1200" b="1" dirty="0" smtClean="0">
              <a:latin typeface="Calibri" pitchFamily="34" charset="0"/>
              <a:ea typeface="ＭＳ Ｐゴシック" pitchFamily="34" charset="-128"/>
            </a:endParaRPr>
          </a:p>
          <a:p>
            <a:pPr algn="just"/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左腿有了有力量的感觉</a:t>
            </a:r>
            <a:r>
              <a:rPr lang="ja-JP" altLang="en-US" sz="1200" dirty="0" err="1" smtClean="0">
                <a:latin typeface="Calibri" pitchFamily="34" charset="0"/>
                <a:ea typeface="ＭＳ Ｐゴシック" pitchFamily="34" charset="-128"/>
              </a:rPr>
              <a:t>、</a:t>
            </a:r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很明显恢复了健康</a:t>
            </a:r>
            <a:r>
              <a:rPr lang="ja-JP" altLang="en-US" sz="1200" dirty="0" err="1" smtClean="0">
                <a:latin typeface="Calibri" pitchFamily="34" charset="0"/>
                <a:ea typeface="ＭＳ Ｐゴシック" pitchFamily="34" charset="-128"/>
              </a:rPr>
              <a:t>。</a:t>
            </a:r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治疗之后发生的变化让自己很惊讶的是自己的表情和眼神</a:t>
            </a:r>
            <a:r>
              <a:rPr lang="ja-JP" altLang="en-US" sz="1200" dirty="0" err="1" smtClean="0">
                <a:latin typeface="Calibri" pitchFamily="34" charset="0"/>
                <a:ea typeface="ＭＳ Ｐゴシック" pitchFamily="34" charset="-128"/>
              </a:rPr>
              <a:t>。</a:t>
            </a:r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周围的人也说表情变得丰富了</a:t>
            </a:r>
            <a:r>
              <a:rPr lang="ja-JP" altLang="en-US" sz="1200" dirty="0" err="1" smtClean="0">
                <a:latin typeface="Calibri" pitchFamily="34" charset="0"/>
                <a:ea typeface="ＭＳ Ｐゴシック" pitchFamily="34" charset="-128"/>
              </a:rPr>
              <a:t>。</a:t>
            </a:r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睡眠也有所改善</a:t>
            </a:r>
            <a:r>
              <a:rPr lang="ja-JP" altLang="en-US" sz="1200" dirty="0" err="1" smtClean="0">
                <a:latin typeface="Calibri" pitchFamily="34" charset="0"/>
                <a:ea typeface="ＭＳ Ｐゴシック" pitchFamily="34" charset="-128"/>
              </a:rPr>
              <a:t>。</a:t>
            </a:r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以前也使用过催眠剂但现在不使用了</a:t>
            </a:r>
            <a:r>
              <a:rPr lang="ja-JP" altLang="en-US" sz="1200" dirty="0" err="1" smtClean="0">
                <a:latin typeface="Calibri" pitchFamily="34" charset="0"/>
                <a:ea typeface="ＭＳ Ｐゴシック" pitchFamily="34" charset="-128"/>
              </a:rPr>
              <a:t>。</a:t>
            </a:r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在日常生活里读读书</a:t>
            </a:r>
            <a:r>
              <a:rPr lang="ja-JP" altLang="en-US" sz="1200" dirty="0" err="1" smtClean="0">
                <a:latin typeface="Calibri" pitchFamily="34" charset="0"/>
                <a:ea typeface="ＭＳ Ｐゴシック" pitchFamily="34" charset="-128"/>
              </a:rPr>
              <a:t>、</a:t>
            </a:r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看看电影</a:t>
            </a:r>
            <a:r>
              <a:rPr lang="ja-JP" altLang="en-US" sz="1200" dirty="0" err="1" smtClean="0">
                <a:latin typeface="Calibri" pitchFamily="34" charset="0"/>
                <a:ea typeface="ＭＳ Ｐゴシック" pitchFamily="34" charset="-128"/>
              </a:rPr>
              <a:t>、</a:t>
            </a:r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在精神方面增加了许多空间</a:t>
            </a:r>
            <a:r>
              <a:rPr lang="ja-JP" altLang="en-US" sz="1200" dirty="0" err="1" smtClean="0">
                <a:latin typeface="Calibri" pitchFamily="34" charset="0"/>
                <a:ea typeface="ＭＳ Ｐゴシック" pitchFamily="34" charset="-128"/>
              </a:rPr>
              <a:t>。</a:t>
            </a:r>
            <a:endParaRPr lang="ja-JP" altLang="en-US" sz="1200" dirty="0">
              <a:latin typeface="Calibri" pitchFamily="34" charset="0"/>
              <a:ea typeface="ＭＳ Ｐゴシック" pitchFamily="34" charset="-128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H="1">
            <a:off x="4562475" y="4021138"/>
            <a:ext cx="6350" cy="25622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994" name="テキスト ボックス 18"/>
          <p:cNvSpPr txBox="1">
            <a:spLocks noChangeArrowheads="1"/>
          </p:cNvSpPr>
          <p:nvPr/>
        </p:nvSpPr>
        <p:spPr bwMode="auto">
          <a:xfrm>
            <a:off x="4683125" y="5694363"/>
            <a:ext cx="41544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投入后</a:t>
            </a:r>
            <a:r>
              <a:rPr lang="ja-JP" altLang="en-US" sz="1200" dirty="0" err="1" smtClean="0">
                <a:latin typeface="Calibri" pitchFamily="34" charset="0"/>
                <a:ea typeface="ＭＳ Ｐゴシック" pitchFamily="34" charset="-128"/>
              </a:rPr>
              <a:t>、</a:t>
            </a:r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表情变得明朗了</a:t>
            </a:r>
            <a:r>
              <a:rPr lang="ja-JP" altLang="en-US" sz="1200" dirty="0" err="1" smtClean="0">
                <a:latin typeface="Calibri" pitchFamily="34" charset="0"/>
                <a:ea typeface="ＭＳ Ｐゴシック" pitchFamily="34" charset="-128"/>
              </a:rPr>
              <a:t>。</a:t>
            </a:r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腿脚有不同的感觉很轻松</a:t>
            </a:r>
            <a:r>
              <a:rPr lang="ja-JP" altLang="en-US" sz="1200" dirty="0" err="1" smtClean="0">
                <a:latin typeface="Calibri" pitchFamily="34" charset="0"/>
                <a:ea typeface="ＭＳ Ｐゴシック" pitchFamily="34" charset="-128"/>
              </a:rPr>
              <a:t>。</a:t>
            </a:r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没有麻痹感安静的时候也不辛苦</a:t>
            </a:r>
            <a:r>
              <a:rPr lang="ja-JP" altLang="en-US" sz="1200" dirty="0" err="1" smtClean="0">
                <a:latin typeface="Calibri" pitchFamily="34" charset="0"/>
                <a:ea typeface="ＭＳ Ｐゴシック" pitchFamily="34" charset="-128"/>
              </a:rPr>
              <a:t>。</a:t>
            </a:r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手脚的麻痹感好像也被缓和</a:t>
            </a:r>
            <a:r>
              <a:rPr lang="ja-JP" altLang="en-US" sz="1200" dirty="0" err="1" smtClean="0">
                <a:latin typeface="Calibri" pitchFamily="34" charset="0"/>
                <a:ea typeface="ＭＳ Ｐゴシック" pitchFamily="34" charset="-128"/>
              </a:rPr>
              <a:t>、</a:t>
            </a:r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步伐变大</a:t>
            </a:r>
            <a:r>
              <a:rPr lang="ja-JP" altLang="en-US" sz="1200" dirty="0" err="1" smtClean="0">
                <a:latin typeface="Calibri" pitchFamily="34" charset="0"/>
                <a:ea typeface="ＭＳ Ｐゴシック" pitchFamily="34" charset="-128"/>
              </a:rPr>
              <a:t>、</a:t>
            </a:r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走起路来也感觉很顺畅</a:t>
            </a:r>
            <a:r>
              <a:rPr lang="ja-JP" altLang="en-US" sz="1200" dirty="0" err="1" smtClean="0">
                <a:latin typeface="Calibri" pitchFamily="34" charset="0"/>
                <a:ea typeface="ＭＳ Ｐゴシック" pitchFamily="34" charset="-128"/>
              </a:rPr>
              <a:t>。</a:t>
            </a:r>
            <a:r>
              <a:rPr lang="zh-CN" altLang="en-US" sz="1200" dirty="0" smtClean="0">
                <a:latin typeface="Calibri" pitchFamily="34" charset="0"/>
                <a:ea typeface="ＭＳ Ｐゴシック" pitchFamily="34" charset="-128"/>
              </a:rPr>
              <a:t>很自然的脸上出现了笑脸。</a:t>
            </a:r>
            <a:endParaRPr lang="ja-JP" altLang="en-US" sz="1200" dirty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13" name="タイトル 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88844" y="980729"/>
            <a:ext cx="4212468" cy="2808312"/>
          </a:xfrm>
          <a:prstGeom prst="rect">
            <a:avLst/>
          </a:prstGeom>
        </p:spPr>
      </p:pic>
      <p:pic>
        <p:nvPicPr>
          <p:cNvPr id="14" name="タイトル 9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602228" y="980728"/>
            <a:ext cx="4241798" cy="2808313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21" y="4051727"/>
            <a:ext cx="2408659" cy="156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697" y="4051727"/>
            <a:ext cx="1653705" cy="156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2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-9525" y="88900"/>
            <a:ext cx="386080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/>
              <a:t>帕金森病</a:t>
            </a:r>
            <a:r>
              <a:rPr lang="ja-JP" altLang="en-US" dirty="0"/>
              <a:t>　</a:t>
            </a:r>
            <a:r>
              <a:rPr lang="en-US" altLang="ja-JP" dirty="0"/>
              <a:t>(</a:t>
            </a:r>
            <a:r>
              <a:rPr lang="en-US" altLang="ja-JP" dirty="0" smtClean="0"/>
              <a:t>69</a:t>
            </a:r>
            <a:r>
              <a:rPr lang="zh-CN" altLang="en-US" dirty="0" smtClean="0"/>
              <a:t>岁</a:t>
            </a:r>
            <a:r>
              <a:rPr lang="en-US" altLang="ja-JP" dirty="0" smtClean="0"/>
              <a:t>/</a:t>
            </a:r>
            <a:r>
              <a:rPr lang="ja-JP" altLang="en-US" dirty="0"/>
              <a:t>女性</a:t>
            </a:r>
            <a:r>
              <a:rPr lang="en-US" altLang="ja-JP" dirty="0"/>
              <a:t>)</a:t>
            </a:r>
            <a:endParaRPr lang="ja-JP" altLang="en-US" dirty="0"/>
          </a:p>
        </p:txBody>
      </p:sp>
      <p:sp>
        <p:nvSpPr>
          <p:cNvPr id="5" name="テキスト ボックス 18"/>
          <p:cNvSpPr txBox="1">
            <a:spLocks noChangeArrowheads="1"/>
          </p:cNvSpPr>
          <p:nvPr/>
        </p:nvSpPr>
        <p:spPr bwMode="auto">
          <a:xfrm>
            <a:off x="319088" y="4992688"/>
            <a:ext cx="417036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100" dirty="0" smtClean="0">
                <a:latin typeface="+mn-ea"/>
                <a:ea typeface="+mn-ea"/>
              </a:rPr>
              <a:t>需要左边的护士抱起</a:t>
            </a:r>
            <a:r>
              <a:rPr kumimoji="0" lang="ja-JP" altLang="en-US" sz="1100" dirty="0" err="1" smtClean="0">
                <a:latin typeface="+mn-ea"/>
                <a:ea typeface="+mn-ea"/>
              </a:rPr>
              <a:t>。</a:t>
            </a:r>
            <a:r>
              <a:rPr kumimoji="0" lang="zh-CN" altLang="en-US" sz="1100" dirty="0" smtClean="0">
                <a:latin typeface="+mn-ea"/>
                <a:ea typeface="+mn-ea"/>
              </a:rPr>
              <a:t>右手虽然拄着拐杖</a:t>
            </a:r>
            <a:r>
              <a:rPr kumimoji="0" lang="ja-JP" altLang="en-US" sz="1100" dirty="0" err="1" smtClean="0">
                <a:latin typeface="+mn-ea"/>
                <a:ea typeface="+mn-ea"/>
              </a:rPr>
              <a:t>、</a:t>
            </a:r>
            <a:r>
              <a:rPr kumimoji="0" lang="zh-CN" altLang="en-US" sz="1100" dirty="0" smtClean="0">
                <a:latin typeface="+mn-ea"/>
                <a:ea typeface="+mn-ea"/>
              </a:rPr>
              <a:t>但由于颤抖站不稳</a:t>
            </a:r>
            <a:r>
              <a:rPr kumimoji="0" lang="ja-JP" altLang="en-US" sz="1100" dirty="0" err="1" smtClean="0">
                <a:latin typeface="+mn-ea"/>
                <a:ea typeface="+mn-ea"/>
              </a:rPr>
              <a:t>。</a:t>
            </a:r>
            <a:r>
              <a:rPr kumimoji="0" lang="zh-CN" altLang="en-US" sz="1100" dirty="0" smtClean="0">
                <a:latin typeface="+mn-ea"/>
                <a:ea typeface="+mn-ea"/>
              </a:rPr>
              <a:t>有时也会不由自主的坐下</a:t>
            </a:r>
            <a:r>
              <a:rPr kumimoji="0" lang="ja-JP" altLang="en-US" sz="1100" dirty="0" err="1" smtClean="0">
                <a:latin typeface="+mn-ea"/>
                <a:ea typeface="+mn-ea"/>
              </a:rPr>
              <a:t>。</a:t>
            </a:r>
            <a:endParaRPr kumimoji="0" lang="ja-JP" altLang="en-US" sz="1100" dirty="0">
              <a:latin typeface="+mn-ea"/>
              <a:ea typeface="+mn-ea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19088" y="1585913"/>
            <a:ext cx="4170362" cy="27622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00" dirty="0" smtClean="0">
                <a:solidFill>
                  <a:schemeClr val="bg1"/>
                </a:solidFill>
                <a:latin typeface="+mn-ea"/>
              </a:rPr>
              <a:t>【</a:t>
            </a:r>
            <a:r>
              <a:rPr kumimoji="0" lang="zh-CN" altLang="en-US" sz="1200" dirty="0" smtClean="0">
                <a:solidFill>
                  <a:schemeClr val="bg1"/>
                </a:solidFill>
                <a:latin typeface="+mn-ea"/>
              </a:rPr>
              <a:t>参考</a:t>
            </a:r>
            <a:r>
              <a:rPr kumimoji="0" lang="en-US" altLang="ja-JP" sz="1200" dirty="0" smtClean="0">
                <a:solidFill>
                  <a:schemeClr val="bg1"/>
                </a:solidFill>
                <a:latin typeface="+mn-ea"/>
              </a:rPr>
              <a:t>】</a:t>
            </a:r>
            <a:r>
              <a:rPr kumimoji="0" lang="zh-CN" altLang="en-US" sz="1200" dirty="0" smtClean="0">
                <a:solidFill>
                  <a:schemeClr val="bg1"/>
                </a:solidFill>
                <a:latin typeface="+mn-ea"/>
              </a:rPr>
              <a:t>治疗前的步行</a:t>
            </a:r>
            <a:endParaRPr kumimoji="0" lang="en-US" altLang="ja-JP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638675" y="1585913"/>
            <a:ext cx="4171950" cy="27622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200" dirty="0" smtClean="0">
                <a:solidFill>
                  <a:schemeClr val="bg1"/>
                </a:solidFill>
                <a:latin typeface="+mn-ea"/>
              </a:rPr>
              <a:t>治疗后的步行</a:t>
            </a:r>
            <a:endParaRPr kumimoji="0" lang="en-US" altLang="ja-JP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テキスト ボックス 9"/>
          <p:cNvSpPr txBox="1">
            <a:spLocks noChangeArrowheads="1"/>
          </p:cNvSpPr>
          <p:nvPr/>
        </p:nvSpPr>
        <p:spPr bwMode="auto">
          <a:xfrm>
            <a:off x="0" y="6027738"/>
            <a:ext cx="9144000" cy="830262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200" dirty="0" smtClean="0">
                <a:solidFill>
                  <a:schemeClr val="tx1"/>
                </a:solidFill>
              </a:rPr>
              <a:t>治疗的契机</a:t>
            </a:r>
            <a:r>
              <a:rPr kumimoji="0" lang="ja-JP" altLang="en-US" sz="1200" dirty="0" smtClean="0">
                <a:solidFill>
                  <a:schemeClr val="tx1"/>
                </a:solidFill>
              </a:rPr>
              <a:t>：</a:t>
            </a:r>
            <a:r>
              <a:rPr kumimoji="0" lang="en-US" altLang="ja-JP" sz="1200" dirty="0">
                <a:solidFill>
                  <a:schemeClr val="tx1"/>
                </a:solidFill>
              </a:rPr>
              <a:t>2008</a:t>
            </a:r>
            <a:r>
              <a:rPr kumimoji="0" lang="ja-JP" altLang="en-US" sz="1200" dirty="0">
                <a:solidFill>
                  <a:schemeClr val="tx1"/>
                </a:solidFill>
              </a:rPr>
              <a:t>年</a:t>
            </a:r>
            <a:r>
              <a:rPr kumimoji="0" lang="en-US" altLang="ja-JP" sz="1200" dirty="0">
                <a:solidFill>
                  <a:schemeClr val="tx1"/>
                </a:solidFill>
              </a:rPr>
              <a:t>12</a:t>
            </a:r>
            <a:r>
              <a:rPr kumimoji="0" lang="ja-JP" altLang="en-US" sz="1200" dirty="0">
                <a:solidFill>
                  <a:schemeClr val="tx1"/>
                </a:solidFill>
              </a:rPr>
              <a:t>月</a:t>
            </a:r>
            <a:r>
              <a:rPr kumimoji="0" lang="en-US" altLang="ja-JP" sz="1200" dirty="0">
                <a:solidFill>
                  <a:schemeClr val="tx1"/>
                </a:solidFill>
              </a:rPr>
              <a:t>26</a:t>
            </a:r>
            <a:r>
              <a:rPr kumimoji="0" lang="ja-JP" altLang="en-US" sz="1200" dirty="0">
                <a:solidFill>
                  <a:schemeClr val="tx1"/>
                </a:solidFill>
              </a:rPr>
              <a:t>日</a:t>
            </a:r>
            <a:r>
              <a:rPr kumimoji="0" lang="ja-JP" altLang="en-US" sz="1200" dirty="0" smtClean="0">
                <a:solidFill>
                  <a:schemeClr val="tx1"/>
                </a:solidFill>
              </a:rPr>
              <a:t>（</a:t>
            </a:r>
            <a:r>
              <a:rPr kumimoji="0" lang="zh-CN" altLang="en-US" sz="1200" dirty="0" smtClean="0">
                <a:solidFill>
                  <a:schemeClr val="tx1"/>
                </a:solidFill>
              </a:rPr>
              <a:t>经历了巨大的精神打击</a:t>
            </a:r>
            <a:r>
              <a:rPr kumimoji="0" lang="ja-JP" altLang="en-US" sz="1200" dirty="0" smtClean="0">
                <a:solidFill>
                  <a:schemeClr val="tx1"/>
                </a:solidFill>
              </a:rPr>
              <a:t>）。</a:t>
            </a:r>
            <a:r>
              <a:rPr kumimoji="0" lang="zh-CN" altLang="en-US" sz="1200" dirty="0" smtClean="0">
                <a:solidFill>
                  <a:schemeClr val="tx1"/>
                </a:solidFill>
              </a:rPr>
              <a:t>虽然增加或是调整药量，但是日常生活还是有困难，在精神方面也感到非常的不安</a:t>
            </a:r>
            <a:r>
              <a:rPr kumimoji="0" lang="ja-JP" altLang="en-US" sz="1200" dirty="0" err="1" smtClean="0">
                <a:solidFill>
                  <a:schemeClr val="tx1"/>
                </a:solidFill>
              </a:rPr>
              <a:t>。</a:t>
            </a:r>
            <a:r>
              <a:rPr kumimoji="0" lang="zh-CN" altLang="en-US" sz="1200" dirty="0" smtClean="0">
                <a:solidFill>
                  <a:schemeClr val="tx1"/>
                </a:solidFill>
              </a:rPr>
              <a:t>到了</a:t>
            </a:r>
            <a:r>
              <a:rPr kumimoji="0" lang="en-US" altLang="ja-JP" sz="1200" dirty="0" smtClean="0">
                <a:solidFill>
                  <a:schemeClr val="tx1"/>
                </a:solidFill>
              </a:rPr>
              <a:t>2009</a:t>
            </a:r>
            <a:r>
              <a:rPr kumimoji="0" lang="ja-JP" altLang="en-US" sz="1200" dirty="0" smtClean="0">
                <a:solidFill>
                  <a:schemeClr val="tx1"/>
                </a:solidFill>
              </a:rPr>
              <a:t>年</a:t>
            </a:r>
            <a:r>
              <a:rPr kumimoji="0" lang="zh-CN" altLang="en-US" sz="1200" dirty="0" smtClean="0">
                <a:solidFill>
                  <a:schemeClr val="tx1"/>
                </a:solidFill>
              </a:rPr>
              <a:t>腿脚就开始站不稳了</a:t>
            </a:r>
            <a:r>
              <a:rPr kumimoji="0" lang="ja-JP" altLang="en-US" sz="1200" dirty="0" err="1" smtClean="0">
                <a:solidFill>
                  <a:schemeClr val="tx1"/>
                </a:solidFill>
              </a:rPr>
              <a:t>。</a:t>
            </a:r>
            <a:endParaRPr kumimoji="0" lang="en-US" altLang="ja-JP" sz="1200" dirty="0">
              <a:solidFill>
                <a:schemeClr val="tx1"/>
              </a:solidFill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200" dirty="0" smtClean="0">
                <a:solidFill>
                  <a:schemeClr val="tx1"/>
                </a:solidFill>
              </a:rPr>
              <a:t>发病</a:t>
            </a:r>
            <a:r>
              <a:rPr kumimoji="0" lang="ja-JP" altLang="en-US" sz="1200" dirty="0" smtClean="0">
                <a:solidFill>
                  <a:schemeClr val="tx1"/>
                </a:solidFill>
              </a:rPr>
              <a:t>：</a:t>
            </a:r>
            <a:r>
              <a:rPr kumimoji="0" lang="en-US" altLang="ja-JP" sz="1200" dirty="0">
                <a:solidFill>
                  <a:schemeClr val="tx1"/>
                </a:solidFill>
              </a:rPr>
              <a:t>1997</a:t>
            </a:r>
            <a:r>
              <a:rPr kumimoji="0" lang="ja-JP" altLang="en-US" sz="1200" dirty="0">
                <a:solidFill>
                  <a:schemeClr val="tx1"/>
                </a:solidFill>
              </a:rPr>
              <a:t>年</a:t>
            </a:r>
            <a:r>
              <a:rPr kumimoji="0" lang="en-US" altLang="ja-JP" sz="1200" dirty="0">
                <a:solidFill>
                  <a:schemeClr val="tx1"/>
                </a:solidFill>
              </a:rPr>
              <a:t>8</a:t>
            </a:r>
            <a:r>
              <a:rPr kumimoji="0" lang="ja-JP" altLang="en-US" sz="1200" dirty="0">
                <a:solidFill>
                  <a:schemeClr val="tx1"/>
                </a:solidFill>
              </a:rPr>
              <a:t>月</a:t>
            </a:r>
            <a:r>
              <a:rPr kumimoji="0" lang="en-US" altLang="ja-JP" sz="1200" dirty="0">
                <a:solidFill>
                  <a:schemeClr val="tx1"/>
                </a:solidFill>
              </a:rPr>
              <a:t>29</a:t>
            </a:r>
            <a:r>
              <a:rPr kumimoji="0" lang="ja-JP" altLang="en-US" sz="1200" dirty="0" smtClean="0">
                <a:solidFill>
                  <a:schemeClr val="tx1"/>
                </a:solidFill>
              </a:rPr>
              <a:t>日</a:t>
            </a:r>
            <a:r>
              <a:rPr kumimoji="0" lang="zh-CN" altLang="en-US" sz="1200" dirty="0" smtClean="0">
                <a:solidFill>
                  <a:schemeClr val="tx1"/>
                </a:solidFill>
              </a:rPr>
              <a:t>在大学医院确诊</a:t>
            </a:r>
            <a:endParaRPr kumimoji="0" lang="en-US" altLang="ja-JP" sz="1200" dirty="0">
              <a:solidFill>
                <a:schemeClr val="tx1"/>
              </a:solidFill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200" dirty="0" smtClean="0">
                <a:solidFill>
                  <a:schemeClr val="tx1"/>
                </a:solidFill>
              </a:rPr>
              <a:t>治疗</a:t>
            </a:r>
            <a:r>
              <a:rPr kumimoji="0" lang="ja-JP" altLang="en-US" sz="1200" dirty="0" smtClean="0">
                <a:solidFill>
                  <a:schemeClr val="tx1"/>
                </a:solidFill>
              </a:rPr>
              <a:t>：</a:t>
            </a:r>
            <a:r>
              <a:rPr kumimoji="0" lang="en-US" altLang="ja-JP" sz="1200" dirty="0">
                <a:solidFill>
                  <a:schemeClr val="tx1"/>
                </a:solidFill>
              </a:rPr>
              <a:t>2009</a:t>
            </a:r>
            <a:r>
              <a:rPr kumimoji="0" lang="ja-JP" altLang="en-US" sz="1200" dirty="0">
                <a:solidFill>
                  <a:schemeClr val="tx1"/>
                </a:solidFill>
              </a:rPr>
              <a:t>年</a:t>
            </a:r>
            <a:r>
              <a:rPr kumimoji="0" lang="en-US" altLang="ja-JP" sz="1200" dirty="0">
                <a:solidFill>
                  <a:schemeClr val="tx1"/>
                </a:solidFill>
              </a:rPr>
              <a:t>9</a:t>
            </a:r>
            <a:r>
              <a:rPr kumimoji="0" lang="ja-JP" altLang="en-US" sz="1200" dirty="0">
                <a:solidFill>
                  <a:schemeClr val="tx1"/>
                </a:solidFill>
              </a:rPr>
              <a:t>月</a:t>
            </a:r>
            <a:r>
              <a:rPr kumimoji="0" lang="en-US" altLang="ja-JP" sz="1200" dirty="0">
                <a:solidFill>
                  <a:schemeClr val="tx1"/>
                </a:solidFill>
              </a:rPr>
              <a:t>15</a:t>
            </a:r>
            <a:r>
              <a:rPr kumimoji="0" lang="ja-JP" altLang="en-US" sz="1200" dirty="0">
                <a:solidFill>
                  <a:schemeClr val="tx1"/>
                </a:solidFill>
              </a:rPr>
              <a:t>日</a:t>
            </a:r>
            <a:r>
              <a:rPr kumimoji="0" lang="en-US" altLang="ja-JP" sz="1200" dirty="0" smtClean="0">
                <a:solidFill>
                  <a:schemeClr val="tx1"/>
                </a:solidFill>
              </a:rPr>
              <a:t>(</a:t>
            </a:r>
            <a:r>
              <a:rPr kumimoji="0" lang="zh-CN" altLang="en-US" sz="1200" dirty="0" smtClean="0">
                <a:solidFill>
                  <a:schemeClr val="tx1"/>
                </a:solidFill>
              </a:rPr>
              <a:t>周二</a:t>
            </a:r>
            <a:r>
              <a:rPr kumimoji="0" lang="en-US" altLang="ja-JP" sz="1200" dirty="0" smtClean="0">
                <a:solidFill>
                  <a:schemeClr val="tx1"/>
                </a:solidFill>
              </a:rPr>
              <a:t>)</a:t>
            </a:r>
            <a:r>
              <a:rPr kumimoji="0" lang="zh-CN" altLang="en-US" sz="1200" dirty="0" smtClean="0">
                <a:solidFill>
                  <a:schemeClr val="tx1"/>
                </a:solidFill>
              </a:rPr>
              <a:t>投入</a:t>
            </a:r>
            <a:r>
              <a:rPr kumimoji="0" lang="en-US" altLang="ja-JP" sz="1200" dirty="0" smtClean="0">
                <a:solidFill>
                  <a:schemeClr val="tx1"/>
                </a:solidFill>
              </a:rPr>
              <a:t>3090</a:t>
            </a:r>
            <a:r>
              <a:rPr kumimoji="0" lang="ja-JP" altLang="en-US" sz="1200" dirty="0" smtClean="0">
                <a:solidFill>
                  <a:schemeClr val="tx1"/>
                </a:solidFill>
              </a:rPr>
              <a:t>万</a:t>
            </a:r>
            <a:r>
              <a:rPr kumimoji="0" lang="zh-CN" altLang="en-US" sz="1200" dirty="0" smtClean="0">
                <a:solidFill>
                  <a:schemeClr val="tx1"/>
                </a:solidFill>
              </a:rPr>
              <a:t>个</a:t>
            </a:r>
            <a:r>
              <a:rPr kumimoji="0" lang="en-US" altLang="ja-JP" sz="1200" dirty="0" smtClean="0">
                <a:solidFill>
                  <a:schemeClr val="tx1"/>
                </a:solidFill>
              </a:rPr>
              <a:t>IV,3090</a:t>
            </a:r>
            <a:r>
              <a:rPr kumimoji="0" lang="ja-JP" altLang="en-US" sz="1200" dirty="0" smtClean="0">
                <a:solidFill>
                  <a:schemeClr val="tx1"/>
                </a:solidFill>
              </a:rPr>
              <a:t>万</a:t>
            </a:r>
            <a:r>
              <a:rPr kumimoji="0" lang="zh-CN" altLang="en-US" sz="1200" dirty="0" smtClean="0">
                <a:solidFill>
                  <a:schemeClr val="tx1"/>
                </a:solidFill>
              </a:rPr>
              <a:t>个脊髓</a:t>
            </a:r>
            <a:endParaRPr kumimoji="0" lang="en-US" altLang="ja-JP" sz="1200" dirty="0">
              <a:solidFill>
                <a:schemeClr val="tx1"/>
              </a:solidFill>
            </a:endParaRPr>
          </a:p>
        </p:txBody>
      </p:sp>
      <p:pic>
        <p:nvPicPr>
          <p:cNvPr id="11" name="walk(Before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580" y="1862365"/>
            <a:ext cx="4171583" cy="3128687"/>
          </a:xfrm>
          <a:prstGeom prst="rect">
            <a:avLst/>
          </a:prstGeom>
        </p:spPr>
      </p:pic>
      <p:pic>
        <p:nvPicPr>
          <p:cNvPr id="12" name="walk(After)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39348" y="1862365"/>
            <a:ext cx="4171583" cy="312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5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-9525" y="88900"/>
            <a:ext cx="386080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/>
              <a:t>帕金森病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(69</a:t>
            </a:r>
            <a:r>
              <a:rPr lang="zh-CN" altLang="en-US" dirty="0" smtClean="0"/>
              <a:t>岁</a:t>
            </a:r>
            <a:r>
              <a:rPr lang="en-US" altLang="ja-JP" dirty="0" smtClean="0"/>
              <a:t>/</a:t>
            </a:r>
            <a:r>
              <a:rPr lang="ja-JP" altLang="en-US" dirty="0" smtClean="0"/>
              <a:t>女性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pic>
        <p:nvPicPr>
          <p:cNvPr id="40962" name="Picture 25" descr="C:\Documents and Settings\Pixen\My Documents\GomPlayer\Capture\パーキンソン12-4と11.jpg"/>
          <p:cNvPicPr>
            <a:picLocks noChangeAspect="1" noChangeArrowheads="1"/>
          </p:cNvPicPr>
          <p:nvPr/>
        </p:nvPicPr>
        <p:blipFill>
          <a:blip r:embed="rId3" cstate="print"/>
          <a:srcRect l="11974" t="7813" r="31148"/>
          <a:stretch>
            <a:fillRect/>
          </a:stretch>
        </p:blipFill>
        <p:spPr bwMode="auto">
          <a:xfrm>
            <a:off x="4651375" y="1258888"/>
            <a:ext cx="4446588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13"/>
          <p:cNvSpPr txBox="1">
            <a:spLocks noChangeArrowheads="1"/>
          </p:cNvSpPr>
          <p:nvPr/>
        </p:nvSpPr>
        <p:spPr bwMode="auto">
          <a:xfrm>
            <a:off x="4651375" y="4979988"/>
            <a:ext cx="4446588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200" dirty="0" smtClean="0">
                <a:solidFill>
                  <a:schemeClr val="bg1"/>
                </a:solidFill>
              </a:rPr>
              <a:t>治疗后</a:t>
            </a:r>
            <a:endParaRPr kumimoji="0" lang="en-US" altLang="zh-CN" sz="1200" dirty="0" smtClean="0">
              <a:solidFill>
                <a:schemeClr val="bg1"/>
              </a:solidFill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00" dirty="0" smtClean="0">
                <a:solidFill>
                  <a:schemeClr val="bg1"/>
                </a:solidFill>
              </a:rPr>
              <a:t>2009</a:t>
            </a:r>
            <a:r>
              <a:rPr kumimoji="0" lang="ja-JP" altLang="en-US" sz="1200" dirty="0">
                <a:solidFill>
                  <a:schemeClr val="bg1"/>
                </a:solidFill>
              </a:rPr>
              <a:t>年</a:t>
            </a:r>
            <a:r>
              <a:rPr kumimoji="0" lang="en-US" altLang="ja-JP" sz="1200" dirty="0">
                <a:solidFill>
                  <a:schemeClr val="bg1"/>
                </a:solidFill>
              </a:rPr>
              <a:t>12</a:t>
            </a:r>
            <a:r>
              <a:rPr kumimoji="0" lang="ja-JP" altLang="en-US" sz="1200" dirty="0">
                <a:solidFill>
                  <a:schemeClr val="bg1"/>
                </a:solidFill>
              </a:rPr>
              <a:t>月</a:t>
            </a:r>
            <a:r>
              <a:rPr kumimoji="0" lang="en-US" altLang="ja-JP" sz="1200" dirty="0">
                <a:solidFill>
                  <a:schemeClr val="bg1"/>
                </a:solidFill>
              </a:rPr>
              <a:t>4</a:t>
            </a:r>
            <a:r>
              <a:rPr kumimoji="0" lang="ja-JP" altLang="en-US" sz="1200" dirty="0">
                <a:solidFill>
                  <a:schemeClr val="bg1"/>
                </a:solidFill>
              </a:rPr>
              <a:t>日・</a:t>
            </a:r>
            <a:r>
              <a:rPr kumimoji="0" lang="en-US" altLang="ja-JP" sz="1200" dirty="0">
                <a:solidFill>
                  <a:schemeClr val="bg1"/>
                </a:solidFill>
              </a:rPr>
              <a:t>11</a:t>
            </a:r>
            <a:r>
              <a:rPr kumimoji="0" lang="ja-JP" altLang="en-US" sz="1200" dirty="0">
                <a:solidFill>
                  <a:schemeClr val="bg1"/>
                </a:solidFill>
              </a:rPr>
              <a:t>日　</a:t>
            </a:r>
            <a:r>
              <a:rPr kumimoji="0" lang="en-US" altLang="ja-JP" sz="1200" dirty="0" smtClean="0">
                <a:solidFill>
                  <a:schemeClr val="bg1"/>
                </a:solidFill>
              </a:rPr>
              <a:t>(</a:t>
            </a:r>
            <a:r>
              <a:rPr kumimoji="0" lang="zh-CN" altLang="en-US" sz="1200" dirty="0" smtClean="0">
                <a:solidFill>
                  <a:schemeClr val="bg1"/>
                </a:solidFill>
              </a:rPr>
              <a:t>投入</a:t>
            </a:r>
            <a:r>
              <a:rPr kumimoji="0" lang="en-US" altLang="zh-CN" sz="1200" dirty="0" smtClean="0">
                <a:solidFill>
                  <a:schemeClr val="bg1"/>
                </a:solidFill>
              </a:rPr>
              <a:t>3</a:t>
            </a:r>
            <a:r>
              <a:rPr kumimoji="0" lang="zh-CN" altLang="en-US" sz="1200" dirty="0" smtClean="0">
                <a:solidFill>
                  <a:schemeClr val="bg1"/>
                </a:solidFill>
              </a:rPr>
              <a:t>个月后</a:t>
            </a:r>
            <a:r>
              <a:rPr kumimoji="0" lang="en-US" altLang="ja-JP" sz="1200" dirty="0" smtClean="0">
                <a:solidFill>
                  <a:schemeClr val="bg1"/>
                </a:solidFill>
              </a:rPr>
              <a:t>)</a:t>
            </a:r>
            <a:endParaRPr kumimoji="0"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40964" name="Picture 21" descr="C:\Documents and Settings\Pixen\My Documents\GomPlayer\Capture\パーキンソン9-15.jpg"/>
          <p:cNvPicPr>
            <a:picLocks noChangeAspect="1" noChangeArrowheads="1"/>
          </p:cNvPicPr>
          <p:nvPr/>
        </p:nvPicPr>
        <p:blipFill>
          <a:blip r:embed="rId4" cstate="print"/>
          <a:srcRect l="2718" r="15720"/>
          <a:stretch>
            <a:fillRect/>
          </a:stretch>
        </p:blipFill>
        <p:spPr bwMode="auto">
          <a:xfrm>
            <a:off x="46038" y="1270000"/>
            <a:ext cx="4460875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12"/>
          <p:cNvSpPr txBox="1">
            <a:spLocks noChangeArrowheads="1"/>
          </p:cNvSpPr>
          <p:nvPr/>
        </p:nvSpPr>
        <p:spPr bwMode="auto">
          <a:xfrm>
            <a:off x="46038" y="4979988"/>
            <a:ext cx="4460875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CN" altLang="en-US" sz="1200" dirty="0" smtClean="0">
                <a:solidFill>
                  <a:schemeClr val="bg1"/>
                </a:solidFill>
              </a:rPr>
              <a:t>治疗前</a:t>
            </a:r>
            <a:endParaRPr kumimoji="0" lang="en-US" altLang="zh-CN" sz="1200" dirty="0" smtClean="0">
              <a:solidFill>
                <a:schemeClr val="bg1"/>
              </a:solidFill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00" dirty="0" smtClean="0">
                <a:solidFill>
                  <a:schemeClr val="bg1"/>
                </a:solidFill>
              </a:rPr>
              <a:t>2009</a:t>
            </a:r>
            <a:r>
              <a:rPr kumimoji="0" lang="ja-JP" altLang="en-US" sz="1200" dirty="0">
                <a:solidFill>
                  <a:schemeClr val="bg1"/>
                </a:solidFill>
              </a:rPr>
              <a:t>年</a:t>
            </a:r>
            <a:r>
              <a:rPr kumimoji="0" lang="en-US" altLang="ja-JP" sz="1200" dirty="0">
                <a:solidFill>
                  <a:schemeClr val="bg1"/>
                </a:solidFill>
              </a:rPr>
              <a:t>8</a:t>
            </a:r>
            <a:r>
              <a:rPr kumimoji="0" lang="ja-JP" altLang="en-US" sz="1200" dirty="0">
                <a:solidFill>
                  <a:schemeClr val="bg1"/>
                </a:solidFill>
              </a:rPr>
              <a:t>月</a:t>
            </a:r>
            <a:r>
              <a:rPr kumimoji="0" lang="en-US" altLang="ja-JP" sz="1200" dirty="0">
                <a:solidFill>
                  <a:schemeClr val="bg1"/>
                </a:solidFill>
              </a:rPr>
              <a:t>19</a:t>
            </a:r>
            <a:r>
              <a:rPr kumimoji="0" lang="ja-JP" altLang="en-US" sz="1200" dirty="0">
                <a:solidFill>
                  <a:schemeClr val="bg1"/>
                </a:solidFill>
              </a:rPr>
              <a:t>日・</a:t>
            </a:r>
            <a:r>
              <a:rPr kumimoji="0" lang="en-US" altLang="ja-JP" sz="1200" dirty="0">
                <a:solidFill>
                  <a:schemeClr val="bg1"/>
                </a:solidFill>
              </a:rPr>
              <a:t>26</a:t>
            </a:r>
            <a:r>
              <a:rPr kumimoji="0" lang="ja-JP" altLang="en-US" sz="1200" dirty="0">
                <a:solidFill>
                  <a:schemeClr val="bg1"/>
                </a:solidFill>
              </a:rPr>
              <a:t>日、</a:t>
            </a:r>
            <a:r>
              <a:rPr kumimoji="0" lang="en-US" altLang="ja-JP" sz="1200" dirty="0">
                <a:solidFill>
                  <a:schemeClr val="bg1"/>
                </a:solidFill>
              </a:rPr>
              <a:t>9</a:t>
            </a:r>
            <a:r>
              <a:rPr kumimoji="0" lang="ja-JP" altLang="en-US" sz="1200" dirty="0">
                <a:solidFill>
                  <a:schemeClr val="bg1"/>
                </a:solidFill>
              </a:rPr>
              <a:t>月</a:t>
            </a:r>
            <a:r>
              <a:rPr kumimoji="0" lang="en-US" altLang="ja-JP" sz="1200" dirty="0">
                <a:solidFill>
                  <a:schemeClr val="bg1"/>
                </a:solidFill>
              </a:rPr>
              <a:t>12</a:t>
            </a:r>
            <a:r>
              <a:rPr kumimoji="0" lang="ja-JP" altLang="en-US" sz="1200" dirty="0">
                <a:solidFill>
                  <a:schemeClr val="bg1"/>
                </a:solidFill>
              </a:rPr>
              <a:t>日・</a:t>
            </a:r>
            <a:r>
              <a:rPr kumimoji="0" lang="en-US" altLang="ja-JP" sz="1200" dirty="0">
                <a:solidFill>
                  <a:schemeClr val="bg1"/>
                </a:solidFill>
              </a:rPr>
              <a:t>15</a:t>
            </a:r>
            <a:r>
              <a:rPr kumimoji="0" lang="ja-JP" altLang="en-US" sz="1200" dirty="0">
                <a:solidFill>
                  <a:schemeClr val="bg1"/>
                </a:solidFill>
              </a:rPr>
              <a:t>日</a:t>
            </a:r>
            <a:r>
              <a:rPr kumimoji="0" lang="ja-JP" altLang="en-US" sz="1200" dirty="0" smtClean="0">
                <a:solidFill>
                  <a:schemeClr val="bg1"/>
                </a:solidFill>
              </a:rPr>
              <a:t>（</a:t>
            </a:r>
            <a:r>
              <a:rPr kumimoji="0" lang="zh-CN" altLang="en-US" sz="1200" dirty="0" smtClean="0">
                <a:solidFill>
                  <a:schemeClr val="bg1"/>
                </a:solidFill>
              </a:rPr>
              <a:t>治疗当日</a:t>
            </a:r>
            <a:r>
              <a:rPr kumimoji="0" lang="ja-JP" altLang="en-US" sz="1200" dirty="0" smtClean="0">
                <a:solidFill>
                  <a:schemeClr val="bg1"/>
                </a:solidFill>
              </a:rPr>
              <a:t>）</a:t>
            </a:r>
            <a:endParaRPr kumimoji="0" lang="ja-JP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54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10907</TotalTime>
  <Words>266</Words>
  <Application>Microsoft Office PowerPoint</Application>
  <PresentationFormat>画面に合わせる (4:3)</PresentationFormat>
  <Paragraphs>33</Paragraphs>
  <Slides>5</Slides>
  <Notes>5</Notes>
  <HiddenSlides>0</HiddenSlides>
  <MMClips>6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5</vt:i4>
      </vt:variant>
      <vt:variant>
        <vt:lpstr>目的別スライド ショー</vt:lpstr>
      </vt:variant>
      <vt:variant>
        <vt:i4>1</vt:i4>
      </vt:variant>
    </vt:vector>
  </HeadingPairs>
  <TitlesOfParts>
    <vt:vector size="8" baseType="lpstr">
      <vt:lpstr>1_Office ​​テーマ</vt:lpstr>
      <vt:lpstr>2_Office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NCNP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第１０期　新事業計画</dc:title>
  <dc:creator>OKI</dc:creator>
  <cp:lastModifiedBy>sakai</cp:lastModifiedBy>
  <cp:revision>624</cp:revision>
  <cp:lastPrinted>2011-12-01T02:04:04Z</cp:lastPrinted>
  <dcterms:created xsi:type="dcterms:W3CDTF">2009-11-18T00:59:38Z</dcterms:created>
  <dcterms:modified xsi:type="dcterms:W3CDTF">2013-06-05T03:30:11Z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TC011408271041</vt:lpwstr>
  </property>
</Properties>
</file>