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6" r:id="rId1"/>
    <p:sldMasterId id="2147484268" r:id="rId2"/>
  </p:sldMasterIdLst>
  <p:notesMasterIdLst>
    <p:notesMasterId r:id="rId12"/>
  </p:notesMasterIdLst>
  <p:handoutMasterIdLst>
    <p:handoutMasterId r:id="rId13"/>
  </p:handoutMasterIdLst>
  <p:sldIdLst>
    <p:sldId id="519" r:id="rId3"/>
    <p:sldId id="327" r:id="rId4"/>
    <p:sldId id="402" r:id="rId5"/>
    <p:sldId id="453" r:id="rId6"/>
    <p:sldId id="520" r:id="rId7"/>
    <p:sldId id="521" r:id="rId8"/>
    <p:sldId id="522" r:id="rId9"/>
    <p:sldId id="523" r:id="rId10"/>
    <p:sldId id="524" r:id="rId11"/>
  </p:sldIdLst>
  <p:sldSz cx="9144000" cy="6858000" type="screen4x3"/>
  <p:notesSz cx="6805613" cy="9939338"/>
  <p:custShowLst>
    <p:custShow name="NCNP" id="0">
      <p:sldLst>
        <p:sld r:id="rId4"/>
      </p:sldLst>
    </p:custShow>
  </p:custShowLst>
  <p:defaultTextStyle>
    <a:defPPr>
      <a:defRPr lang="en-US"/>
    </a:defPPr>
    <a:lvl1pPr algn="l" rtl="0" fontAlgn="base">
      <a:spcBef>
        <a:spcPct val="0"/>
      </a:spcBef>
      <a:spcAft>
        <a:spcPct val="0"/>
      </a:spcAft>
      <a:defRPr kumimoji="1" sz="2800" kern="1200">
        <a:solidFill>
          <a:srgbClr val="D27C5E"/>
        </a:solidFill>
        <a:latin typeface="Times New Roman" pitchFamily="18" charset="0"/>
        <a:ea typeface="ＭＳ Ｐゴシック" pitchFamily="34" charset="-128"/>
        <a:cs typeface="+mn-cs"/>
      </a:defRPr>
    </a:lvl1pPr>
    <a:lvl2pPr marL="457200" algn="l" rtl="0" fontAlgn="base">
      <a:spcBef>
        <a:spcPct val="0"/>
      </a:spcBef>
      <a:spcAft>
        <a:spcPct val="0"/>
      </a:spcAft>
      <a:defRPr kumimoji="1" sz="2800" kern="1200">
        <a:solidFill>
          <a:srgbClr val="D27C5E"/>
        </a:solidFill>
        <a:latin typeface="Times New Roman" pitchFamily="18" charset="0"/>
        <a:ea typeface="ＭＳ Ｐゴシック" pitchFamily="34" charset="-128"/>
        <a:cs typeface="+mn-cs"/>
      </a:defRPr>
    </a:lvl2pPr>
    <a:lvl3pPr marL="914400" algn="l" rtl="0" fontAlgn="base">
      <a:spcBef>
        <a:spcPct val="0"/>
      </a:spcBef>
      <a:spcAft>
        <a:spcPct val="0"/>
      </a:spcAft>
      <a:defRPr kumimoji="1" sz="2800" kern="1200">
        <a:solidFill>
          <a:srgbClr val="D27C5E"/>
        </a:solidFill>
        <a:latin typeface="Times New Roman" pitchFamily="18" charset="0"/>
        <a:ea typeface="ＭＳ Ｐゴシック" pitchFamily="34" charset="-128"/>
        <a:cs typeface="+mn-cs"/>
      </a:defRPr>
    </a:lvl3pPr>
    <a:lvl4pPr marL="1371600" algn="l" rtl="0" fontAlgn="base">
      <a:spcBef>
        <a:spcPct val="0"/>
      </a:spcBef>
      <a:spcAft>
        <a:spcPct val="0"/>
      </a:spcAft>
      <a:defRPr kumimoji="1" sz="2800" kern="1200">
        <a:solidFill>
          <a:srgbClr val="D27C5E"/>
        </a:solidFill>
        <a:latin typeface="Times New Roman" pitchFamily="18" charset="0"/>
        <a:ea typeface="ＭＳ Ｐゴシック" pitchFamily="34" charset="-128"/>
        <a:cs typeface="+mn-cs"/>
      </a:defRPr>
    </a:lvl4pPr>
    <a:lvl5pPr marL="1828800" algn="l" rtl="0" fontAlgn="base">
      <a:spcBef>
        <a:spcPct val="0"/>
      </a:spcBef>
      <a:spcAft>
        <a:spcPct val="0"/>
      </a:spcAft>
      <a:defRPr kumimoji="1" sz="2800" kern="1200">
        <a:solidFill>
          <a:srgbClr val="D27C5E"/>
        </a:solidFill>
        <a:latin typeface="Times New Roman" pitchFamily="18" charset="0"/>
        <a:ea typeface="ＭＳ Ｐゴシック" pitchFamily="34" charset="-128"/>
        <a:cs typeface="+mn-cs"/>
      </a:defRPr>
    </a:lvl5pPr>
    <a:lvl6pPr marL="2286000" algn="l" defTabSz="914400" rtl="0" eaLnBrk="1" latinLnBrk="0" hangingPunct="1">
      <a:defRPr kumimoji="1" sz="2800" kern="1200">
        <a:solidFill>
          <a:srgbClr val="D27C5E"/>
        </a:solidFill>
        <a:latin typeface="Times New Roman" pitchFamily="18" charset="0"/>
        <a:ea typeface="ＭＳ Ｐゴシック" pitchFamily="34" charset="-128"/>
        <a:cs typeface="+mn-cs"/>
      </a:defRPr>
    </a:lvl6pPr>
    <a:lvl7pPr marL="2743200" algn="l" defTabSz="914400" rtl="0" eaLnBrk="1" latinLnBrk="0" hangingPunct="1">
      <a:defRPr kumimoji="1" sz="2800" kern="1200">
        <a:solidFill>
          <a:srgbClr val="D27C5E"/>
        </a:solidFill>
        <a:latin typeface="Times New Roman" pitchFamily="18" charset="0"/>
        <a:ea typeface="ＭＳ Ｐゴシック" pitchFamily="34" charset="-128"/>
        <a:cs typeface="+mn-cs"/>
      </a:defRPr>
    </a:lvl7pPr>
    <a:lvl8pPr marL="3200400" algn="l" defTabSz="914400" rtl="0" eaLnBrk="1" latinLnBrk="0" hangingPunct="1">
      <a:defRPr kumimoji="1" sz="2800" kern="1200">
        <a:solidFill>
          <a:srgbClr val="D27C5E"/>
        </a:solidFill>
        <a:latin typeface="Times New Roman" pitchFamily="18" charset="0"/>
        <a:ea typeface="ＭＳ Ｐゴシック" pitchFamily="34" charset="-128"/>
        <a:cs typeface="+mn-cs"/>
      </a:defRPr>
    </a:lvl8pPr>
    <a:lvl9pPr marL="3657600" algn="l" defTabSz="914400" rtl="0" eaLnBrk="1" latinLnBrk="0" hangingPunct="1">
      <a:defRPr kumimoji="1" sz="2800" kern="1200">
        <a:solidFill>
          <a:srgbClr val="D27C5E"/>
        </a:solidFill>
        <a:latin typeface="Times New Roman" pitchFamily="18"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90D4"/>
    <a:srgbClr val="00CCFF"/>
    <a:srgbClr val="FFFF99"/>
    <a:srgbClr val="FFCCCC"/>
    <a:srgbClr val="008000"/>
    <a:srgbClr val="009900"/>
    <a:srgbClr val="8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29" autoAdjust="0"/>
    <p:restoredTop sz="91500" autoAdjust="0"/>
  </p:normalViewPr>
  <p:slideViewPr>
    <p:cSldViewPr>
      <p:cViewPr>
        <p:scale>
          <a:sx n="66" d="100"/>
          <a:sy n="66" d="100"/>
        </p:scale>
        <p:origin x="-2376" y="-648"/>
      </p:cViewPr>
      <p:guideLst>
        <p:guide orient="horz" pos="2160"/>
        <p:guide pos="2880"/>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214" y="-114"/>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TN19CP0115003\Documents\&#31958;&#23615;&#30149;&#12487;&#12540;&#12479;%20AL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TN19CP0115003\Documents\&#31958;&#23615;&#30149;&#12487;&#12540;&#12479;\&#38463;&#37096;&#12373;&#12435;&#12487;&#12540;&#12479;&#12288;&#31958;&#23615;&#30149;&#25968;&#20516;&#12487;&#12540;&#12479;111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TN19CP0115003\Documents\&#31958;&#23615;&#30149;&#12487;&#12540;&#12479;\&#38463;&#37096;&#12373;&#12435;&#12487;&#12540;&#12479;&#12288;&#31958;&#23615;&#30149;&#25968;&#20516;&#12487;&#12540;&#12479;111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'101100169山口様'!$A$10</c:f>
              <c:strCache>
                <c:ptCount val="1"/>
                <c:pt idx="0">
                  <c:v>血糖値</c:v>
                </c:pt>
              </c:strCache>
            </c:strRef>
          </c:tx>
          <c:marker>
            <c:symbol val="none"/>
          </c:marker>
          <c:dLbls>
            <c:txPr>
              <a:bodyPr/>
              <a:lstStyle/>
              <a:p>
                <a:pPr>
                  <a:defRPr lang="ja-JP"/>
                </a:pPr>
                <a:endParaRPr lang="ja-JP"/>
              </a:p>
            </c:txPr>
            <c:dLblPos val="l"/>
            <c:showLegendKey val="0"/>
            <c:showVal val="1"/>
            <c:showCatName val="0"/>
            <c:showSerName val="0"/>
            <c:showPercent val="0"/>
            <c:showBubbleSize val="0"/>
            <c:showLeaderLines val="0"/>
          </c:dLbls>
          <c:cat>
            <c:numRef>
              <c:f>'101100169山口様'!$B$9:$E$9</c:f>
              <c:numCache>
                <c:formatCode>m/d/yyyy</c:formatCode>
                <c:ptCount val="4"/>
                <c:pt idx="0">
                  <c:v>40963</c:v>
                </c:pt>
                <c:pt idx="1">
                  <c:v>40977</c:v>
                </c:pt>
                <c:pt idx="2">
                  <c:v>41022</c:v>
                </c:pt>
                <c:pt idx="3">
                  <c:v>41054</c:v>
                </c:pt>
              </c:numCache>
            </c:numRef>
          </c:cat>
          <c:val>
            <c:numRef>
              <c:f>'101100169山口様'!$B$10:$E$10</c:f>
              <c:numCache>
                <c:formatCode>General</c:formatCode>
                <c:ptCount val="4"/>
                <c:pt idx="0">
                  <c:v>416</c:v>
                </c:pt>
                <c:pt idx="1">
                  <c:v>248</c:v>
                </c:pt>
                <c:pt idx="2">
                  <c:v>97</c:v>
                </c:pt>
                <c:pt idx="3">
                  <c:v>97</c:v>
                </c:pt>
              </c:numCache>
            </c:numRef>
          </c:val>
          <c:smooth val="0"/>
        </c:ser>
        <c:dLbls>
          <c:showLegendKey val="0"/>
          <c:showVal val="1"/>
          <c:showCatName val="0"/>
          <c:showSerName val="0"/>
          <c:showPercent val="0"/>
          <c:showBubbleSize val="0"/>
        </c:dLbls>
        <c:marker val="1"/>
        <c:smooth val="0"/>
        <c:axId val="87489536"/>
        <c:axId val="142210112"/>
      </c:lineChart>
      <c:lineChart>
        <c:grouping val="standard"/>
        <c:varyColors val="0"/>
        <c:ser>
          <c:idx val="1"/>
          <c:order val="1"/>
          <c:tx>
            <c:strRef>
              <c:f>'101100169山口様'!$A$11</c:f>
              <c:strCache>
                <c:ptCount val="1"/>
                <c:pt idx="0">
                  <c:v>ヘモグロビンA1c</c:v>
                </c:pt>
              </c:strCache>
            </c:strRef>
          </c:tx>
          <c:marker>
            <c:symbol val="none"/>
          </c:marker>
          <c:dLbls>
            <c:txPr>
              <a:bodyPr/>
              <a:lstStyle/>
              <a:p>
                <a:pPr>
                  <a:defRPr lang="ja-JP"/>
                </a:pPr>
                <a:endParaRPr lang="ja-JP"/>
              </a:p>
            </c:txPr>
            <c:dLblPos val="l"/>
            <c:showLegendKey val="0"/>
            <c:showVal val="1"/>
            <c:showCatName val="0"/>
            <c:showSerName val="0"/>
            <c:showPercent val="0"/>
            <c:showBubbleSize val="0"/>
            <c:showLeaderLines val="0"/>
          </c:dLbls>
          <c:cat>
            <c:numRef>
              <c:f>'101100169山口様'!$B$9:$E$9</c:f>
              <c:numCache>
                <c:formatCode>m/d/yyyy</c:formatCode>
                <c:ptCount val="4"/>
                <c:pt idx="0">
                  <c:v>40963</c:v>
                </c:pt>
                <c:pt idx="1">
                  <c:v>40977</c:v>
                </c:pt>
                <c:pt idx="2">
                  <c:v>41022</c:v>
                </c:pt>
                <c:pt idx="3">
                  <c:v>41054</c:v>
                </c:pt>
              </c:numCache>
            </c:numRef>
          </c:cat>
          <c:val>
            <c:numRef>
              <c:f>'101100169山口様'!$B$11:$E$11</c:f>
              <c:numCache>
                <c:formatCode>General</c:formatCode>
                <c:ptCount val="4"/>
                <c:pt idx="0">
                  <c:v>12.2</c:v>
                </c:pt>
                <c:pt idx="1">
                  <c:v>12.2</c:v>
                </c:pt>
                <c:pt idx="2">
                  <c:v>6.8</c:v>
                </c:pt>
                <c:pt idx="3">
                  <c:v>6.8</c:v>
                </c:pt>
              </c:numCache>
            </c:numRef>
          </c:val>
          <c:smooth val="0"/>
        </c:ser>
        <c:dLbls>
          <c:showLegendKey val="0"/>
          <c:showVal val="1"/>
          <c:showCatName val="0"/>
          <c:showSerName val="0"/>
          <c:showPercent val="0"/>
          <c:showBubbleSize val="0"/>
        </c:dLbls>
        <c:marker val="1"/>
        <c:smooth val="0"/>
        <c:axId val="87491584"/>
        <c:axId val="142211264"/>
      </c:lineChart>
      <c:dateAx>
        <c:axId val="87489536"/>
        <c:scaling>
          <c:orientation val="minMax"/>
        </c:scaling>
        <c:delete val="0"/>
        <c:axPos val="b"/>
        <c:numFmt formatCode="m/d/yyyy" sourceLinked="1"/>
        <c:majorTickMark val="none"/>
        <c:minorTickMark val="none"/>
        <c:tickLblPos val="nextTo"/>
        <c:txPr>
          <a:bodyPr/>
          <a:lstStyle/>
          <a:p>
            <a:pPr>
              <a:defRPr lang="ja-JP"/>
            </a:pPr>
            <a:endParaRPr lang="ja-JP"/>
          </a:p>
        </c:txPr>
        <c:crossAx val="142210112"/>
        <c:crosses val="autoZero"/>
        <c:auto val="1"/>
        <c:lblOffset val="100"/>
        <c:baseTimeUnit val="months"/>
      </c:dateAx>
      <c:valAx>
        <c:axId val="142210112"/>
        <c:scaling>
          <c:orientation val="minMax"/>
          <c:max val="500"/>
        </c:scaling>
        <c:delete val="0"/>
        <c:axPos val="l"/>
        <c:majorGridlines>
          <c:spPr>
            <a:ln>
              <a:noFill/>
            </a:ln>
          </c:spPr>
        </c:majorGridlines>
        <c:numFmt formatCode="General" sourceLinked="1"/>
        <c:majorTickMark val="none"/>
        <c:minorTickMark val="none"/>
        <c:tickLblPos val="nextTo"/>
        <c:txPr>
          <a:bodyPr/>
          <a:lstStyle/>
          <a:p>
            <a:pPr>
              <a:defRPr lang="ja-JP"/>
            </a:pPr>
            <a:endParaRPr lang="ja-JP"/>
          </a:p>
        </c:txPr>
        <c:crossAx val="87489536"/>
        <c:crosses val="autoZero"/>
        <c:crossBetween val="between"/>
        <c:majorUnit val="20"/>
      </c:valAx>
      <c:valAx>
        <c:axId val="142211264"/>
        <c:scaling>
          <c:orientation val="minMax"/>
        </c:scaling>
        <c:delete val="0"/>
        <c:axPos val="r"/>
        <c:numFmt formatCode="General" sourceLinked="1"/>
        <c:majorTickMark val="out"/>
        <c:minorTickMark val="none"/>
        <c:tickLblPos val="nextTo"/>
        <c:txPr>
          <a:bodyPr/>
          <a:lstStyle/>
          <a:p>
            <a:pPr>
              <a:defRPr lang="ja-JP"/>
            </a:pPr>
            <a:endParaRPr lang="ja-JP"/>
          </a:p>
        </c:txPr>
        <c:crossAx val="87491584"/>
        <c:crosses val="max"/>
        <c:crossBetween val="between"/>
        <c:majorUnit val="1"/>
      </c:valAx>
      <c:dateAx>
        <c:axId val="87491584"/>
        <c:scaling>
          <c:orientation val="minMax"/>
        </c:scaling>
        <c:delete val="1"/>
        <c:axPos val="b"/>
        <c:numFmt formatCode="m/d/yyyy" sourceLinked="1"/>
        <c:majorTickMark val="out"/>
        <c:minorTickMark val="none"/>
        <c:tickLblPos val="none"/>
        <c:crossAx val="142211264"/>
        <c:crosses val="autoZero"/>
        <c:auto val="1"/>
        <c:lblOffset val="100"/>
        <c:baseTimeUnit val="days"/>
      </c:date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Glu</c:v>
                </c:pt>
              </c:strCache>
            </c:strRef>
          </c:tx>
          <c:marker>
            <c:symbol val="none"/>
          </c:marker>
          <c:dLbls>
            <c:txPr>
              <a:bodyPr/>
              <a:lstStyle/>
              <a:p>
                <a:pPr>
                  <a:defRPr lang="ja-JP"/>
                </a:pPr>
                <a:endParaRPr lang="ja-JP"/>
              </a:p>
            </c:txPr>
            <c:showLegendKey val="0"/>
            <c:showVal val="1"/>
            <c:showCatName val="0"/>
            <c:showSerName val="0"/>
            <c:showPercent val="0"/>
            <c:showBubbleSize val="0"/>
            <c:showLeaderLines val="0"/>
          </c:dLbls>
          <c:cat>
            <c:numRef>
              <c:f>Sheet1!$A$2:$A$44</c:f>
              <c:numCache>
                <c:formatCode>m/d/yyyy</c:formatCode>
                <c:ptCount val="43"/>
                <c:pt idx="0">
                  <c:v>38071</c:v>
                </c:pt>
                <c:pt idx="1">
                  <c:v>38274</c:v>
                </c:pt>
                <c:pt idx="2">
                  <c:v>38309</c:v>
                </c:pt>
                <c:pt idx="3">
                  <c:v>38414</c:v>
                </c:pt>
                <c:pt idx="4">
                  <c:v>38547</c:v>
                </c:pt>
                <c:pt idx="5">
                  <c:v>38624</c:v>
                </c:pt>
                <c:pt idx="6">
                  <c:v>38743</c:v>
                </c:pt>
                <c:pt idx="7">
                  <c:v>38876</c:v>
                </c:pt>
                <c:pt idx="8">
                  <c:v>38989</c:v>
                </c:pt>
                <c:pt idx="9">
                  <c:v>38743</c:v>
                </c:pt>
                <c:pt idx="10">
                  <c:v>38876</c:v>
                </c:pt>
                <c:pt idx="11">
                  <c:v>38912</c:v>
                </c:pt>
                <c:pt idx="12">
                  <c:v>38954</c:v>
                </c:pt>
                <c:pt idx="13">
                  <c:v>39454</c:v>
                </c:pt>
                <c:pt idx="14">
                  <c:v>39566</c:v>
                </c:pt>
                <c:pt idx="15">
                  <c:v>39622</c:v>
                </c:pt>
                <c:pt idx="16">
                  <c:v>39678</c:v>
                </c:pt>
                <c:pt idx="17">
                  <c:v>39744</c:v>
                </c:pt>
                <c:pt idx="18">
                  <c:v>39794</c:v>
                </c:pt>
                <c:pt idx="19">
                  <c:v>39854</c:v>
                </c:pt>
                <c:pt idx="20">
                  <c:v>39906</c:v>
                </c:pt>
                <c:pt idx="21">
                  <c:v>40029</c:v>
                </c:pt>
                <c:pt idx="22">
                  <c:v>40061</c:v>
                </c:pt>
                <c:pt idx="23">
                  <c:v>40124</c:v>
                </c:pt>
                <c:pt idx="24">
                  <c:v>40222</c:v>
                </c:pt>
                <c:pt idx="25">
                  <c:v>40287</c:v>
                </c:pt>
                <c:pt idx="26">
                  <c:v>40298</c:v>
                </c:pt>
                <c:pt idx="27">
                  <c:v>40312</c:v>
                </c:pt>
                <c:pt idx="28">
                  <c:v>40340</c:v>
                </c:pt>
                <c:pt idx="29">
                  <c:v>40368</c:v>
                </c:pt>
                <c:pt idx="30">
                  <c:v>40397</c:v>
                </c:pt>
                <c:pt idx="31">
                  <c:v>40411</c:v>
                </c:pt>
                <c:pt idx="32">
                  <c:v>40425</c:v>
                </c:pt>
                <c:pt idx="33">
                  <c:v>40452</c:v>
                </c:pt>
                <c:pt idx="34">
                  <c:v>40494</c:v>
                </c:pt>
                <c:pt idx="35">
                  <c:v>40522</c:v>
                </c:pt>
                <c:pt idx="36">
                  <c:v>40550</c:v>
                </c:pt>
                <c:pt idx="37">
                  <c:v>40584</c:v>
                </c:pt>
                <c:pt idx="38">
                  <c:v>40627</c:v>
                </c:pt>
                <c:pt idx="39">
                  <c:v>40669</c:v>
                </c:pt>
                <c:pt idx="40">
                  <c:v>40725</c:v>
                </c:pt>
                <c:pt idx="41">
                  <c:v>40777</c:v>
                </c:pt>
                <c:pt idx="42">
                  <c:v>40833</c:v>
                </c:pt>
              </c:numCache>
            </c:numRef>
          </c:cat>
          <c:val>
            <c:numRef>
              <c:f>Sheet1!$B$2:$B$44</c:f>
              <c:numCache>
                <c:formatCode>General</c:formatCode>
                <c:ptCount val="43"/>
                <c:pt idx="0">
                  <c:v>239</c:v>
                </c:pt>
                <c:pt idx="1">
                  <c:v>443</c:v>
                </c:pt>
                <c:pt idx="2">
                  <c:v>276</c:v>
                </c:pt>
                <c:pt idx="3">
                  <c:v>313</c:v>
                </c:pt>
                <c:pt idx="4">
                  <c:v>277</c:v>
                </c:pt>
                <c:pt idx="5">
                  <c:v>285</c:v>
                </c:pt>
                <c:pt idx="6">
                  <c:v>305</c:v>
                </c:pt>
                <c:pt idx="7">
                  <c:v>333</c:v>
                </c:pt>
                <c:pt idx="8">
                  <c:v>285</c:v>
                </c:pt>
                <c:pt idx="9">
                  <c:v>305</c:v>
                </c:pt>
                <c:pt idx="10">
                  <c:v>333</c:v>
                </c:pt>
                <c:pt idx="11">
                  <c:v>333</c:v>
                </c:pt>
                <c:pt idx="12">
                  <c:v>343</c:v>
                </c:pt>
                <c:pt idx="13">
                  <c:v>208</c:v>
                </c:pt>
                <c:pt idx="14">
                  <c:v>323</c:v>
                </c:pt>
                <c:pt idx="15">
                  <c:v>299</c:v>
                </c:pt>
                <c:pt idx="16">
                  <c:v>242</c:v>
                </c:pt>
                <c:pt idx="17">
                  <c:v>306</c:v>
                </c:pt>
                <c:pt idx="18">
                  <c:v>337</c:v>
                </c:pt>
                <c:pt idx="19">
                  <c:v>186</c:v>
                </c:pt>
                <c:pt idx="20">
                  <c:v>221</c:v>
                </c:pt>
                <c:pt idx="21">
                  <c:v>173</c:v>
                </c:pt>
                <c:pt idx="22">
                  <c:v>325</c:v>
                </c:pt>
                <c:pt idx="23">
                  <c:v>373</c:v>
                </c:pt>
                <c:pt idx="24">
                  <c:v>317</c:v>
                </c:pt>
                <c:pt idx="25">
                  <c:v>275</c:v>
                </c:pt>
                <c:pt idx="26">
                  <c:v>208</c:v>
                </c:pt>
                <c:pt idx="27">
                  <c:v>98</c:v>
                </c:pt>
                <c:pt idx="28">
                  <c:v>189</c:v>
                </c:pt>
                <c:pt idx="29">
                  <c:v>110</c:v>
                </c:pt>
                <c:pt idx="30">
                  <c:v>107</c:v>
                </c:pt>
                <c:pt idx="31">
                  <c:v>122</c:v>
                </c:pt>
                <c:pt idx="32">
                  <c:v>94</c:v>
                </c:pt>
                <c:pt idx="33">
                  <c:v>98</c:v>
                </c:pt>
                <c:pt idx="34">
                  <c:v>87</c:v>
                </c:pt>
                <c:pt idx="35">
                  <c:v>88</c:v>
                </c:pt>
                <c:pt idx="36">
                  <c:v>92</c:v>
                </c:pt>
                <c:pt idx="37">
                  <c:v>101</c:v>
                </c:pt>
                <c:pt idx="38">
                  <c:v>100</c:v>
                </c:pt>
                <c:pt idx="39">
                  <c:v>98</c:v>
                </c:pt>
                <c:pt idx="40">
                  <c:v>112</c:v>
                </c:pt>
                <c:pt idx="41">
                  <c:v>96</c:v>
                </c:pt>
                <c:pt idx="42">
                  <c:v>110</c:v>
                </c:pt>
              </c:numCache>
            </c:numRef>
          </c:val>
          <c:smooth val="0"/>
        </c:ser>
        <c:dLbls>
          <c:showLegendKey val="0"/>
          <c:showVal val="0"/>
          <c:showCatName val="0"/>
          <c:showSerName val="0"/>
          <c:showPercent val="0"/>
          <c:showBubbleSize val="0"/>
        </c:dLbls>
        <c:marker val="1"/>
        <c:smooth val="0"/>
        <c:axId val="87712256"/>
        <c:axId val="54002240"/>
      </c:lineChart>
      <c:lineChart>
        <c:grouping val="standard"/>
        <c:varyColors val="0"/>
        <c:ser>
          <c:idx val="1"/>
          <c:order val="1"/>
          <c:tx>
            <c:strRef>
              <c:f>Sheet1!$C$1</c:f>
              <c:strCache>
                <c:ptCount val="1"/>
                <c:pt idx="0">
                  <c:v>A1c</c:v>
                </c:pt>
              </c:strCache>
            </c:strRef>
          </c:tx>
          <c:marker>
            <c:symbol val="none"/>
          </c:marker>
          <c:dLbls>
            <c:txPr>
              <a:bodyPr/>
              <a:lstStyle/>
              <a:p>
                <a:pPr>
                  <a:defRPr lang="ja-JP"/>
                </a:pPr>
                <a:endParaRPr lang="ja-JP"/>
              </a:p>
            </c:txPr>
            <c:showLegendKey val="0"/>
            <c:showVal val="1"/>
            <c:showCatName val="0"/>
            <c:showSerName val="0"/>
            <c:showPercent val="0"/>
            <c:showBubbleSize val="0"/>
            <c:showLeaderLines val="0"/>
          </c:dLbls>
          <c:cat>
            <c:numRef>
              <c:f>Sheet1!$A$2:$A$44</c:f>
              <c:numCache>
                <c:formatCode>m/d/yyyy</c:formatCode>
                <c:ptCount val="43"/>
                <c:pt idx="0">
                  <c:v>38071</c:v>
                </c:pt>
                <c:pt idx="1">
                  <c:v>38274</c:v>
                </c:pt>
                <c:pt idx="2">
                  <c:v>38309</c:v>
                </c:pt>
                <c:pt idx="3">
                  <c:v>38414</c:v>
                </c:pt>
                <c:pt idx="4">
                  <c:v>38547</c:v>
                </c:pt>
                <c:pt idx="5">
                  <c:v>38624</c:v>
                </c:pt>
                <c:pt idx="6">
                  <c:v>38743</c:v>
                </c:pt>
                <c:pt idx="7">
                  <c:v>38876</c:v>
                </c:pt>
                <c:pt idx="8">
                  <c:v>38989</c:v>
                </c:pt>
                <c:pt idx="9">
                  <c:v>38743</c:v>
                </c:pt>
                <c:pt idx="10">
                  <c:v>38876</c:v>
                </c:pt>
                <c:pt idx="11">
                  <c:v>38912</c:v>
                </c:pt>
                <c:pt idx="12">
                  <c:v>38954</c:v>
                </c:pt>
                <c:pt idx="13">
                  <c:v>39454</c:v>
                </c:pt>
                <c:pt idx="14">
                  <c:v>39566</c:v>
                </c:pt>
                <c:pt idx="15">
                  <c:v>39622</c:v>
                </c:pt>
                <c:pt idx="16">
                  <c:v>39678</c:v>
                </c:pt>
                <c:pt idx="17">
                  <c:v>39744</c:v>
                </c:pt>
                <c:pt idx="18">
                  <c:v>39794</c:v>
                </c:pt>
                <c:pt idx="19">
                  <c:v>39854</c:v>
                </c:pt>
                <c:pt idx="20">
                  <c:v>39906</c:v>
                </c:pt>
                <c:pt idx="21">
                  <c:v>40029</c:v>
                </c:pt>
                <c:pt idx="22">
                  <c:v>40061</c:v>
                </c:pt>
                <c:pt idx="23">
                  <c:v>40124</c:v>
                </c:pt>
                <c:pt idx="24">
                  <c:v>40222</c:v>
                </c:pt>
                <c:pt idx="25">
                  <c:v>40287</c:v>
                </c:pt>
                <c:pt idx="26">
                  <c:v>40298</c:v>
                </c:pt>
                <c:pt idx="27">
                  <c:v>40312</c:v>
                </c:pt>
                <c:pt idx="28">
                  <c:v>40340</c:v>
                </c:pt>
                <c:pt idx="29">
                  <c:v>40368</c:v>
                </c:pt>
                <c:pt idx="30">
                  <c:v>40397</c:v>
                </c:pt>
                <c:pt idx="31">
                  <c:v>40411</c:v>
                </c:pt>
                <c:pt idx="32">
                  <c:v>40425</c:v>
                </c:pt>
                <c:pt idx="33">
                  <c:v>40452</c:v>
                </c:pt>
                <c:pt idx="34">
                  <c:v>40494</c:v>
                </c:pt>
                <c:pt idx="35">
                  <c:v>40522</c:v>
                </c:pt>
                <c:pt idx="36">
                  <c:v>40550</c:v>
                </c:pt>
                <c:pt idx="37">
                  <c:v>40584</c:v>
                </c:pt>
                <c:pt idx="38">
                  <c:v>40627</c:v>
                </c:pt>
                <c:pt idx="39">
                  <c:v>40669</c:v>
                </c:pt>
                <c:pt idx="40">
                  <c:v>40725</c:v>
                </c:pt>
                <c:pt idx="41">
                  <c:v>40777</c:v>
                </c:pt>
                <c:pt idx="42">
                  <c:v>40833</c:v>
                </c:pt>
              </c:numCache>
            </c:numRef>
          </c:cat>
          <c:val>
            <c:numRef>
              <c:f>Sheet1!$C$2:$C$44</c:f>
              <c:numCache>
                <c:formatCode>General</c:formatCode>
                <c:ptCount val="43"/>
                <c:pt idx="0">
                  <c:v>7.1</c:v>
                </c:pt>
                <c:pt idx="1">
                  <c:v>9.8000000000000007</c:v>
                </c:pt>
                <c:pt idx="2">
                  <c:v>9.5</c:v>
                </c:pt>
                <c:pt idx="3">
                  <c:v>8.8000000000000007</c:v>
                </c:pt>
                <c:pt idx="4">
                  <c:v>9.9</c:v>
                </c:pt>
                <c:pt idx="5">
                  <c:v>8</c:v>
                </c:pt>
                <c:pt idx="6">
                  <c:v>9.2000000000000011</c:v>
                </c:pt>
                <c:pt idx="7">
                  <c:v>9.7000000000000011</c:v>
                </c:pt>
                <c:pt idx="8">
                  <c:v>8</c:v>
                </c:pt>
                <c:pt idx="9">
                  <c:v>9.2000000000000011</c:v>
                </c:pt>
                <c:pt idx="10">
                  <c:v>9.7000000000000011</c:v>
                </c:pt>
                <c:pt idx="11">
                  <c:v>9.4</c:v>
                </c:pt>
                <c:pt idx="12">
                  <c:v>9.7000000000000011</c:v>
                </c:pt>
                <c:pt idx="13">
                  <c:v>7.5</c:v>
                </c:pt>
                <c:pt idx="14">
                  <c:v>9</c:v>
                </c:pt>
                <c:pt idx="15">
                  <c:v>8.2000000000000011</c:v>
                </c:pt>
                <c:pt idx="16">
                  <c:v>7.6</c:v>
                </c:pt>
                <c:pt idx="17">
                  <c:v>7.5</c:v>
                </c:pt>
                <c:pt idx="18">
                  <c:v>8.1</c:v>
                </c:pt>
                <c:pt idx="19">
                  <c:v>8.4</c:v>
                </c:pt>
                <c:pt idx="20">
                  <c:v>8.2000000000000011</c:v>
                </c:pt>
                <c:pt idx="21">
                  <c:v>7.8</c:v>
                </c:pt>
                <c:pt idx="22">
                  <c:v>7.8</c:v>
                </c:pt>
                <c:pt idx="23">
                  <c:v>8.3000000000000007</c:v>
                </c:pt>
                <c:pt idx="24">
                  <c:v>9</c:v>
                </c:pt>
                <c:pt idx="25">
                  <c:v>8.6</c:v>
                </c:pt>
                <c:pt idx="27">
                  <c:v>7.5</c:v>
                </c:pt>
                <c:pt idx="28">
                  <c:v>6.4</c:v>
                </c:pt>
                <c:pt idx="29">
                  <c:v>5.7</c:v>
                </c:pt>
                <c:pt idx="30">
                  <c:v>5.3</c:v>
                </c:pt>
                <c:pt idx="32">
                  <c:v>5.2</c:v>
                </c:pt>
                <c:pt idx="33">
                  <c:v>5.3</c:v>
                </c:pt>
                <c:pt idx="34">
                  <c:v>5</c:v>
                </c:pt>
                <c:pt idx="35">
                  <c:v>4.9000000000000004</c:v>
                </c:pt>
                <c:pt idx="36">
                  <c:v>4.8</c:v>
                </c:pt>
                <c:pt idx="37">
                  <c:v>4.9000000000000004</c:v>
                </c:pt>
                <c:pt idx="38">
                  <c:v>4.8</c:v>
                </c:pt>
                <c:pt idx="39">
                  <c:v>4.9000000000000004</c:v>
                </c:pt>
                <c:pt idx="40">
                  <c:v>5</c:v>
                </c:pt>
                <c:pt idx="41">
                  <c:v>5</c:v>
                </c:pt>
                <c:pt idx="42">
                  <c:v>4.8</c:v>
                </c:pt>
              </c:numCache>
            </c:numRef>
          </c:val>
          <c:smooth val="0"/>
        </c:ser>
        <c:dLbls>
          <c:showLegendKey val="0"/>
          <c:showVal val="0"/>
          <c:showCatName val="0"/>
          <c:showSerName val="0"/>
          <c:showPercent val="0"/>
          <c:showBubbleSize val="0"/>
        </c:dLbls>
        <c:marker val="1"/>
        <c:smooth val="0"/>
        <c:axId val="155534848"/>
        <c:axId val="143295616"/>
      </c:lineChart>
      <c:dateAx>
        <c:axId val="87712256"/>
        <c:scaling>
          <c:orientation val="minMax"/>
        </c:scaling>
        <c:delete val="0"/>
        <c:axPos val="b"/>
        <c:numFmt formatCode="m/d/yyyy" sourceLinked="1"/>
        <c:majorTickMark val="none"/>
        <c:minorTickMark val="none"/>
        <c:tickLblPos val="nextTo"/>
        <c:txPr>
          <a:bodyPr/>
          <a:lstStyle/>
          <a:p>
            <a:pPr>
              <a:defRPr lang="ja-JP"/>
            </a:pPr>
            <a:endParaRPr lang="ja-JP"/>
          </a:p>
        </c:txPr>
        <c:crossAx val="54002240"/>
        <c:crosses val="autoZero"/>
        <c:auto val="1"/>
        <c:lblOffset val="100"/>
        <c:baseTimeUnit val="days"/>
      </c:dateAx>
      <c:valAx>
        <c:axId val="54002240"/>
        <c:scaling>
          <c:orientation val="minMax"/>
          <c:max val="500"/>
        </c:scaling>
        <c:delete val="0"/>
        <c:axPos val="l"/>
        <c:majorGridlines>
          <c:spPr>
            <a:ln>
              <a:noFill/>
            </a:ln>
          </c:spPr>
        </c:majorGridlines>
        <c:numFmt formatCode="General" sourceLinked="1"/>
        <c:majorTickMark val="none"/>
        <c:minorTickMark val="none"/>
        <c:tickLblPos val="nextTo"/>
        <c:txPr>
          <a:bodyPr/>
          <a:lstStyle/>
          <a:p>
            <a:pPr>
              <a:defRPr lang="ja-JP"/>
            </a:pPr>
            <a:endParaRPr lang="ja-JP"/>
          </a:p>
        </c:txPr>
        <c:crossAx val="87712256"/>
        <c:crosses val="autoZero"/>
        <c:crossBetween val="between"/>
        <c:majorUnit val="20"/>
      </c:valAx>
      <c:valAx>
        <c:axId val="143295616"/>
        <c:scaling>
          <c:orientation val="minMax"/>
          <c:max val="13"/>
        </c:scaling>
        <c:delete val="0"/>
        <c:axPos val="r"/>
        <c:numFmt formatCode="General" sourceLinked="1"/>
        <c:majorTickMark val="out"/>
        <c:minorTickMark val="none"/>
        <c:tickLblPos val="nextTo"/>
        <c:txPr>
          <a:bodyPr/>
          <a:lstStyle/>
          <a:p>
            <a:pPr>
              <a:defRPr lang="ja-JP"/>
            </a:pPr>
            <a:endParaRPr lang="ja-JP"/>
          </a:p>
        </c:txPr>
        <c:crossAx val="155534848"/>
        <c:crosses val="max"/>
        <c:crossBetween val="between"/>
        <c:majorUnit val="1"/>
      </c:valAx>
      <c:dateAx>
        <c:axId val="155534848"/>
        <c:scaling>
          <c:orientation val="minMax"/>
        </c:scaling>
        <c:delete val="1"/>
        <c:axPos val="b"/>
        <c:numFmt formatCode="m/d/yyyy" sourceLinked="1"/>
        <c:majorTickMark val="out"/>
        <c:minorTickMark val="none"/>
        <c:tickLblPos val="none"/>
        <c:crossAx val="143295616"/>
        <c:crosses val="autoZero"/>
        <c:auto val="1"/>
        <c:lblOffset val="100"/>
        <c:baseTimeUnit val="days"/>
        <c:majorUnit val="1"/>
        <c:minorUnit val="1"/>
      </c:date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'阿部さん　Glu +γ-GT+A1c '!$B$51</c:f>
              <c:strCache>
                <c:ptCount val="1"/>
                <c:pt idx="0">
                  <c:v>γ-GTP</c:v>
                </c:pt>
              </c:strCache>
            </c:strRef>
          </c:tx>
          <c:marker>
            <c:symbol val="none"/>
          </c:marker>
          <c:dLbls>
            <c:txPr>
              <a:bodyPr/>
              <a:lstStyle/>
              <a:p>
                <a:pPr>
                  <a:defRPr lang="ja-JP"/>
                </a:pPr>
                <a:endParaRPr lang="ja-JP"/>
              </a:p>
            </c:txPr>
            <c:dLblPos val="t"/>
            <c:showLegendKey val="0"/>
            <c:showVal val="1"/>
            <c:showCatName val="0"/>
            <c:showSerName val="0"/>
            <c:showPercent val="0"/>
            <c:showBubbleSize val="0"/>
            <c:showLeaderLines val="0"/>
          </c:dLbls>
          <c:cat>
            <c:numRef>
              <c:f>'阿部さん　Glu +γ-GT+A1c '!$A$52:$A$87</c:f>
              <c:numCache>
                <c:formatCode>m/d/yyyy</c:formatCode>
                <c:ptCount val="36"/>
                <c:pt idx="0">
                  <c:v>38071</c:v>
                </c:pt>
                <c:pt idx="1">
                  <c:v>38274</c:v>
                </c:pt>
                <c:pt idx="2">
                  <c:v>38309</c:v>
                </c:pt>
                <c:pt idx="3">
                  <c:v>38414</c:v>
                </c:pt>
                <c:pt idx="4">
                  <c:v>38547</c:v>
                </c:pt>
                <c:pt idx="5">
                  <c:v>38624</c:v>
                </c:pt>
                <c:pt idx="6">
                  <c:v>38672</c:v>
                </c:pt>
                <c:pt idx="7">
                  <c:v>38743</c:v>
                </c:pt>
                <c:pt idx="8">
                  <c:v>38876</c:v>
                </c:pt>
                <c:pt idx="9">
                  <c:v>38989</c:v>
                </c:pt>
                <c:pt idx="10">
                  <c:v>38743</c:v>
                </c:pt>
                <c:pt idx="11">
                  <c:v>38876</c:v>
                </c:pt>
                <c:pt idx="12">
                  <c:v>38912</c:v>
                </c:pt>
                <c:pt idx="13">
                  <c:v>39566</c:v>
                </c:pt>
                <c:pt idx="14">
                  <c:v>39622</c:v>
                </c:pt>
                <c:pt idx="15">
                  <c:v>39678</c:v>
                </c:pt>
                <c:pt idx="16">
                  <c:v>39744</c:v>
                </c:pt>
                <c:pt idx="17">
                  <c:v>39794</c:v>
                </c:pt>
                <c:pt idx="18">
                  <c:v>39854</c:v>
                </c:pt>
                <c:pt idx="19">
                  <c:v>39906</c:v>
                </c:pt>
                <c:pt idx="20">
                  <c:v>40222</c:v>
                </c:pt>
                <c:pt idx="21">
                  <c:v>40287</c:v>
                </c:pt>
                <c:pt idx="22">
                  <c:v>40312</c:v>
                </c:pt>
                <c:pt idx="23">
                  <c:v>40340</c:v>
                </c:pt>
                <c:pt idx="24">
                  <c:v>40368</c:v>
                </c:pt>
                <c:pt idx="25">
                  <c:v>40397</c:v>
                </c:pt>
                <c:pt idx="26">
                  <c:v>40411</c:v>
                </c:pt>
                <c:pt idx="27">
                  <c:v>40425</c:v>
                </c:pt>
                <c:pt idx="28">
                  <c:v>40452</c:v>
                </c:pt>
                <c:pt idx="29">
                  <c:v>40494</c:v>
                </c:pt>
                <c:pt idx="30">
                  <c:v>40522</c:v>
                </c:pt>
                <c:pt idx="31">
                  <c:v>40550</c:v>
                </c:pt>
                <c:pt idx="32">
                  <c:v>40584</c:v>
                </c:pt>
                <c:pt idx="33">
                  <c:v>40627</c:v>
                </c:pt>
                <c:pt idx="34">
                  <c:v>40669</c:v>
                </c:pt>
                <c:pt idx="35">
                  <c:v>40833</c:v>
                </c:pt>
              </c:numCache>
            </c:numRef>
          </c:cat>
          <c:val>
            <c:numRef>
              <c:f>'阿部さん　Glu +γ-GT+A1c '!$B$52:$B$87</c:f>
              <c:numCache>
                <c:formatCode>General</c:formatCode>
                <c:ptCount val="36"/>
                <c:pt idx="0">
                  <c:v>89</c:v>
                </c:pt>
                <c:pt idx="1">
                  <c:v>170</c:v>
                </c:pt>
                <c:pt idx="2">
                  <c:v>146</c:v>
                </c:pt>
                <c:pt idx="3">
                  <c:v>166</c:v>
                </c:pt>
                <c:pt idx="4">
                  <c:v>123</c:v>
                </c:pt>
                <c:pt idx="5">
                  <c:v>115</c:v>
                </c:pt>
                <c:pt idx="6">
                  <c:v>148</c:v>
                </c:pt>
                <c:pt idx="7">
                  <c:v>134</c:v>
                </c:pt>
                <c:pt idx="8">
                  <c:v>141</c:v>
                </c:pt>
                <c:pt idx="9">
                  <c:v>115</c:v>
                </c:pt>
                <c:pt idx="10">
                  <c:v>134</c:v>
                </c:pt>
                <c:pt idx="11">
                  <c:v>141</c:v>
                </c:pt>
                <c:pt idx="12">
                  <c:v>151</c:v>
                </c:pt>
                <c:pt idx="13">
                  <c:v>162</c:v>
                </c:pt>
                <c:pt idx="14">
                  <c:v>133</c:v>
                </c:pt>
                <c:pt idx="15">
                  <c:v>147</c:v>
                </c:pt>
                <c:pt idx="16">
                  <c:v>151</c:v>
                </c:pt>
                <c:pt idx="17">
                  <c:v>141</c:v>
                </c:pt>
                <c:pt idx="18">
                  <c:v>157</c:v>
                </c:pt>
                <c:pt idx="19">
                  <c:v>144</c:v>
                </c:pt>
                <c:pt idx="20">
                  <c:v>147</c:v>
                </c:pt>
                <c:pt idx="21">
                  <c:v>135</c:v>
                </c:pt>
                <c:pt idx="22">
                  <c:v>110</c:v>
                </c:pt>
                <c:pt idx="23">
                  <c:v>101</c:v>
                </c:pt>
                <c:pt idx="24">
                  <c:v>59</c:v>
                </c:pt>
                <c:pt idx="25">
                  <c:v>160</c:v>
                </c:pt>
                <c:pt idx="26">
                  <c:v>145</c:v>
                </c:pt>
                <c:pt idx="27">
                  <c:v>92</c:v>
                </c:pt>
                <c:pt idx="28">
                  <c:v>61</c:v>
                </c:pt>
                <c:pt idx="29">
                  <c:v>37</c:v>
                </c:pt>
                <c:pt idx="30">
                  <c:v>27</c:v>
                </c:pt>
                <c:pt idx="31">
                  <c:v>21</c:v>
                </c:pt>
                <c:pt idx="32">
                  <c:v>29</c:v>
                </c:pt>
                <c:pt idx="33">
                  <c:v>28</c:v>
                </c:pt>
                <c:pt idx="34">
                  <c:v>24</c:v>
                </c:pt>
                <c:pt idx="35">
                  <c:v>23</c:v>
                </c:pt>
              </c:numCache>
            </c:numRef>
          </c:val>
          <c:smooth val="0"/>
        </c:ser>
        <c:dLbls>
          <c:showLegendKey val="0"/>
          <c:showVal val="0"/>
          <c:showCatName val="0"/>
          <c:showSerName val="0"/>
          <c:showPercent val="0"/>
          <c:showBubbleSize val="0"/>
        </c:dLbls>
        <c:marker val="1"/>
        <c:smooth val="0"/>
        <c:axId val="179879424"/>
        <c:axId val="143297920"/>
      </c:lineChart>
      <c:dateAx>
        <c:axId val="179879424"/>
        <c:scaling>
          <c:orientation val="minMax"/>
        </c:scaling>
        <c:delete val="0"/>
        <c:axPos val="b"/>
        <c:numFmt formatCode="m/d/yyyy" sourceLinked="1"/>
        <c:majorTickMark val="none"/>
        <c:minorTickMark val="none"/>
        <c:tickLblPos val="nextTo"/>
        <c:txPr>
          <a:bodyPr/>
          <a:lstStyle/>
          <a:p>
            <a:pPr>
              <a:defRPr lang="ja-JP"/>
            </a:pPr>
            <a:endParaRPr lang="ja-JP"/>
          </a:p>
        </c:txPr>
        <c:crossAx val="143297920"/>
        <c:crosses val="autoZero"/>
        <c:auto val="1"/>
        <c:lblOffset val="100"/>
        <c:baseTimeUnit val="days"/>
      </c:dateAx>
      <c:valAx>
        <c:axId val="143297920"/>
        <c:scaling>
          <c:orientation val="minMax"/>
        </c:scaling>
        <c:delete val="0"/>
        <c:axPos val="l"/>
        <c:numFmt formatCode="General" sourceLinked="1"/>
        <c:majorTickMark val="none"/>
        <c:minorTickMark val="none"/>
        <c:tickLblPos val="nextTo"/>
        <c:txPr>
          <a:bodyPr/>
          <a:lstStyle/>
          <a:p>
            <a:pPr>
              <a:defRPr lang="ja-JP"/>
            </a:pPr>
            <a:endParaRPr lang="ja-JP"/>
          </a:p>
        </c:txPr>
        <c:crossAx val="17987942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86" tIns="45743" rIns="91486" bIns="45743" numCol="1" anchor="t" anchorCtr="0" compatLnSpc="1">
            <a:prstTxWarp prst="textNoShape">
              <a:avLst/>
            </a:prstTxWarp>
          </a:bodyPr>
          <a:lstStyle>
            <a:lvl1pPr algn="l" eaLnBrk="1" hangingPunct="1">
              <a:defRPr kumimoji="0" sz="1200">
                <a:solidFill>
                  <a:schemeClr val="tx1"/>
                </a:solidFill>
                <a:latin typeface="ＭＳ Ｐ明朝" pitchFamily="18" charset="-128"/>
                <a:ea typeface="ＭＳ Ｐ明朝" pitchFamily="18" charset="-128"/>
              </a:defRPr>
            </a:lvl1pPr>
          </a:lstStyle>
          <a:p>
            <a:pPr>
              <a:defRPr/>
            </a:pPr>
            <a:endParaRPr lang="en-US" altLang="ja-JP"/>
          </a:p>
        </p:txBody>
      </p:sp>
      <p:sp>
        <p:nvSpPr>
          <p:cNvPr id="283651" name="Rectangle 3"/>
          <p:cNvSpPr>
            <a:spLocks noGrp="1" noChangeArrowheads="1"/>
          </p:cNvSpPr>
          <p:nvPr>
            <p:ph type="dt" sz="quarter" idx="1"/>
          </p:nvPr>
        </p:nvSpPr>
        <p:spPr bwMode="auto">
          <a:xfrm>
            <a:off x="3854450" y="0"/>
            <a:ext cx="2949575" cy="496888"/>
          </a:xfrm>
          <a:prstGeom prst="rect">
            <a:avLst/>
          </a:prstGeom>
          <a:noFill/>
          <a:ln w="9525">
            <a:noFill/>
            <a:miter lim="800000"/>
            <a:headEnd/>
            <a:tailEnd/>
          </a:ln>
          <a:effectLst/>
        </p:spPr>
        <p:txBody>
          <a:bodyPr vert="horz" wrap="square" lIns="91486" tIns="45743" rIns="91486" bIns="45743" numCol="1" anchor="t" anchorCtr="0" compatLnSpc="1">
            <a:prstTxWarp prst="textNoShape">
              <a:avLst/>
            </a:prstTxWarp>
          </a:bodyPr>
          <a:lstStyle>
            <a:lvl1pPr algn="r" eaLnBrk="1" hangingPunct="1">
              <a:defRPr kumimoji="0" sz="1200">
                <a:solidFill>
                  <a:schemeClr val="tx1"/>
                </a:solidFill>
                <a:latin typeface="ＭＳ Ｐ明朝" pitchFamily="18" charset="-128"/>
                <a:ea typeface="ＭＳ Ｐ明朝" pitchFamily="18" charset="-128"/>
              </a:defRPr>
            </a:lvl1pPr>
          </a:lstStyle>
          <a:p>
            <a:pPr>
              <a:defRPr/>
            </a:pPr>
            <a:endParaRPr lang="en-US" altLang="ja-JP"/>
          </a:p>
        </p:txBody>
      </p:sp>
      <p:sp>
        <p:nvSpPr>
          <p:cNvPr id="283652"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86" tIns="45743" rIns="91486" bIns="45743" numCol="1" anchor="b" anchorCtr="0" compatLnSpc="1">
            <a:prstTxWarp prst="textNoShape">
              <a:avLst/>
            </a:prstTxWarp>
          </a:bodyPr>
          <a:lstStyle>
            <a:lvl1pPr algn="l" eaLnBrk="1" hangingPunct="1">
              <a:defRPr kumimoji="0" sz="1200">
                <a:solidFill>
                  <a:schemeClr val="tx1"/>
                </a:solidFill>
                <a:latin typeface="ＭＳ Ｐ明朝" pitchFamily="18" charset="-128"/>
                <a:ea typeface="ＭＳ Ｐ明朝" pitchFamily="18" charset="-128"/>
              </a:defRPr>
            </a:lvl1pPr>
          </a:lstStyle>
          <a:p>
            <a:pPr>
              <a:defRPr/>
            </a:pPr>
            <a:endParaRPr lang="en-US" altLang="ja-JP"/>
          </a:p>
        </p:txBody>
      </p:sp>
      <p:sp>
        <p:nvSpPr>
          <p:cNvPr id="283653" name="Rectangle 5"/>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a:effectLst/>
        </p:spPr>
        <p:txBody>
          <a:bodyPr vert="horz" wrap="square" lIns="91486" tIns="45743" rIns="91486" bIns="45743" numCol="1" anchor="b" anchorCtr="0" compatLnSpc="1">
            <a:prstTxWarp prst="textNoShape">
              <a:avLst/>
            </a:prstTxWarp>
          </a:bodyPr>
          <a:lstStyle>
            <a:lvl1pPr algn="r" eaLnBrk="1" hangingPunct="1">
              <a:defRPr kumimoji="0" sz="1200">
                <a:solidFill>
                  <a:schemeClr val="tx1"/>
                </a:solidFill>
                <a:latin typeface="ＭＳ Ｐ明朝" pitchFamily="18" charset="-128"/>
                <a:ea typeface="ＭＳ Ｐ明朝" pitchFamily="18" charset="-128"/>
              </a:defRPr>
            </a:lvl1pPr>
          </a:lstStyle>
          <a:p>
            <a:pPr>
              <a:defRPr/>
            </a:pPr>
            <a:fld id="{43731B7E-6FBC-44B2-A5FA-9800FA306A2E}" type="slidenum">
              <a:rPr lang="ja-JP" altLang="en-US"/>
              <a:pPr>
                <a:defRPr/>
              </a:pPr>
              <a:t>‹#›</a:t>
            </a:fld>
            <a:endParaRPr lang="en-US" altLang="ja-JP"/>
          </a:p>
        </p:txBody>
      </p:sp>
    </p:spTree>
    <p:extLst>
      <p:ext uri="{BB962C8B-B14F-4D97-AF65-F5344CB8AC3E}">
        <p14:creationId xmlns:p14="http://schemas.microsoft.com/office/powerpoint/2010/main" val="344005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86" tIns="45743" rIns="91486" bIns="45743" numCol="1" anchor="t" anchorCtr="0" compatLnSpc="1">
            <a:prstTxWarp prst="textNoShape">
              <a:avLst/>
            </a:prstTxWarp>
          </a:bodyPr>
          <a:lstStyle>
            <a:lvl1pPr algn="l" eaLnBrk="1" hangingPunct="1">
              <a:defRPr kumimoji="0" sz="1200">
                <a:solidFill>
                  <a:schemeClr val="tx1"/>
                </a:solidFill>
                <a:latin typeface="ＭＳ Ｐ明朝" pitchFamily="18" charset="-128"/>
                <a:ea typeface="ＭＳ Ｐ明朝" pitchFamily="18" charset="-128"/>
              </a:defRPr>
            </a:lvl1pPr>
          </a:lstStyle>
          <a:p>
            <a:pPr>
              <a:defRPr/>
            </a:pPr>
            <a:endParaRPr lang="en-US" altLang="ja-JP"/>
          </a:p>
        </p:txBody>
      </p:sp>
      <p:sp>
        <p:nvSpPr>
          <p:cNvPr id="285699"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86" tIns="45743" rIns="91486" bIns="45743" numCol="1" anchor="t" anchorCtr="0" compatLnSpc="1">
            <a:prstTxWarp prst="textNoShape">
              <a:avLst/>
            </a:prstTxWarp>
          </a:bodyPr>
          <a:lstStyle>
            <a:lvl1pPr algn="r" eaLnBrk="1" hangingPunct="1">
              <a:defRPr kumimoji="0" sz="1200">
                <a:solidFill>
                  <a:schemeClr val="tx1"/>
                </a:solidFill>
                <a:latin typeface="ＭＳ Ｐ明朝" pitchFamily="18" charset="-128"/>
                <a:ea typeface="ＭＳ Ｐ明朝" pitchFamily="18" charset="-128"/>
              </a:defRPr>
            </a:lvl1pPr>
          </a:lstStyle>
          <a:p>
            <a:pPr>
              <a:defRPr/>
            </a:pPr>
            <a:endParaRPr lang="en-US" altLang="ja-JP"/>
          </a:p>
        </p:txBody>
      </p:sp>
      <p:sp>
        <p:nvSpPr>
          <p:cNvPr id="51204" name="Rectangle 4"/>
          <p:cNvSpPr>
            <a:spLocks noGrp="1" noRot="1" noChangeAspect="1" noChangeArrowheads="1" noTextEdit="1"/>
          </p:cNvSpPr>
          <p:nvPr>
            <p:ph type="sldImg" idx="2"/>
          </p:nvPr>
        </p:nvSpPr>
        <p:spPr bwMode="auto">
          <a:xfrm>
            <a:off x="919163" y="746125"/>
            <a:ext cx="4968875" cy="3727450"/>
          </a:xfrm>
          <a:prstGeom prst="rect">
            <a:avLst/>
          </a:prstGeom>
          <a:noFill/>
          <a:ln w="9525">
            <a:solidFill>
              <a:srgbClr val="000000"/>
            </a:solidFill>
            <a:miter lim="800000"/>
            <a:headEnd/>
            <a:tailEnd/>
          </a:ln>
        </p:spPr>
      </p:sp>
      <p:sp>
        <p:nvSpPr>
          <p:cNvPr id="285701" name="Rectangle 5"/>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486" tIns="45743" rIns="91486" bIns="45743"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85702"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86" tIns="45743" rIns="91486" bIns="45743" numCol="1" anchor="b" anchorCtr="0" compatLnSpc="1">
            <a:prstTxWarp prst="textNoShape">
              <a:avLst/>
            </a:prstTxWarp>
          </a:bodyPr>
          <a:lstStyle>
            <a:lvl1pPr algn="l" eaLnBrk="1" hangingPunct="1">
              <a:defRPr kumimoji="0" sz="1200">
                <a:solidFill>
                  <a:schemeClr val="tx1"/>
                </a:solidFill>
                <a:latin typeface="ＭＳ Ｐ明朝" pitchFamily="18" charset="-128"/>
                <a:ea typeface="ＭＳ Ｐ明朝" pitchFamily="18" charset="-128"/>
              </a:defRPr>
            </a:lvl1pPr>
          </a:lstStyle>
          <a:p>
            <a:pPr>
              <a:defRPr/>
            </a:pPr>
            <a:endParaRPr lang="en-US" altLang="ja-JP"/>
          </a:p>
        </p:txBody>
      </p:sp>
      <p:sp>
        <p:nvSpPr>
          <p:cNvPr id="285703"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486" tIns="45743" rIns="91486" bIns="45743" numCol="1" anchor="b" anchorCtr="0" compatLnSpc="1">
            <a:prstTxWarp prst="textNoShape">
              <a:avLst/>
            </a:prstTxWarp>
          </a:bodyPr>
          <a:lstStyle>
            <a:lvl1pPr algn="r" eaLnBrk="1" hangingPunct="1">
              <a:defRPr kumimoji="0" sz="1200">
                <a:solidFill>
                  <a:schemeClr val="tx1"/>
                </a:solidFill>
                <a:latin typeface="ＭＳ Ｐ明朝" pitchFamily="18" charset="-128"/>
                <a:ea typeface="ＭＳ Ｐ明朝" pitchFamily="18" charset="-128"/>
              </a:defRPr>
            </a:lvl1pPr>
          </a:lstStyle>
          <a:p>
            <a:pPr>
              <a:defRPr/>
            </a:pPr>
            <a:fld id="{D1A6C6A4-39C0-4CDC-9A0E-7FF3E27EAA0D}" type="slidenum">
              <a:rPr lang="ja-JP" altLang="en-US"/>
              <a:pPr>
                <a:defRPr/>
              </a:pPr>
              <a:t>‹#›</a:t>
            </a:fld>
            <a:endParaRPr lang="en-US" altLang="ja-JP"/>
          </a:p>
        </p:txBody>
      </p:sp>
    </p:spTree>
    <p:extLst>
      <p:ext uri="{BB962C8B-B14F-4D97-AF65-F5344CB8AC3E}">
        <p14:creationId xmlns:p14="http://schemas.microsoft.com/office/powerpoint/2010/main" val="2736147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ＭＳ Ｐ明朝" charset="-128"/>
        <a:ea typeface="ＭＳ Ｐ明朝" charset="-128"/>
        <a:cs typeface="ＭＳ Ｐ明朝" pitchFamily="112" charset="-128"/>
      </a:defRPr>
    </a:lvl1pPr>
    <a:lvl2pPr marL="4572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ＭＳ Ｐ明朝" pitchFamily="112" charset="-128"/>
      </a:defRPr>
    </a:lvl2pPr>
    <a:lvl3pPr marL="9144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ＭＳ Ｐ明朝" pitchFamily="112" charset="-128"/>
      </a:defRPr>
    </a:lvl3pPr>
    <a:lvl4pPr marL="13716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ＭＳ Ｐ明朝" pitchFamily="112" charset="-128"/>
      </a:defRPr>
    </a:lvl4pPr>
    <a:lvl5pPr marL="18288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ＭＳ Ｐ明朝" pitchFamily="112"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 1"/>
          <p:cNvSpPr>
            <a:spLocks noGrp="1" noRot="1" noChangeAspect="1"/>
          </p:cNvSpPr>
          <p:nvPr>
            <p:ph type="sldImg"/>
          </p:nvPr>
        </p:nvSpPr>
        <p:spPr>
          <a:ln/>
        </p:spPr>
      </p:sp>
      <p:sp>
        <p:nvSpPr>
          <p:cNvPr id="54274" name="ノート プレースホルダ 2"/>
          <p:cNvSpPr>
            <a:spLocks noGrp="1"/>
          </p:cNvSpPr>
          <p:nvPr>
            <p:ph type="body" idx="1"/>
          </p:nvPr>
        </p:nvSpPr>
        <p:spPr>
          <a:noFill/>
          <a:ln/>
        </p:spPr>
        <p:txBody>
          <a:bodyPr/>
          <a:lstStyle/>
          <a:p>
            <a:endParaRPr lang="ja-JP" altLang="en-US" smtClean="0">
              <a:latin typeface="ＭＳ Ｐ明朝"/>
              <a:ea typeface="ＭＳ Ｐ明朝"/>
              <a:cs typeface="ＭＳ Ｐ明朝"/>
            </a:endParaRPr>
          </a:p>
        </p:txBody>
      </p:sp>
      <p:sp>
        <p:nvSpPr>
          <p:cNvPr id="54275" name="スライド番号プレースホルダ 3"/>
          <p:cNvSpPr>
            <a:spLocks noGrp="1"/>
          </p:cNvSpPr>
          <p:nvPr>
            <p:ph type="sldNum" sz="quarter" idx="5"/>
          </p:nvPr>
        </p:nvSpPr>
        <p:spPr>
          <a:noFill/>
        </p:spPr>
        <p:txBody>
          <a:bodyPr/>
          <a:lstStyle/>
          <a:p>
            <a:fld id="{8427ECA9-E941-4737-BEFA-DCB231EC6FE8}" type="slidenum">
              <a:rPr lang="ja-JP" altLang="en-US" smtClean="0">
                <a:latin typeface="ＭＳ Ｐ明朝"/>
                <a:ea typeface="ＭＳ Ｐ明朝"/>
                <a:cs typeface="ＭＳ Ｐ明朝"/>
              </a:rPr>
              <a:pPr/>
              <a:t>1</a:t>
            </a:fld>
            <a:endParaRPr lang="en-US" altLang="ja-JP" smtClean="0">
              <a:latin typeface="ＭＳ Ｐ明朝"/>
              <a:ea typeface="ＭＳ Ｐ明朝"/>
              <a:cs typeface="ＭＳ Ｐ明朝"/>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p:cNvSpPr>
          <p:nvPr>
            <p:ph type="sldImg"/>
          </p:nvPr>
        </p:nvSpPr>
        <p:spPr>
          <a:ln/>
        </p:spPr>
      </p:sp>
      <p:sp>
        <p:nvSpPr>
          <p:cNvPr id="56322" name="ノート プレースホルダ 2"/>
          <p:cNvSpPr>
            <a:spLocks noGrp="1"/>
          </p:cNvSpPr>
          <p:nvPr>
            <p:ph type="body" idx="1"/>
          </p:nvPr>
        </p:nvSpPr>
        <p:spPr>
          <a:noFill/>
          <a:ln/>
        </p:spPr>
        <p:txBody>
          <a:bodyPr/>
          <a:lstStyle/>
          <a:p>
            <a:endParaRPr lang="ja-JP" altLang="en-US" smtClean="0">
              <a:latin typeface="ＭＳ Ｐ明朝"/>
              <a:ea typeface="ＭＳ Ｐ明朝"/>
              <a:cs typeface="ＭＳ Ｐ明朝"/>
            </a:endParaRPr>
          </a:p>
        </p:txBody>
      </p:sp>
      <p:sp>
        <p:nvSpPr>
          <p:cNvPr id="56323" name="スライド番号プレースホルダ 3"/>
          <p:cNvSpPr>
            <a:spLocks noGrp="1"/>
          </p:cNvSpPr>
          <p:nvPr>
            <p:ph type="sldNum" sz="quarter" idx="5"/>
          </p:nvPr>
        </p:nvSpPr>
        <p:spPr>
          <a:noFill/>
        </p:spPr>
        <p:txBody>
          <a:bodyPr/>
          <a:lstStyle/>
          <a:p>
            <a:fld id="{9EFEA1F4-63D8-4E9D-8E15-71602E70B7DE}" type="slidenum">
              <a:rPr lang="ja-JP" altLang="en-US" smtClean="0">
                <a:latin typeface="ＭＳ Ｐ明朝"/>
                <a:ea typeface="ＭＳ Ｐ明朝"/>
                <a:cs typeface="ＭＳ Ｐ明朝"/>
              </a:rPr>
              <a:pPr/>
              <a:t>2</a:t>
            </a:fld>
            <a:endParaRPr lang="en-US" altLang="ja-JP" smtClean="0">
              <a:latin typeface="ＭＳ Ｐ明朝"/>
              <a:ea typeface="ＭＳ Ｐ明朝"/>
              <a:cs typeface="ＭＳ Ｐ明朝"/>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p:cNvSpPr>
          <p:nvPr>
            <p:ph type="sldImg"/>
          </p:nvPr>
        </p:nvSpPr>
        <p:spPr>
          <a:ln/>
        </p:spPr>
      </p:sp>
      <p:sp>
        <p:nvSpPr>
          <p:cNvPr id="58370" name="ノート プレースホルダ 2"/>
          <p:cNvSpPr>
            <a:spLocks noGrp="1"/>
          </p:cNvSpPr>
          <p:nvPr>
            <p:ph type="body" idx="1"/>
          </p:nvPr>
        </p:nvSpPr>
        <p:spPr>
          <a:noFill/>
          <a:ln/>
        </p:spPr>
        <p:txBody>
          <a:bodyPr/>
          <a:lstStyle/>
          <a:p>
            <a:endParaRPr lang="ja-JP" altLang="en-US" smtClean="0">
              <a:latin typeface="ＭＳ Ｐ明朝"/>
              <a:ea typeface="ＭＳ Ｐ明朝"/>
              <a:cs typeface="ＭＳ Ｐ明朝"/>
            </a:endParaRPr>
          </a:p>
        </p:txBody>
      </p:sp>
      <p:sp>
        <p:nvSpPr>
          <p:cNvPr id="58371" name="スライド番号プレースホルダ 3"/>
          <p:cNvSpPr>
            <a:spLocks noGrp="1"/>
          </p:cNvSpPr>
          <p:nvPr>
            <p:ph type="sldNum" sz="quarter" idx="5"/>
          </p:nvPr>
        </p:nvSpPr>
        <p:spPr>
          <a:noFill/>
        </p:spPr>
        <p:txBody>
          <a:bodyPr/>
          <a:lstStyle/>
          <a:p>
            <a:fld id="{AEA964B0-4679-47ED-ACBE-9FCDCEB875D3}" type="slidenum">
              <a:rPr lang="ja-JP" altLang="en-US" smtClean="0">
                <a:latin typeface="ＭＳ Ｐ明朝"/>
                <a:ea typeface="ＭＳ Ｐ明朝"/>
                <a:cs typeface="ＭＳ Ｐ明朝"/>
              </a:rPr>
              <a:pPr/>
              <a:t>3</a:t>
            </a:fld>
            <a:endParaRPr lang="en-US" altLang="ja-JP" smtClean="0">
              <a:latin typeface="ＭＳ Ｐ明朝"/>
              <a:ea typeface="ＭＳ Ｐ明朝"/>
              <a:cs typeface="ＭＳ Ｐ明朝"/>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p:cNvSpPr>
          <p:nvPr>
            <p:ph type="sldImg"/>
          </p:nvPr>
        </p:nvSpPr>
        <p:spPr>
          <a:ln/>
        </p:spPr>
      </p:sp>
      <p:sp>
        <p:nvSpPr>
          <p:cNvPr id="60418" name="ノート プレースホルダ 2"/>
          <p:cNvSpPr>
            <a:spLocks noGrp="1"/>
          </p:cNvSpPr>
          <p:nvPr>
            <p:ph type="body" idx="1"/>
          </p:nvPr>
        </p:nvSpPr>
        <p:spPr>
          <a:noFill/>
          <a:ln/>
        </p:spPr>
        <p:txBody>
          <a:bodyPr/>
          <a:lstStyle/>
          <a:p>
            <a:endParaRPr lang="ja-JP" altLang="en-US" smtClean="0">
              <a:latin typeface="ＭＳ Ｐ明朝"/>
              <a:ea typeface="ＭＳ Ｐ明朝"/>
              <a:cs typeface="ＭＳ Ｐ明朝"/>
            </a:endParaRPr>
          </a:p>
        </p:txBody>
      </p:sp>
      <p:sp>
        <p:nvSpPr>
          <p:cNvPr id="60419" name="スライド番号プレースホルダ 3"/>
          <p:cNvSpPr>
            <a:spLocks noGrp="1"/>
          </p:cNvSpPr>
          <p:nvPr>
            <p:ph type="sldNum" sz="quarter" idx="5"/>
          </p:nvPr>
        </p:nvSpPr>
        <p:spPr>
          <a:noFill/>
        </p:spPr>
        <p:txBody>
          <a:bodyPr/>
          <a:lstStyle/>
          <a:p>
            <a:fld id="{58E47673-0251-48FF-8EAC-F71B592389B5}" type="slidenum">
              <a:rPr lang="ja-JP" altLang="en-US" smtClean="0">
                <a:latin typeface="ＭＳ Ｐ明朝"/>
                <a:ea typeface="ＭＳ Ｐ明朝"/>
                <a:cs typeface="ＭＳ Ｐ明朝"/>
              </a:rPr>
              <a:pPr/>
              <a:t>4</a:t>
            </a:fld>
            <a:endParaRPr lang="en-US" altLang="ja-JP" smtClean="0">
              <a:latin typeface="ＭＳ Ｐ明朝"/>
              <a:ea typeface="ＭＳ Ｐ明朝"/>
              <a:cs typeface="ＭＳ Ｐ明朝"/>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091D81B-8D1D-43D6-BB0E-801023CCF29E}" type="slidenum">
              <a:rPr lang="ja-JP" altLang="en-US" smtClean="0"/>
              <a:pPr>
                <a:defRPr/>
              </a:pPr>
              <a:t>5</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091D81B-8D1D-43D6-BB0E-801023CCF29E}" type="slidenum">
              <a:rPr lang="ja-JP" altLang="en-US" smtClean="0"/>
              <a:pPr>
                <a:defRPr/>
              </a:pPr>
              <a:t>6</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091D81B-8D1D-43D6-BB0E-801023CCF29E}" type="slidenum">
              <a:rPr lang="ja-JP" altLang="en-US" smtClean="0"/>
              <a:pPr>
                <a:defRPr/>
              </a:pPr>
              <a:t>7</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091D81B-8D1D-43D6-BB0E-801023CCF29E}" type="slidenum">
              <a:rPr lang="ja-JP" altLang="en-US" smtClean="0"/>
              <a:pPr>
                <a:defRPr/>
              </a:pPr>
              <a:t>8</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6091D81B-8D1D-43D6-BB0E-801023CCF29E}" type="slidenum">
              <a:rPr lang="ja-JP" altLang="en-US" smtClean="0"/>
              <a:pPr>
                <a:defRPr/>
              </a:pPr>
              <a:t>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B57C9C2E-6E5B-4CF0-ACB6-3778446C7C40}" type="datetimeFigureOut">
              <a:rPr lang="ja-JP" altLang="en-US"/>
              <a:pPr>
                <a:defRPr/>
              </a:pPr>
              <a:t>2013/6/5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253CA71B-7A22-40DA-955E-EEDA0DD63DFD}"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DD28B7E1-842A-4A5C-A382-2D81FD732CE7}" type="datetimeFigureOut">
              <a:rPr lang="ja-JP" altLang="en-US"/>
              <a:pPr>
                <a:defRPr/>
              </a:pPr>
              <a:t>2013/6/5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D8AC88C9-BBCB-4BB1-B50E-4BE0B40C61C7}"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0CE92386-11A5-4982-94AF-41DABE426E35}" type="datetimeFigureOut">
              <a:rPr lang="ja-JP" altLang="en-US"/>
              <a:pPr>
                <a:defRPr/>
              </a:pPr>
              <a:t>2013/6/5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32AB00FF-B262-4CF2-AE5D-FAC4A1605D29}"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5BF7C34-D865-4AC9-9B54-E6D1225662BA}"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B406FB7-A7EA-4433-8DF7-D47CC2AED7F8}" type="slidenum">
              <a:rPr lang="ja-JP" altLang="en-US"/>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88777F2-0C77-40F6-8762-B00A72E5CB8E}" type="slidenum">
              <a:rPr lang="ja-JP" altLang="en-US"/>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86AA1B32-42EA-42FE-B281-CED02702CC06}" type="slidenum">
              <a:rPr lang="ja-JP" altLang="en-US"/>
              <a:pPr>
                <a:defRPr/>
              </a:pPr>
              <a: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090ADB90-DEDF-4A28-8D39-120295752DFB}" type="slidenum">
              <a:rPr lang="ja-JP" altLang="en-US"/>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DBDCA893-D045-497A-821C-7EA65A0DA4C0}" type="slidenum">
              <a:rPr lang="ja-JP" altLang="en-US"/>
              <a:pPr>
                <a:defRPr/>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ED352B04-1808-4375-A193-442A953081AF}" type="slidenum">
              <a:rPr lang="ja-JP" altLang="en-US"/>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AB1AACB5-38CA-4E74-B262-5E9128766D3C}" type="slidenum">
              <a:rPr lang="ja-JP" altLang="en-US"/>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9DADEEB2-2511-4A13-8B27-7F111A543581}" type="datetimeFigureOut">
              <a:rPr lang="ja-JP" altLang="en-US"/>
              <a:pPr>
                <a:defRPr/>
              </a:pPr>
              <a:t>2013/6/5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A2C0FCC6-0A88-4DD2-83CA-98DFF03CE379}"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D1C582D8-C2FB-4A61-BFED-5590BD639D37}" type="slidenum">
              <a:rPr lang="ja-JP" altLang="en-US"/>
              <a:pPr>
                <a:defRPr/>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7035613-B277-471C-A301-9D41E59F069B}" type="slidenum">
              <a:rPr lang="ja-JP" altLang="en-US"/>
              <a:pPr>
                <a:defRPr/>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FE6D758-EC82-467C-98D1-C9B604E37238}" type="slidenum">
              <a:rPr lang="ja-JP" altLang="en-US"/>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FE69E157-4619-4AE7-9695-A0E820ABBBF7}" type="datetimeFigureOut">
              <a:rPr lang="ja-JP" altLang="en-US"/>
              <a:pPr>
                <a:defRPr/>
              </a:pPr>
              <a:t>2013/6/5</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0B4DBD9D-F040-48D5-9005-EE468079EBD4}"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D4A24AC1-2C77-435E-9AC4-1020746F08AA}" type="datetimeFigureOut">
              <a:rPr lang="ja-JP" altLang="en-US"/>
              <a:pPr>
                <a:defRPr/>
              </a:pPr>
              <a:t>2013/6/5</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D4405528-8CCC-40A2-8A2E-B434FD0464E7}"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776ECA14-2F26-42BD-9DD3-24E35611C09B}" type="datetimeFigureOut">
              <a:rPr lang="ja-JP" altLang="en-US"/>
              <a:pPr>
                <a:defRPr/>
              </a:pPr>
              <a:t>2013/6/5</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58406DB2-EA64-4F64-93DE-130F3FCB0DBA}"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26AB5E36-052B-444D-A7BA-F1C972B63C09}" type="datetimeFigureOut">
              <a:rPr lang="ja-JP" altLang="en-US"/>
              <a:pPr>
                <a:defRPr/>
              </a:pPr>
              <a:t>2013/6/5</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E95E8899-B0AC-427C-8B5A-E8DF1CBA58A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90FA1245-5BA1-4A89-9407-BDC9FFEE5A5B}" type="datetimeFigureOut">
              <a:rPr lang="ja-JP" altLang="en-US"/>
              <a:pPr>
                <a:defRPr/>
              </a:pPr>
              <a:t>2013/6/5</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E34145C9-D3C0-45C1-86DF-B54CAFF71982}"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7A5509CA-5F34-48D2-86E6-234C3BE96508}" type="datetimeFigureOut">
              <a:rPr lang="ja-JP" altLang="en-US"/>
              <a:pPr>
                <a:defRPr/>
              </a:pPr>
              <a:t>2013/6/5</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115C10F8-5909-4663-B363-FB20BDFC4E32}"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0C8A5C43-D121-419A-91BF-AD932C0BE65B}" type="datetimeFigureOut">
              <a:rPr lang="ja-JP" altLang="en-US"/>
              <a:pPr>
                <a:defRPr/>
              </a:pPr>
              <a:t>2013/6/5</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Times New Roman" pitchFamily="18" charset="0"/>
                <a:ea typeface="ＭＳ Ｐゴシック" charset="-128"/>
              </a:defRPr>
            </a:lvl1pPr>
          </a:lstStyle>
          <a:p>
            <a:pPr>
              <a:defRPr/>
            </a:pPr>
            <a:fld id="{59A3EFFE-A357-4E00-BDF2-B0E3A203244E}"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4339"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defRPr>
            </a:lvl1pPr>
          </a:lstStyle>
          <a:p>
            <a:pPr>
              <a:defRPr/>
            </a:pPr>
            <a:fld id="{4ECFA876-8B60-47E7-BC3F-0F0EE80DB4F3}" type="datetimeFigureOut">
              <a:rPr lang="ja-JP" altLang="en-US"/>
              <a:pPr>
                <a:defRPr/>
              </a:pPr>
              <a:t>2013/6/5</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defRPr>
            </a:lvl1pPr>
          </a:lstStyle>
          <a:p>
            <a:pPr>
              <a:defRPr/>
            </a:pPr>
            <a:fld id="{9AEC4D99-9A7C-44AB-A696-D69D01A69B4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66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charset="-128"/>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charset="-128"/>
              </a:defRPr>
            </a:lvl1pPr>
          </a:lstStyle>
          <a:p>
            <a:pPr>
              <a:defRPr/>
            </a:pPr>
            <a:fld id="{0C392A00-C08A-4BE0-B6CB-AB86D8589CBB}" type="slidenum">
              <a:rPr lang="ja-JP" altLang="en-US"/>
              <a:pPr>
                <a:defRPr/>
              </a:pPr>
              <a:t>‹#›</a:t>
            </a:fld>
            <a:endParaRPr lang="en-US" altLang="ja-JP"/>
          </a:p>
        </p:txBody>
      </p:sp>
      <p:sp>
        <p:nvSpPr>
          <p:cNvPr id="7" name="Rectangle 6"/>
          <p:cNvSpPr txBox="1">
            <a:spLocks noChangeArrowheads="1"/>
          </p:cNvSpPr>
          <p:nvPr userDrawn="1"/>
        </p:nvSpPr>
        <p:spPr>
          <a:xfrm>
            <a:off x="6948488" y="6524625"/>
            <a:ext cx="2133600" cy="476250"/>
          </a:xfrm>
          <a:prstGeom prst="rect">
            <a:avLst/>
          </a:prstGeom>
        </p:spPr>
        <p:txBody>
          <a:bodyPr/>
          <a:lstStyle>
            <a:lvl1pPr>
              <a:defRPr sz="1000"/>
            </a:lvl1pPr>
          </a:lstStyle>
          <a:p>
            <a:pPr algn="r">
              <a:defRPr/>
            </a:pPr>
            <a:r>
              <a:rPr lang="en-US" altLang="ja-JP" b="1" dirty="0" smtClean="0">
                <a:solidFill>
                  <a:schemeClr val="accent5">
                    <a:lumMod val="50000"/>
                  </a:schemeClr>
                </a:solidFill>
                <a:ea typeface="ＭＳ Ｐゴシック" charset="-128"/>
              </a:rPr>
              <a:t>SFC11DT01-02</a:t>
            </a:r>
            <a:endParaRPr lang="en-US" altLang="ja-JP" b="1" dirty="0">
              <a:solidFill>
                <a:schemeClr val="accent5">
                  <a:lumMod val="50000"/>
                </a:schemeClr>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4362"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microsoft.com/office/2007/relationships/media" Target="../media/media2.wmv"/><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2.xml"/><Relationship Id="rId11" Type="http://schemas.openxmlformats.org/officeDocument/2006/relationships/image" Target="../media/image6.jpe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video" Target="../media/media2.wm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video" Target="../media/media6.mpg"/><Relationship Id="rId13" Type="http://schemas.openxmlformats.org/officeDocument/2006/relationships/image" Target="../media/image10.png"/><Relationship Id="rId3" Type="http://schemas.microsoft.com/office/2007/relationships/media" Target="../media/media4.mpg"/><Relationship Id="rId7" Type="http://schemas.microsoft.com/office/2007/relationships/media" Target="../media/media6.mpg"/><Relationship Id="rId12" Type="http://schemas.openxmlformats.org/officeDocument/2006/relationships/image" Target="../media/image9.png"/><Relationship Id="rId2" Type="http://schemas.openxmlformats.org/officeDocument/2006/relationships/video" Target="../media/media3.mpg"/><Relationship Id="rId1" Type="http://schemas.microsoft.com/office/2007/relationships/media" Target="../media/media3.mpg"/><Relationship Id="rId6" Type="http://schemas.openxmlformats.org/officeDocument/2006/relationships/video" Target="../media/media5.mpg"/><Relationship Id="rId11" Type="http://schemas.openxmlformats.org/officeDocument/2006/relationships/image" Target="../media/image6.jpeg"/><Relationship Id="rId5" Type="http://schemas.microsoft.com/office/2007/relationships/media" Target="../media/media5.mpg"/><Relationship Id="rId15" Type="http://schemas.openxmlformats.org/officeDocument/2006/relationships/image" Target="../media/image12.png"/><Relationship Id="rId10" Type="http://schemas.openxmlformats.org/officeDocument/2006/relationships/notesSlide" Target="../notesSlides/notesSlide3.xml"/><Relationship Id="rId4" Type="http://schemas.openxmlformats.org/officeDocument/2006/relationships/video" Target="../media/media4.mpg"/><Relationship Id="rId9" Type="http://schemas.openxmlformats.org/officeDocument/2006/relationships/slideLayout" Target="../slideLayouts/slideLayout13.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video" Target="../media/media10.wmv"/><Relationship Id="rId13" Type="http://schemas.openxmlformats.org/officeDocument/2006/relationships/image" Target="../media/image6.jpeg"/><Relationship Id="rId18" Type="http://schemas.openxmlformats.org/officeDocument/2006/relationships/image" Target="../media/image17.png"/><Relationship Id="rId3" Type="http://schemas.microsoft.com/office/2007/relationships/media" Target="../media/media8.wmv"/><Relationship Id="rId7" Type="http://schemas.microsoft.com/office/2007/relationships/media" Target="../media/media10.wmv"/><Relationship Id="rId12" Type="http://schemas.openxmlformats.org/officeDocument/2006/relationships/notesSlide" Target="../notesSlides/notesSlide4.xml"/><Relationship Id="rId17" Type="http://schemas.openxmlformats.org/officeDocument/2006/relationships/image" Target="../media/image16.png"/><Relationship Id="rId2" Type="http://schemas.openxmlformats.org/officeDocument/2006/relationships/video" Target="../media/media7.wmv"/><Relationship Id="rId16" Type="http://schemas.openxmlformats.org/officeDocument/2006/relationships/image" Target="../media/image15.png"/><Relationship Id="rId1" Type="http://schemas.microsoft.com/office/2007/relationships/media" Target="../media/media7.wmv"/><Relationship Id="rId6" Type="http://schemas.openxmlformats.org/officeDocument/2006/relationships/video" Target="../media/media9.wmv"/><Relationship Id="rId11" Type="http://schemas.openxmlformats.org/officeDocument/2006/relationships/slideLayout" Target="../slideLayouts/slideLayout13.xml"/><Relationship Id="rId5" Type="http://schemas.microsoft.com/office/2007/relationships/media" Target="../media/media9.wmv"/><Relationship Id="rId15" Type="http://schemas.openxmlformats.org/officeDocument/2006/relationships/image" Target="../media/image14.png"/><Relationship Id="rId10" Type="http://schemas.openxmlformats.org/officeDocument/2006/relationships/video" Target="../media/media11.wmv"/><Relationship Id="rId4" Type="http://schemas.openxmlformats.org/officeDocument/2006/relationships/video" Target="../media/media8.wmv"/><Relationship Id="rId9" Type="http://schemas.microsoft.com/office/2007/relationships/media" Target="../media/media11.wmv"/><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NULL" TargetMode="External"/><Relationship Id="rId7" Type="http://schemas.openxmlformats.org/officeDocument/2006/relationships/image" Target="../media/image18.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microsoft.com/office/2007/relationships/media" Target="../media/media5.m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NULL" TargetMode="External"/><Relationship Id="rId7" Type="http://schemas.openxmlformats.org/officeDocument/2006/relationships/image" Target="../media/image18.png"/><Relationship Id="rId2" Type="http://schemas.openxmlformats.org/officeDocument/2006/relationships/video" Target="../media/media12.mpg"/><Relationship Id="rId1" Type="http://schemas.microsoft.com/office/2007/relationships/media" Target="../media/media12.mpg"/><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microsoft.com/office/2007/relationships/media" Target="../media/media13.mp4"/><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3429000"/>
            <a:ext cx="9144000" cy="3429000"/>
          </a:xfrm>
          <a:prstGeom prst="rect">
            <a:avLst/>
          </a:prstGeom>
          <a:gradFill>
            <a:gsLst>
              <a:gs pos="0">
                <a:srgbClr val="009999"/>
              </a:gs>
              <a:gs pos="80000">
                <a:srgbClr val="00FF99"/>
              </a:gs>
              <a:gs pos="100000">
                <a:srgbClr val="66FFCC"/>
              </a:gs>
            </a:gsLst>
          </a:gradFill>
          <a:ln>
            <a:noFill/>
          </a:ln>
          <a:effectLst>
            <a:innerShdw blurRad="63500" dist="50800" dir="162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ja-JP" altLang="en-US" sz="4400" dirty="0">
              <a:solidFill>
                <a:prstClr val="white"/>
              </a:solidFill>
            </a:endParaRPr>
          </a:p>
        </p:txBody>
      </p:sp>
      <p:pic>
        <p:nvPicPr>
          <p:cNvPr id="53253" name="Picture 3" descr="C:\Users\userTN19CP0115003\AppData\Local\Microsoft\Windows\Temporary Internet Files\Content.IE5\NQDYZ8Y2\MP900446758[1].jpg"/>
          <p:cNvPicPr>
            <a:picLocks noChangeAspect="1" noChangeArrowheads="1"/>
          </p:cNvPicPr>
          <p:nvPr/>
        </p:nvPicPr>
        <p:blipFill>
          <a:blip r:embed="rId3" cstate="print"/>
          <a:srcRect/>
          <a:stretch>
            <a:fillRect/>
          </a:stretch>
        </p:blipFill>
        <p:spPr bwMode="auto">
          <a:xfrm>
            <a:off x="0" y="93663"/>
            <a:ext cx="4437063" cy="3335337"/>
          </a:xfrm>
          <a:prstGeom prst="rect">
            <a:avLst/>
          </a:prstGeom>
          <a:noFill/>
          <a:ln w="9525">
            <a:noFill/>
            <a:miter lim="800000"/>
            <a:headEnd/>
            <a:tailEnd/>
          </a:ln>
        </p:spPr>
      </p:pic>
      <p:sp>
        <p:nvSpPr>
          <p:cNvPr id="53255" name="テキスト ボックス 1"/>
          <p:cNvSpPr txBox="1">
            <a:spLocks noChangeArrowheads="1"/>
          </p:cNvSpPr>
          <p:nvPr/>
        </p:nvSpPr>
        <p:spPr bwMode="auto">
          <a:xfrm>
            <a:off x="971550" y="4078288"/>
            <a:ext cx="4602163" cy="641350"/>
          </a:xfrm>
          <a:prstGeom prst="rect">
            <a:avLst/>
          </a:prstGeom>
          <a:noFill/>
          <a:ln w="9525">
            <a:noFill/>
            <a:miter lim="800000"/>
            <a:headEnd/>
            <a:tailEnd/>
          </a:ln>
        </p:spPr>
        <p:txBody>
          <a:bodyPr wrap="none">
            <a:spAutoFit/>
          </a:bodyPr>
          <a:lstStyle/>
          <a:p>
            <a:r>
              <a:rPr lang="zh-CN" altLang="en-US" sz="3600">
                <a:solidFill>
                  <a:schemeClr val="bg1"/>
                </a:solidFill>
              </a:rPr>
              <a:t>干细胞再生治疗</a:t>
            </a:r>
            <a:r>
              <a:rPr lang="ja-JP" altLang="en-US" sz="3600">
                <a:solidFill>
                  <a:schemeClr val="bg1"/>
                </a:solidFill>
              </a:rPr>
              <a:t>　</a:t>
            </a:r>
            <a:r>
              <a:rPr lang="zh-CN" altLang="en-US" sz="3600">
                <a:solidFill>
                  <a:schemeClr val="bg1"/>
                </a:solidFill>
              </a:rPr>
              <a:t>症例</a:t>
            </a:r>
            <a:endParaRPr lang="ja-JP" altLang="en-US" sz="360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5298" name="図 3"/>
          <p:cNvPicPr>
            <a:picLocks noChangeAspect="1"/>
          </p:cNvPicPr>
          <p:nvPr/>
        </p:nvPicPr>
        <p:blipFill>
          <a:blip r:embed="rId7" cstate="print"/>
          <a:srcRect/>
          <a:stretch>
            <a:fillRect/>
          </a:stretch>
        </p:blipFill>
        <p:spPr bwMode="auto">
          <a:xfrm>
            <a:off x="227013" y="1963738"/>
            <a:ext cx="1708150" cy="1281112"/>
          </a:xfrm>
          <a:prstGeom prst="rect">
            <a:avLst/>
          </a:prstGeom>
          <a:noFill/>
          <a:ln w="9525">
            <a:noFill/>
            <a:miter lim="800000"/>
            <a:headEnd/>
            <a:tailEnd/>
          </a:ln>
        </p:spPr>
      </p:pic>
      <p:pic>
        <p:nvPicPr>
          <p:cNvPr id="55299" name="図 5" descr="阿部さん.jpg"/>
          <p:cNvPicPr>
            <a:picLocks noChangeAspect="1"/>
          </p:cNvPicPr>
          <p:nvPr/>
        </p:nvPicPr>
        <p:blipFill>
          <a:blip r:embed="rId8" cstate="print"/>
          <a:srcRect/>
          <a:stretch>
            <a:fillRect/>
          </a:stretch>
        </p:blipFill>
        <p:spPr bwMode="auto">
          <a:xfrm>
            <a:off x="227013" y="582613"/>
            <a:ext cx="1708150" cy="1389062"/>
          </a:xfrm>
          <a:prstGeom prst="rect">
            <a:avLst/>
          </a:prstGeom>
          <a:noFill/>
          <a:ln w="9525">
            <a:noFill/>
            <a:miter lim="800000"/>
            <a:headEnd/>
            <a:tailEnd/>
          </a:ln>
        </p:spPr>
      </p:pic>
      <p:sp>
        <p:nvSpPr>
          <p:cNvPr id="55300" name="テキスト ボックス 6"/>
          <p:cNvSpPr txBox="1">
            <a:spLocks noChangeArrowheads="1"/>
          </p:cNvSpPr>
          <p:nvPr/>
        </p:nvSpPr>
        <p:spPr bwMode="auto">
          <a:xfrm>
            <a:off x="2071688" y="769938"/>
            <a:ext cx="6938962" cy="1138237"/>
          </a:xfrm>
          <a:prstGeom prst="rect">
            <a:avLst/>
          </a:prstGeom>
          <a:noFill/>
          <a:ln w="9525">
            <a:noFill/>
            <a:miter lim="800000"/>
            <a:headEnd/>
            <a:tailEnd/>
          </a:ln>
        </p:spPr>
        <p:txBody>
          <a:bodyPr>
            <a:spAutoFit/>
          </a:bodyPr>
          <a:lstStyle/>
          <a:p>
            <a:pPr eaLnBrk="0" hangingPunct="0"/>
            <a:r>
              <a:rPr kumimoji="0" lang="zh-CN" altLang="en-US" sz="1400">
                <a:solidFill>
                  <a:schemeClr val="tx1"/>
                </a:solidFill>
                <a:latin typeface="ＭＳ Ｐゴシック" pitchFamily="34" charset="-128"/>
              </a:rPr>
              <a:t>超过</a:t>
            </a:r>
            <a:r>
              <a:rPr kumimoji="0" lang="en-US" altLang="zh-CN" sz="1400">
                <a:solidFill>
                  <a:schemeClr val="tx1"/>
                </a:solidFill>
                <a:latin typeface="ＭＳ Ｐゴシック" pitchFamily="34" charset="-128"/>
              </a:rPr>
              <a:t>35</a:t>
            </a:r>
            <a:r>
              <a:rPr kumimoji="0" lang="zh-CN" altLang="en-US" sz="1400">
                <a:solidFill>
                  <a:schemeClr val="tx1"/>
                </a:solidFill>
                <a:latin typeface="ＭＳ Ｐゴシック" pitchFamily="34" charset="-128"/>
              </a:rPr>
              <a:t>年以前做过</a:t>
            </a:r>
            <a:r>
              <a:rPr kumimoji="0" lang="en-US" altLang="zh-CN" sz="1400">
                <a:solidFill>
                  <a:schemeClr val="tx1"/>
                </a:solidFill>
                <a:latin typeface="ＭＳ Ｐゴシック" pitchFamily="34" charset="-128"/>
              </a:rPr>
              <a:t>5</a:t>
            </a:r>
            <a:r>
              <a:rPr kumimoji="0" lang="zh-CN" altLang="en-US" sz="1400">
                <a:solidFill>
                  <a:schemeClr val="tx1"/>
                </a:solidFill>
                <a:latin typeface="ＭＳ Ｐゴシック" pitchFamily="34" charset="-128"/>
              </a:rPr>
              <a:t>回手术。两脚腕的固定手术・两膝下的矫正手术・右腰的拉伸手术。其他的还在小学时代做过小儿麻痹的机能改善手术。</a:t>
            </a:r>
          </a:p>
          <a:p>
            <a:pPr eaLnBrk="0" hangingPunct="0"/>
            <a:r>
              <a:rPr kumimoji="0" lang="zh-CN" altLang="en-US" sz="1000">
                <a:solidFill>
                  <a:schemeClr val="tx1"/>
                </a:solidFill>
                <a:latin typeface="ＭＳ Ｐゴシック" pitchFamily="34" charset="-128"/>
              </a:rPr>
              <a:t>这些都是针对于没有筋力的脚实施的修复手术。由于步行时脚腕松软使脚尖贴着地面行走困难，所以要固定脚腕便于行走。膝下因为脚没有筋力致使骨头变形形成</a:t>
            </a:r>
            <a:r>
              <a:rPr kumimoji="0" lang="en-US" altLang="zh-CN" sz="1000">
                <a:solidFill>
                  <a:schemeClr val="tx1"/>
                </a:solidFill>
                <a:latin typeface="ＭＳ Ｐゴシック" pitchFamily="34" charset="-128"/>
              </a:rPr>
              <a:t>X</a:t>
            </a:r>
            <a:r>
              <a:rPr kumimoji="0" lang="zh-CN" altLang="en-US" sz="1000">
                <a:solidFill>
                  <a:schemeClr val="tx1"/>
                </a:solidFill>
                <a:latin typeface="ＭＳ Ｐゴシック" pitchFamily="34" charset="-128"/>
              </a:rPr>
              <a:t>型脚而无法直立行走，所以切断很痛惜部位的骨头往其中插入不锈钢棒来恢复直立状态的腿。腰筋由于没有力量萎缩致使脚不着地悬空的状态而无法站立，所以需要切断筋拉长并接合。做这样的手术需要花费将近</a:t>
            </a:r>
            <a:r>
              <a:rPr kumimoji="0" lang="en-US" altLang="zh-CN" sz="1000">
                <a:solidFill>
                  <a:schemeClr val="tx1"/>
                </a:solidFill>
                <a:latin typeface="ＭＳ Ｐゴシック" pitchFamily="34" charset="-128"/>
              </a:rPr>
              <a:t>2</a:t>
            </a:r>
            <a:r>
              <a:rPr kumimoji="0" lang="zh-CN" altLang="en-US" sz="1000">
                <a:solidFill>
                  <a:schemeClr val="tx1"/>
                </a:solidFill>
                <a:latin typeface="ＭＳ Ｐゴシック" pitchFamily="34" charset="-128"/>
              </a:rPr>
              <a:t>年的时间。（</a:t>
            </a:r>
            <a:r>
              <a:rPr kumimoji="0" lang="en-US" altLang="zh-CN" sz="1000">
                <a:solidFill>
                  <a:schemeClr val="tx1"/>
                </a:solidFill>
                <a:latin typeface="ＭＳ Ｐゴシック" pitchFamily="34" charset="-128"/>
              </a:rPr>
              <a:t>2</a:t>
            </a:r>
            <a:r>
              <a:rPr kumimoji="0" lang="zh-CN" altLang="en-US" sz="1000">
                <a:solidFill>
                  <a:schemeClr val="tx1"/>
                </a:solidFill>
                <a:latin typeface="ＭＳ Ｐゴシック" pitchFamily="34" charset="-128"/>
              </a:rPr>
              <a:t>岁时得了小儿麻痹症。）</a:t>
            </a:r>
          </a:p>
        </p:txBody>
      </p:sp>
      <p:sp>
        <p:nvSpPr>
          <p:cNvPr id="55301" name="テキスト ボックス 6"/>
          <p:cNvSpPr txBox="1">
            <a:spLocks noChangeArrowheads="1"/>
          </p:cNvSpPr>
          <p:nvPr/>
        </p:nvSpPr>
        <p:spPr bwMode="auto">
          <a:xfrm>
            <a:off x="5286375" y="4714875"/>
            <a:ext cx="3690938" cy="1400175"/>
          </a:xfrm>
          <a:prstGeom prst="rect">
            <a:avLst/>
          </a:prstGeom>
          <a:noFill/>
          <a:ln w="9525">
            <a:noFill/>
            <a:miter lim="800000"/>
            <a:headEnd/>
            <a:tailEnd/>
          </a:ln>
        </p:spPr>
        <p:txBody>
          <a:bodyPr>
            <a:spAutoFit/>
          </a:bodyPr>
          <a:lstStyle/>
          <a:p>
            <a:pPr eaLnBrk="0" hangingPunct="0"/>
            <a:r>
              <a:rPr kumimoji="0" lang="en-US" altLang="ja-JP" sz="1400" b="1">
                <a:solidFill>
                  <a:schemeClr val="tx1"/>
                </a:solidFill>
                <a:latin typeface="ＭＳ Ｐゴシック" pitchFamily="34" charset="-128"/>
              </a:rPr>
              <a:t>【</a:t>
            </a:r>
            <a:r>
              <a:rPr kumimoji="0" lang="zh-CN" altLang="en-US" sz="1400" b="1">
                <a:solidFill>
                  <a:schemeClr val="tx1"/>
                </a:solidFill>
                <a:latin typeface="ＭＳ Ｐゴシック" pitchFamily="34" charset="-128"/>
              </a:rPr>
              <a:t>左腿可以自由伸张</a:t>
            </a:r>
            <a:r>
              <a:rPr kumimoji="0" lang="en-US" altLang="ja-JP" sz="1400" b="1">
                <a:solidFill>
                  <a:schemeClr val="tx1"/>
                </a:solidFill>
                <a:latin typeface="ＭＳ Ｐゴシック" pitchFamily="34" charset="-128"/>
              </a:rPr>
              <a:t>=</a:t>
            </a:r>
            <a:r>
              <a:rPr kumimoji="0" lang="zh-CN" altLang="en-US" sz="1400" b="1">
                <a:solidFill>
                  <a:schemeClr val="tx1"/>
                </a:solidFill>
                <a:latin typeface="ＭＳ Ｐゴシック" pitchFamily="34" charset="-128"/>
              </a:rPr>
              <a:t>来自本人的陈述</a:t>
            </a:r>
            <a:r>
              <a:rPr kumimoji="0" lang="en-US" altLang="ja-JP" sz="1400" b="1">
                <a:solidFill>
                  <a:schemeClr val="tx1"/>
                </a:solidFill>
                <a:latin typeface="ＭＳ Ｐゴシック" pitchFamily="34" charset="-128"/>
              </a:rPr>
              <a:t>】</a:t>
            </a:r>
            <a:endParaRPr kumimoji="0" lang="ja-JP" altLang="en-US" sz="1400" b="1">
              <a:solidFill>
                <a:schemeClr val="tx1"/>
              </a:solidFill>
              <a:latin typeface="ＭＳ Ｐゴシック" pitchFamily="34" charset="-128"/>
            </a:endParaRPr>
          </a:p>
          <a:p>
            <a:pPr eaLnBrk="0" hangingPunct="0"/>
            <a:endParaRPr kumimoji="0" lang="en-US" altLang="ja-JP" sz="1200">
              <a:solidFill>
                <a:schemeClr val="tx1"/>
              </a:solidFill>
              <a:latin typeface="ＭＳ Ｐゴシック" pitchFamily="34" charset="-128"/>
            </a:endParaRPr>
          </a:p>
          <a:p>
            <a:pPr eaLnBrk="0" hangingPunct="0"/>
            <a:r>
              <a:rPr kumimoji="0" lang="zh-CN" altLang="en-US" sz="1200">
                <a:solidFill>
                  <a:schemeClr val="tx1"/>
                </a:solidFill>
                <a:latin typeface="ＭＳ Ｐゴシック" pitchFamily="34" charset="-128"/>
              </a:rPr>
              <a:t>今日（</a:t>
            </a:r>
            <a:r>
              <a:rPr kumimoji="0" lang="en-US" altLang="zh-CN" sz="1200">
                <a:solidFill>
                  <a:schemeClr val="tx1"/>
                </a:solidFill>
                <a:latin typeface="ＭＳ Ｐゴシック" pitchFamily="34" charset="-128"/>
              </a:rPr>
              <a:t>8</a:t>
            </a:r>
            <a:r>
              <a:rPr kumimoji="0" lang="zh-CN" altLang="en-US" sz="1200">
                <a:solidFill>
                  <a:schemeClr val="tx1"/>
                </a:solidFill>
                <a:latin typeface="ＭＳ Ｐゴシック" pitchFamily="34" charset="-128"/>
              </a:rPr>
              <a:t>月</a:t>
            </a:r>
            <a:r>
              <a:rPr kumimoji="0" lang="en-US" altLang="zh-CN" sz="1200">
                <a:solidFill>
                  <a:schemeClr val="tx1"/>
                </a:solidFill>
                <a:latin typeface="ＭＳ Ｐゴシック" pitchFamily="34" charset="-128"/>
              </a:rPr>
              <a:t>11</a:t>
            </a:r>
            <a:r>
              <a:rPr kumimoji="0" lang="zh-CN" altLang="en-US" sz="1200">
                <a:solidFill>
                  <a:schemeClr val="tx1"/>
                </a:solidFill>
                <a:latin typeface="ＭＳ Ｐゴシック" pitchFamily="34" charset="-128"/>
              </a:rPr>
              <a:t>日）下午</a:t>
            </a:r>
            <a:r>
              <a:rPr kumimoji="0" lang="en-US" altLang="zh-CN" sz="1200">
                <a:solidFill>
                  <a:schemeClr val="tx1"/>
                </a:solidFill>
                <a:latin typeface="ＭＳ Ｐゴシック" pitchFamily="34" charset="-128"/>
              </a:rPr>
              <a:t>5</a:t>
            </a:r>
            <a:r>
              <a:rPr kumimoji="0" lang="zh-CN" altLang="en-US" sz="1200">
                <a:solidFill>
                  <a:schemeClr val="tx1"/>
                </a:solidFill>
                <a:latin typeface="ＭＳ Ｐゴシック" pitchFamily="34" charset="-128"/>
              </a:rPr>
              <a:t>点左右，左腿出现异常特别奇怪，侧躺压着右腿睡着了。以前也说过左腿在站立的时候没有弯曲站立的筋力，但左腿突然变得可以抬起了。右腿在下左腿就像伸展似的抬高了。这个对我来说是从所未有的感觉，连我自己也非常吃惊。</a:t>
            </a:r>
          </a:p>
        </p:txBody>
      </p:sp>
      <p:sp>
        <p:nvSpPr>
          <p:cNvPr id="55302" name="テキスト ボックス 7"/>
          <p:cNvSpPr txBox="1">
            <a:spLocks noChangeArrowheads="1"/>
          </p:cNvSpPr>
          <p:nvPr/>
        </p:nvSpPr>
        <p:spPr bwMode="auto">
          <a:xfrm>
            <a:off x="2071688" y="2244725"/>
            <a:ext cx="3703637" cy="852488"/>
          </a:xfrm>
          <a:prstGeom prst="rect">
            <a:avLst/>
          </a:prstGeom>
          <a:noFill/>
          <a:ln w="9525">
            <a:noFill/>
            <a:miter lim="800000"/>
            <a:headEnd/>
            <a:tailEnd/>
          </a:ln>
        </p:spPr>
        <p:txBody>
          <a:bodyPr>
            <a:spAutoFit/>
          </a:bodyPr>
          <a:lstStyle/>
          <a:p>
            <a:pPr eaLnBrk="0" hangingPunct="0"/>
            <a:r>
              <a:rPr kumimoji="0" lang="en-US" altLang="ja-JP" sz="1400" b="1">
                <a:solidFill>
                  <a:schemeClr val="tx1"/>
                </a:solidFill>
                <a:latin typeface="ＭＳ Ｐゴシック" pitchFamily="34" charset="-128"/>
              </a:rPr>
              <a:t>【</a:t>
            </a:r>
            <a:r>
              <a:rPr kumimoji="0" lang="zh-CN" altLang="en-US" sz="1400" b="1">
                <a:solidFill>
                  <a:schemeClr val="tx1"/>
                </a:solidFill>
                <a:latin typeface="ＭＳ Ｐゴシック" pitchFamily="34" charset="-128"/>
              </a:rPr>
              <a:t>右边的脚趾活动</a:t>
            </a:r>
            <a:r>
              <a:rPr kumimoji="0" lang="en-US" altLang="ja-JP" sz="1400" b="1">
                <a:solidFill>
                  <a:schemeClr val="tx1"/>
                </a:solidFill>
                <a:latin typeface="ＭＳ Ｐゴシック" pitchFamily="34" charset="-128"/>
              </a:rPr>
              <a:t>=</a:t>
            </a:r>
            <a:r>
              <a:rPr kumimoji="0" lang="zh-CN" altLang="en-US" sz="1400" b="1">
                <a:solidFill>
                  <a:schemeClr val="tx1"/>
                </a:solidFill>
                <a:latin typeface="ＭＳ Ｐゴシック" pitchFamily="34" charset="-128"/>
              </a:rPr>
              <a:t>来自本人的陈述</a:t>
            </a:r>
            <a:r>
              <a:rPr kumimoji="0" lang="en-US" altLang="ja-JP" sz="1400" b="1">
                <a:solidFill>
                  <a:schemeClr val="tx1"/>
                </a:solidFill>
                <a:latin typeface="ＭＳ Ｐゴシック" pitchFamily="34" charset="-128"/>
              </a:rPr>
              <a:t>】</a:t>
            </a:r>
            <a:endParaRPr kumimoji="0" lang="ja-JP" altLang="en-US" sz="1400" b="1">
              <a:solidFill>
                <a:schemeClr val="tx1"/>
              </a:solidFill>
              <a:latin typeface="ＭＳ Ｐゴシック" pitchFamily="34" charset="-128"/>
            </a:endParaRPr>
          </a:p>
          <a:p>
            <a:pPr eaLnBrk="0" hangingPunct="0"/>
            <a:r>
              <a:rPr kumimoji="0" lang="zh-CN" altLang="en-US" sz="1200">
                <a:solidFill>
                  <a:schemeClr val="tx1"/>
                </a:solidFill>
                <a:latin typeface="ＭＳ Ｐゴシック" pitchFamily="34" charset="-128"/>
              </a:rPr>
              <a:t>关于右脚的筋力几乎接近于</a:t>
            </a:r>
            <a:r>
              <a:rPr kumimoji="0" lang="en-US" altLang="zh-CN" sz="1200">
                <a:solidFill>
                  <a:schemeClr val="tx1"/>
                </a:solidFill>
                <a:latin typeface="ＭＳ Ｐゴシック" pitchFamily="34" charset="-128"/>
              </a:rPr>
              <a:t>0,</a:t>
            </a:r>
            <a:r>
              <a:rPr kumimoji="0" lang="zh-CN" altLang="en-US" sz="1200">
                <a:solidFill>
                  <a:schemeClr val="tx1"/>
                </a:solidFill>
                <a:latin typeface="ＭＳ Ｐゴシック" pitchFamily="34" charset="-128"/>
              </a:rPr>
              <a:t>但脚趾尖却异常的活动灵活。可以根据自己的意愿大幅的上下摆动，这个对我来说是从没有过的经验。</a:t>
            </a:r>
          </a:p>
        </p:txBody>
      </p:sp>
      <p:pic>
        <p:nvPicPr>
          <p:cNvPr id="55303" name="図 24"/>
          <p:cNvPicPr>
            <a:picLocks noChangeAspect="1"/>
          </p:cNvPicPr>
          <p:nvPr/>
        </p:nvPicPr>
        <p:blipFill>
          <a:blip r:embed="rId9" cstate="print"/>
          <a:srcRect/>
          <a:stretch>
            <a:fillRect/>
          </a:stretch>
        </p:blipFill>
        <p:spPr bwMode="auto">
          <a:xfrm>
            <a:off x="492125" y="4221163"/>
            <a:ext cx="1304925" cy="869950"/>
          </a:xfrm>
          <a:prstGeom prst="rect">
            <a:avLst/>
          </a:prstGeom>
          <a:noFill/>
          <a:ln w="9525">
            <a:noFill/>
            <a:miter lim="800000"/>
            <a:headEnd/>
            <a:tailEnd/>
          </a:ln>
        </p:spPr>
      </p:pic>
      <p:pic>
        <p:nvPicPr>
          <p:cNvPr id="55304" name="図 26"/>
          <p:cNvPicPr>
            <a:picLocks noChangeAspect="1"/>
          </p:cNvPicPr>
          <p:nvPr/>
        </p:nvPicPr>
        <p:blipFill>
          <a:blip r:embed="rId10" cstate="print"/>
          <a:srcRect/>
          <a:stretch>
            <a:fillRect/>
          </a:stretch>
        </p:blipFill>
        <p:spPr bwMode="auto">
          <a:xfrm>
            <a:off x="492125" y="5410200"/>
            <a:ext cx="1252538" cy="835025"/>
          </a:xfrm>
          <a:prstGeom prst="rect">
            <a:avLst/>
          </a:prstGeom>
          <a:noFill/>
          <a:ln w="9525">
            <a:noFill/>
            <a:miter lim="800000"/>
            <a:headEnd/>
            <a:tailEnd/>
          </a:ln>
        </p:spPr>
      </p:pic>
      <p:sp>
        <p:nvSpPr>
          <p:cNvPr id="55305" name="テキスト ボックス 21"/>
          <p:cNvSpPr txBox="1">
            <a:spLocks noChangeArrowheads="1"/>
          </p:cNvSpPr>
          <p:nvPr/>
        </p:nvSpPr>
        <p:spPr bwMode="auto">
          <a:xfrm>
            <a:off x="492125" y="4022725"/>
            <a:ext cx="641350" cy="228600"/>
          </a:xfrm>
          <a:prstGeom prst="rect">
            <a:avLst/>
          </a:prstGeom>
          <a:noFill/>
          <a:ln w="9525">
            <a:noFill/>
            <a:miter lim="800000"/>
            <a:headEnd/>
            <a:tailEnd/>
          </a:ln>
        </p:spPr>
        <p:txBody>
          <a:bodyPr wrap="none">
            <a:spAutoFit/>
          </a:bodyPr>
          <a:lstStyle/>
          <a:p>
            <a:pPr eaLnBrk="0" hangingPunct="0"/>
            <a:r>
              <a:rPr kumimoji="0" lang="zh-CN" altLang="en-US" sz="900">
                <a:solidFill>
                  <a:schemeClr val="tx1"/>
                </a:solidFill>
                <a:latin typeface="Calibri" pitchFamily="34" charset="0"/>
              </a:rPr>
              <a:t>静脉投入</a:t>
            </a:r>
          </a:p>
        </p:txBody>
      </p:sp>
      <p:sp>
        <p:nvSpPr>
          <p:cNvPr id="55306" name="テキスト ボックス 25"/>
          <p:cNvSpPr txBox="1">
            <a:spLocks noChangeArrowheads="1"/>
          </p:cNvSpPr>
          <p:nvPr/>
        </p:nvSpPr>
        <p:spPr bwMode="auto">
          <a:xfrm>
            <a:off x="492125" y="5219700"/>
            <a:ext cx="641350" cy="228600"/>
          </a:xfrm>
          <a:prstGeom prst="rect">
            <a:avLst/>
          </a:prstGeom>
          <a:noFill/>
          <a:ln w="9525">
            <a:noFill/>
            <a:miter lim="800000"/>
            <a:headEnd/>
            <a:tailEnd/>
          </a:ln>
        </p:spPr>
        <p:txBody>
          <a:bodyPr wrap="none">
            <a:spAutoFit/>
          </a:bodyPr>
          <a:lstStyle/>
          <a:p>
            <a:pPr eaLnBrk="0" hangingPunct="0"/>
            <a:r>
              <a:rPr kumimoji="0" lang="zh-CN" altLang="en-US" sz="900">
                <a:solidFill>
                  <a:schemeClr val="tx1"/>
                </a:solidFill>
                <a:latin typeface="Calibri" pitchFamily="34" charset="0"/>
              </a:rPr>
              <a:t>脊髓投入</a:t>
            </a:r>
          </a:p>
        </p:txBody>
      </p:sp>
      <p:sp>
        <p:nvSpPr>
          <p:cNvPr id="55307" name="テキスト ボックス 30"/>
          <p:cNvSpPr txBox="1">
            <a:spLocks noChangeArrowheads="1"/>
          </p:cNvSpPr>
          <p:nvPr/>
        </p:nvSpPr>
        <p:spPr bwMode="auto">
          <a:xfrm>
            <a:off x="44450" y="3233738"/>
            <a:ext cx="2419350" cy="336550"/>
          </a:xfrm>
          <a:prstGeom prst="rect">
            <a:avLst/>
          </a:prstGeom>
          <a:noFill/>
          <a:ln w="9525">
            <a:noFill/>
            <a:miter lim="800000"/>
            <a:headEnd/>
            <a:tailEnd/>
          </a:ln>
        </p:spPr>
        <p:txBody>
          <a:bodyPr wrap="none">
            <a:spAutoFit/>
          </a:bodyPr>
          <a:lstStyle/>
          <a:p>
            <a:pPr eaLnBrk="0" hangingPunct="0"/>
            <a:r>
              <a:rPr kumimoji="0" lang="zh-CN" altLang="en-US" sz="800">
                <a:solidFill>
                  <a:schemeClr val="tx1"/>
                </a:solidFill>
                <a:latin typeface="Calibri" pitchFamily="34" charset="0"/>
              </a:rPr>
              <a:t>使用的是患者本人开办的平</a:t>
            </a:r>
            <a:r>
              <a:rPr kumimoji="0" lang="en-US" altLang="zh-CN" sz="800">
                <a:solidFill>
                  <a:schemeClr val="tx1"/>
                </a:solidFill>
                <a:latin typeface="Calibri" pitchFamily="34" charset="0"/>
              </a:rPr>
              <a:t>【</a:t>
            </a:r>
            <a:r>
              <a:rPr kumimoji="0" lang="zh-CN" altLang="en-US" sz="800">
                <a:solidFill>
                  <a:schemeClr val="tx1"/>
                </a:solidFill>
                <a:latin typeface="Calibri" pitchFamily="34" charset="0"/>
              </a:rPr>
              <a:t>轮椅障碍者专门杂志</a:t>
            </a:r>
            <a:r>
              <a:rPr kumimoji="0" lang="en-US" altLang="zh-CN" sz="800">
                <a:solidFill>
                  <a:schemeClr val="tx1"/>
                </a:solidFill>
                <a:latin typeface="Calibri" pitchFamily="34" charset="0"/>
              </a:rPr>
              <a:t>】</a:t>
            </a:r>
          </a:p>
          <a:p>
            <a:pPr eaLnBrk="0" hangingPunct="0"/>
            <a:r>
              <a:rPr kumimoji="0" lang="zh-CN" altLang="en-US" sz="800">
                <a:solidFill>
                  <a:schemeClr val="tx1"/>
                </a:solidFill>
                <a:latin typeface="Calibri" pitchFamily="34" charset="0"/>
              </a:rPr>
              <a:t>主网页登载的照片。</a:t>
            </a:r>
          </a:p>
        </p:txBody>
      </p:sp>
      <p:sp>
        <p:nvSpPr>
          <p:cNvPr id="24" name="正方形/長方形 23"/>
          <p:cNvSpPr/>
          <p:nvPr/>
        </p:nvSpPr>
        <p:spPr>
          <a:xfrm>
            <a:off x="198438" y="3811588"/>
            <a:ext cx="1838325" cy="2671762"/>
          </a:xfrm>
          <a:prstGeom prst="rect">
            <a:avLst/>
          </a:prstGeom>
          <a:noFill/>
          <a:ln w="9525">
            <a:solidFill>
              <a:schemeClr val="tx1"/>
            </a:solidFill>
          </a:ln>
          <a:effectLst>
            <a:outerShdw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eaLnBrk="0" fontAlgn="auto" hangingPunct="0">
              <a:spcBef>
                <a:spcPts val="0"/>
              </a:spcBef>
              <a:spcAft>
                <a:spcPts val="0"/>
              </a:spcAft>
              <a:defRPr/>
            </a:pPr>
            <a:endParaRPr kumimoji="0" lang="ja-JP" altLang="en-US">
              <a:solidFill>
                <a:schemeClr val="tx1"/>
              </a:solidFill>
            </a:endParaRPr>
          </a:p>
        </p:txBody>
      </p:sp>
      <p:sp>
        <p:nvSpPr>
          <p:cNvPr id="55309" name="テキスト ボックス 23"/>
          <p:cNvSpPr txBox="1">
            <a:spLocks noChangeArrowheads="1"/>
          </p:cNvSpPr>
          <p:nvPr/>
        </p:nvSpPr>
        <p:spPr bwMode="auto">
          <a:xfrm>
            <a:off x="371475" y="3703638"/>
            <a:ext cx="1590675" cy="274637"/>
          </a:xfrm>
          <a:prstGeom prst="rect">
            <a:avLst/>
          </a:prstGeom>
          <a:solidFill>
            <a:schemeClr val="bg1"/>
          </a:solidFill>
          <a:ln w="9525">
            <a:noFill/>
            <a:miter lim="800000"/>
            <a:headEnd/>
            <a:tailEnd/>
          </a:ln>
        </p:spPr>
        <p:txBody>
          <a:bodyPr wrap="none">
            <a:spAutoFit/>
          </a:bodyPr>
          <a:lstStyle/>
          <a:p>
            <a:pPr eaLnBrk="0" hangingPunct="0"/>
            <a:r>
              <a:rPr kumimoji="0" lang="en-US" altLang="ja-JP" sz="1200">
                <a:solidFill>
                  <a:schemeClr val="tx1"/>
                </a:solidFill>
                <a:latin typeface="Calibri" pitchFamily="34" charset="0"/>
              </a:rPr>
              <a:t>2009.8.1</a:t>
            </a:r>
            <a:r>
              <a:rPr kumimoji="0" lang="ja-JP" altLang="en-US" sz="1200">
                <a:solidFill>
                  <a:schemeClr val="tx1"/>
                </a:solidFill>
                <a:latin typeface="Calibri" pitchFamily="34" charset="0"/>
              </a:rPr>
              <a:t>　</a:t>
            </a:r>
            <a:r>
              <a:rPr kumimoji="0" lang="zh-CN" altLang="en-US" sz="1200">
                <a:solidFill>
                  <a:schemeClr val="tx1"/>
                </a:solidFill>
                <a:latin typeface="Calibri" pitchFamily="34" charset="0"/>
              </a:rPr>
              <a:t>投入第一回</a:t>
            </a:r>
          </a:p>
        </p:txBody>
      </p:sp>
      <p:sp>
        <p:nvSpPr>
          <p:cNvPr id="25" name="正方形/長方形 24"/>
          <p:cNvSpPr/>
          <p:nvPr/>
        </p:nvSpPr>
        <p:spPr>
          <a:xfrm>
            <a:off x="7929586" y="109815"/>
            <a:ext cx="1132041" cy="461665"/>
          </a:xfrm>
          <a:prstGeom prst="rect">
            <a:avLst/>
          </a:prstGeom>
          <a:noFill/>
        </p:spPr>
        <p:txBody>
          <a:bodyPr wrap="none">
            <a:spAutoFit/>
          </a:bodyPr>
          <a:lstStyle/>
          <a:p>
            <a:pPr algn="ctr" eaLnBrk="0" hangingPunct="0">
              <a:defRPr/>
            </a:pPr>
            <a:r>
              <a:rPr kumimoji="0" lang="ja-JP" altLang="en-US" sz="2400" dirty="0">
                <a:ln w="18415" cmpd="sng">
                  <a:solidFill>
                    <a:srgbClr val="FFFFFF"/>
                  </a:solidFill>
                  <a:prstDash val="solid"/>
                </a:ln>
                <a:solidFill>
                  <a:schemeClr val="tx1"/>
                </a:solidFill>
                <a:effectLst>
                  <a:outerShdw blurRad="63500" dir="3600000" algn="tl" rotWithShape="0">
                    <a:srgbClr val="000000">
                      <a:alpha val="70000"/>
                    </a:srgbClr>
                  </a:outerShdw>
                </a:effectLst>
                <a:ea typeface="ＭＳ Ｐゴシック" pitchFamily="50" charset="-128"/>
              </a:rPr>
              <a:t>症例①</a:t>
            </a:r>
          </a:p>
        </p:txBody>
      </p:sp>
      <p:pic>
        <p:nvPicPr>
          <p:cNvPr id="55312" name="Picture 3" descr="C:\Users\Chigusa\AppData\Local\Microsoft\Windows\Temporary Internet Files\Content.IE5\WKAPYIZ4\MPj04021540000[1].jpg"/>
          <p:cNvPicPr>
            <a:picLocks noChangeAspect="1" noChangeArrowheads="1"/>
          </p:cNvPicPr>
          <p:nvPr/>
        </p:nvPicPr>
        <p:blipFill>
          <a:blip r:embed="rId11" cstate="print"/>
          <a:srcRect/>
          <a:stretch>
            <a:fillRect/>
          </a:stretch>
        </p:blipFill>
        <p:spPr bwMode="auto">
          <a:xfrm>
            <a:off x="4946650" y="3875088"/>
            <a:ext cx="346075" cy="357187"/>
          </a:xfrm>
          <a:prstGeom prst="rect">
            <a:avLst/>
          </a:prstGeom>
          <a:noFill/>
          <a:ln w="9525">
            <a:noFill/>
            <a:miter lim="800000"/>
            <a:headEnd/>
            <a:tailEnd/>
          </a:ln>
        </p:spPr>
      </p:pic>
      <p:sp>
        <p:nvSpPr>
          <p:cNvPr id="55313" name="正方形/長方形 3"/>
          <p:cNvSpPr>
            <a:spLocks noChangeArrowheads="1"/>
          </p:cNvSpPr>
          <p:nvPr/>
        </p:nvSpPr>
        <p:spPr bwMode="auto">
          <a:xfrm>
            <a:off x="2143125" y="73025"/>
            <a:ext cx="2000250" cy="641350"/>
          </a:xfrm>
          <a:prstGeom prst="rect">
            <a:avLst/>
          </a:prstGeom>
          <a:solidFill>
            <a:srgbClr val="00CCFF"/>
          </a:solidFill>
          <a:ln w="9525">
            <a:noFill/>
            <a:miter lim="800000"/>
            <a:headEnd/>
            <a:tailEnd/>
          </a:ln>
        </p:spPr>
        <p:txBody>
          <a:bodyPr>
            <a:spAutoFit/>
          </a:bodyPr>
          <a:lstStyle/>
          <a:p>
            <a:pPr eaLnBrk="0" hangingPunct="0"/>
            <a:r>
              <a:rPr kumimoji="0" lang="en-US" altLang="zh-CN" sz="1800" b="1">
                <a:solidFill>
                  <a:schemeClr val="tx1"/>
                </a:solidFill>
                <a:latin typeface="Calibri" pitchFamily="34" charset="0"/>
              </a:rPr>
              <a:t>57</a:t>
            </a:r>
            <a:r>
              <a:rPr kumimoji="0" lang="zh-CN" altLang="en-US" sz="1800" b="1">
                <a:solidFill>
                  <a:schemeClr val="tx1"/>
                </a:solidFill>
                <a:latin typeface="Calibri" pitchFamily="34" charset="0"/>
              </a:rPr>
              <a:t>岁男性</a:t>
            </a:r>
            <a:endParaRPr kumimoji="0" lang="ja-JP" altLang="en-US" sz="1800" b="1">
              <a:solidFill>
                <a:schemeClr val="tx1"/>
              </a:solidFill>
              <a:latin typeface="Calibri" pitchFamily="34" charset="0"/>
            </a:endParaRPr>
          </a:p>
          <a:p>
            <a:pPr eaLnBrk="0" hangingPunct="0"/>
            <a:r>
              <a:rPr kumimoji="0" lang="zh-CN" altLang="en-US" sz="1800" b="1">
                <a:solidFill>
                  <a:schemeClr val="tx1"/>
                </a:solidFill>
                <a:latin typeface="Calibri" pitchFamily="34" charset="0"/>
              </a:rPr>
              <a:t>疾病名：小儿麻痹</a:t>
            </a:r>
            <a:endParaRPr kumimoji="0" lang="en-US" altLang="zh-CN" sz="1800" b="1">
              <a:solidFill>
                <a:schemeClr val="tx1"/>
              </a:solidFill>
              <a:latin typeface="Calibri" pitchFamily="34" charset="0"/>
            </a:endParaRPr>
          </a:p>
        </p:txBody>
      </p:sp>
      <p:pic>
        <p:nvPicPr>
          <p:cNvPr id="55315" name="Picture 3" descr="C:\Users\Chigusa\AppData\Local\Microsoft\Windows\Temporary Internet Files\Content.IE5\WKAPYIZ4\MPj04021540000[1].jpg"/>
          <p:cNvPicPr>
            <a:picLocks noChangeAspect="1" noChangeArrowheads="1"/>
          </p:cNvPicPr>
          <p:nvPr/>
        </p:nvPicPr>
        <p:blipFill>
          <a:blip r:embed="rId11" cstate="print"/>
          <a:srcRect/>
          <a:stretch>
            <a:fillRect/>
          </a:stretch>
        </p:blipFill>
        <p:spPr bwMode="auto">
          <a:xfrm>
            <a:off x="8675688" y="1847850"/>
            <a:ext cx="346075" cy="357188"/>
          </a:xfrm>
          <a:prstGeom prst="rect">
            <a:avLst/>
          </a:prstGeom>
          <a:noFill/>
          <a:ln w="9525">
            <a:noFill/>
            <a:miter lim="800000"/>
            <a:headEnd/>
            <a:tailEnd/>
          </a:ln>
        </p:spPr>
      </p:pic>
      <p:pic>
        <p:nvPicPr>
          <p:cNvPr id="20" name="090811左足mp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cstate="print"/>
          <a:stretch>
            <a:fillRect/>
          </a:stretch>
        </p:blipFill>
        <p:spPr>
          <a:xfrm>
            <a:off x="2178957" y="3645024"/>
            <a:ext cx="2992332" cy="2448272"/>
          </a:xfrm>
          <a:prstGeom prst="rect">
            <a:avLst/>
          </a:prstGeom>
        </p:spPr>
      </p:pic>
      <p:pic>
        <p:nvPicPr>
          <p:cNvPr id="22" name="右足先.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cstate="print"/>
          <a:stretch>
            <a:fillRect/>
          </a:stretch>
        </p:blipFill>
        <p:spPr>
          <a:xfrm>
            <a:off x="5717752" y="1847850"/>
            <a:ext cx="3130974" cy="23482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p:cTn id="7" fill="hold" display="0">
                  <p:stCondLst>
                    <p:cond delay="indefinite"/>
                  </p:stCondLst>
                  <p:endCondLst>
                    <p:cond evt="onNext" delay="0">
                      <p:tgtEl>
                        <p:sldTgt/>
                      </p:tgtEl>
                    </p:cond>
                    <p:cond evt="onPrev" delay="0">
                      <p:tgtEl>
                        <p:sldTgt/>
                      </p:tgtEl>
                    </p:cond>
                  </p:endCondLst>
                </p:cTn>
                <p:tgtEl>
                  <p:spTgt spid="20"/>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video>
              <p:cMediaNode vol="80000">
                <p:cTn id="13" fill="hold" display="0">
                  <p:stCondLst>
                    <p:cond delay="indefinite"/>
                  </p:stCondLst>
                </p:cTn>
                <p:tgtEl>
                  <p:spTgt spid="2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346" name="テキスト ボックス 18"/>
          <p:cNvSpPr txBox="1">
            <a:spLocks noChangeArrowheads="1"/>
          </p:cNvSpPr>
          <p:nvPr/>
        </p:nvSpPr>
        <p:spPr bwMode="auto">
          <a:xfrm>
            <a:off x="214313" y="1041400"/>
            <a:ext cx="3714750" cy="1795463"/>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a:t>
            </a:r>
            <a:r>
              <a:rPr kumimoji="0" lang="zh-CN" altLang="en-US" sz="1400" b="1">
                <a:solidFill>
                  <a:schemeClr val="tx1"/>
                </a:solidFill>
                <a:latin typeface="ＭＳ Ｐゴシック" pitchFamily="34" charset="-128"/>
              </a:rPr>
              <a:t>左腿活动了</a:t>
            </a:r>
            <a:r>
              <a:rPr kumimoji="0" lang="en-US" altLang="ja-JP" sz="1400" b="1">
                <a:solidFill>
                  <a:schemeClr val="tx1"/>
                </a:solidFill>
                <a:latin typeface="ＭＳ Ｐゴシック" pitchFamily="34" charset="-128"/>
              </a:rPr>
              <a:t>】</a:t>
            </a:r>
          </a:p>
          <a:p>
            <a:pPr eaLnBrk="0" hangingPunct="0"/>
            <a:endParaRPr kumimoji="0" lang="en-US" altLang="ja-JP" sz="1400" b="1">
              <a:solidFill>
                <a:schemeClr val="tx1"/>
              </a:solidFill>
              <a:latin typeface="ＭＳ Ｐゴシック" pitchFamily="34" charset="-128"/>
            </a:endParaRPr>
          </a:p>
          <a:p>
            <a:pPr eaLnBrk="0" hangingPunct="0"/>
            <a:r>
              <a:rPr kumimoji="0" lang="en-US" altLang="ja-JP" sz="1200">
                <a:solidFill>
                  <a:schemeClr val="tx1"/>
                </a:solidFill>
                <a:latin typeface="ＭＳ Ｐゴシック" pitchFamily="34" charset="-128"/>
              </a:rPr>
              <a:t>2010</a:t>
            </a:r>
            <a:r>
              <a:rPr kumimoji="0" lang="ja-JP" altLang="en-US" sz="1200">
                <a:solidFill>
                  <a:schemeClr val="tx1"/>
                </a:solidFill>
                <a:latin typeface="ＭＳ Ｐゴシック" pitchFamily="34" charset="-128"/>
              </a:rPr>
              <a:t>年</a:t>
            </a:r>
            <a:r>
              <a:rPr kumimoji="0" lang="en-US" altLang="ja-JP" sz="1200">
                <a:solidFill>
                  <a:schemeClr val="tx1"/>
                </a:solidFill>
                <a:latin typeface="ＭＳ Ｐゴシック" pitchFamily="34" charset="-128"/>
              </a:rPr>
              <a:t>3</a:t>
            </a:r>
            <a:r>
              <a:rPr kumimoji="0" lang="ja-JP" altLang="en-US" sz="1200">
                <a:solidFill>
                  <a:schemeClr val="tx1"/>
                </a:solidFill>
                <a:latin typeface="ＭＳ Ｐゴシック" pitchFamily="34" charset="-128"/>
              </a:rPr>
              <a:t>月</a:t>
            </a:r>
            <a:r>
              <a:rPr kumimoji="0" lang="en-US" altLang="ja-JP" sz="1200">
                <a:solidFill>
                  <a:schemeClr val="tx1"/>
                </a:solidFill>
                <a:latin typeface="ＭＳ Ｐゴシック" pitchFamily="34" charset="-128"/>
              </a:rPr>
              <a:t>16</a:t>
            </a:r>
            <a:r>
              <a:rPr kumimoji="0" lang="ja-JP" altLang="en-US" sz="1200">
                <a:solidFill>
                  <a:schemeClr val="tx1"/>
                </a:solidFill>
                <a:latin typeface="ＭＳ Ｐゴシック" pitchFamily="34" charset="-128"/>
              </a:rPr>
              <a:t>日　</a:t>
            </a:r>
            <a:r>
              <a:rPr kumimoji="0" lang="zh-CN" altLang="en-US" sz="1200">
                <a:solidFill>
                  <a:schemeClr val="tx1"/>
                </a:solidFill>
                <a:latin typeface="ＭＳ Ｐゴシック" pitchFamily="34" charset="-128"/>
              </a:rPr>
              <a:t>投入第二回</a:t>
            </a:r>
            <a:endParaRPr kumimoji="0" lang="en-US" altLang="zh-CN" sz="1200">
              <a:solidFill>
                <a:schemeClr val="tx1"/>
              </a:solidFill>
              <a:latin typeface="ＭＳ Ｐゴシック" pitchFamily="34" charset="-128"/>
            </a:endParaRPr>
          </a:p>
          <a:p>
            <a:pPr eaLnBrk="0" hangingPunct="0"/>
            <a:r>
              <a:rPr kumimoji="0" lang="en-US" altLang="ja-JP" sz="1200">
                <a:solidFill>
                  <a:schemeClr val="tx1"/>
                </a:solidFill>
                <a:latin typeface="ＭＳ Ｐゴシック" pitchFamily="34" charset="-128"/>
              </a:rPr>
              <a:t>5,000</a:t>
            </a:r>
            <a:r>
              <a:rPr kumimoji="0" lang="ja-JP" altLang="en-US" sz="1200">
                <a:solidFill>
                  <a:schemeClr val="tx1"/>
                </a:solidFill>
                <a:latin typeface="ＭＳ Ｐゴシック" pitchFamily="34" charset="-128"/>
              </a:rPr>
              <a:t>万</a:t>
            </a:r>
            <a:r>
              <a:rPr kumimoji="0" lang="zh-CN" altLang="en-US" sz="1200">
                <a:solidFill>
                  <a:schemeClr val="tx1"/>
                </a:solidFill>
                <a:latin typeface="ＭＳ Ｐゴシック" pitchFamily="34" charset="-128"/>
              </a:rPr>
              <a:t>个</a:t>
            </a:r>
            <a:r>
              <a:rPr kumimoji="0" lang="en-US" altLang="zh-CN" sz="1200">
                <a:solidFill>
                  <a:schemeClr val="tx1"/>
                </a:solidFill>
                <a:latin typeface="ＭＳ Ｐゴシック" pitchFamily="34" charset="-128"/>
              </a:rPr>
              <a:t>IV</a:t>
            </a:r>
            <a:r>
              <a:rPr kumimoji="0" lang="ja-JP" altLang="en-US" sz="1200">
                <a:solidFill>
                  <a:schemeClr val="tx1"/>
                </a:solidFill>
                <a:latin typeface="ＭＳ Ｐゴシック" pitchFamily="34" charset="-128"/>
              </a:rPr>
              <a:t>、</a:t>
            </a:r>
            <a:r>
              <a:rPr kumimoji="0" lang="en-US" altLang="ja-JP" sz="1200">
                <a:solidFill>
                  <a:schemeClr val="tx1"/>
                </a:solidFill>
                <a:latin typeface="ＭＳ Ｐゴシック" pitchFamily="34" charset="-128"/>
              </a:rPr>
              <a:t>3,000</a:t>
            </a:r>
            <a:r>
              <a:rPr kumimoji="0" lang="ja-JP" altLang="en-US" sz="1200">
                <a:solidFill>
                  <a:schemeClr val="tx1"/>
                </a:solidFill>
                <a:latin typeface="ＭＳ Ｐゴシック" pitchFamily="34" charset="-128"/>
              </a:rPr>
              <a:t>万</a:t>
            </a:r>
            <a:r>
              <a:rPr kumimoji="0" lang="zh-CN" altLang="en-US" sz="1200">
                <a:solidFill>
                  <a:schemeClr val="tx1"/>
                </a:solidFill>
                <a:latin typeface="ＭＳ Ｐゴシック" pitchFamily="34" charset="-128"/>
              </a:rPr>
              <a:t>个脊髓投入</a:t>
            </a:r>
            <a:endParaRPr kumimoji="0" lang="en-US" altLang="zh-CN" sz="1200">
              <a:solidFill>
                <a:schemeClr val="tx1"/>
              </a:solidFill>
              <a:latin typeface="ＭＳ Ｐゴシック" pitchFamily="34" charset="-128"/>
            </a:endParaRPr>
          </a:p>
          <a:p>
            <a:pPr eaLnBrk="0" hangingPunct="0"/>
            <a:endParaRPr kumimoji="0" lang="en-US" altLang="ja-JP" sz="1200">
              <a:solidFill>
                <a:schemeClr val="tx1"/>
              </a:solidFill>
              <a:latin typeface="ＭＳ Ｐゴシック" pitchFamily="34" charset="-128"/>
            </a:endParaRPr>
          </a:p>
          <a:p>
            <a:pPr eaLnBrk="0" hangingPunct="0"/>
            <a:r>
              <a:rPr kumimoji="0" lang="en-US" altLang="ja-JP" sz="1200">
                <a:solidFill>
                  <a:schemeClr val="tx1"/>
                </a:solidFill>
                <a:latin typeface="ＭＳ Ｐゴシック" pitchFamily="34" charset="-128"/>
              </a:rPr>
              <a:t>3</a:t>
            </a:r>
            <a:r>
              <a:rPr kumimoji="0" lang="ja-JP" altLang="en-US" sz="1200">
                <a:solidFill>
                  <a:schemeClr val="tx1"/>
                </a:solidFill>
                <a:latin typeface="ＭＳ Ｐゴシック" pitchFamily="34" charset="-128"/>
              </a:rPr>
              <a:t>月</a:t>
            </a:r>
            <a:r>
              <a:rPr kumimoji="0" lang="en-US" altLang="ja-JP" sz="1200">
                <a:solidFill>
                  <a:schemeClr val="tx1"/>
                </a:solidFill>
                <a:latin typeface="ＭＳ Ｐゴシック" pitchFamily="34" charset="-128"/>
              </a:rPr>
              <a:t>16</a:t>
            </a:r>
            <a:r>
              <a:rPr kumimoji="0" lang="ja-JP" altLang="en-US" sz="1200">
                <a:solidFill>
                  <a:schemeClr val="tx1"/>
                </a:solidFill>
                <a:latin typeface="ＭＳ Ｐゴシック" pitchFamily="34" charset="-128"/>
              </a:rPr>
              <a:t>日</a:t>
            </a:r>
            <a:r>
              <a:rPr kumimoji="0" lang="zh-CN" altLang="en-US" sz="1200">
                <a:solidFill>
                  <a:schemeClr val="tx1"/>
                </a:solidFill>
                <a:latin typeface="ＭＳ Ｐゴシック" pitchFamily="34" charset="-128"/>
              </a:rPr>
              <a:t>投入后</a:t>
            </a:r>
            <a:r>
              <a:rPr kumimoji="0" lang="ja-JP" altLang="en-US" sz="1200">
                <a:solidFill>
                  <a:schemeClr val="tx1"/>
                </a:solidFill>
                <a:latin typeface="ＭＳ Ｐゴシック" pitchFamily="34" charset="-128"/>
              </a:rPr>
              <a:t>、</a:t>
            </a:r>
            <a:r>
              <a:rPr kumimoji="0" lang="zh-CN" altLang="en-US" sz="1200">
                <a:solidFill>
                  <a:schemeClr val="tx1"/>
                </a:solidFill>
                <a:latin typeface="ＭＳ Ｐゴシック" pitchFamily="34" charset="-128"/>
              </a:rPr>
              <a:t>大约</a:t>
            </a:r>
            <a:r>
              <a:rPr kumimoji="0" lang="en-US" altLang="zh-CN" sz="1200">
                <a:solidFill>
                  <a:schemeClr val="tx1"/>
                </a:solidFill>
                <a:latin typeface="ＭＳ Ｐゴシック" pitchFamily="34" charset="-128"/>
              </a:rPr>
              <a:t>10</a:t>
            </a:r>
            <a:r>
              <a:rPr kumimoji="0" lang="zh-CN" altLang="en-US" sz="1200">
                <a:solidFill>
                  <a:schemeClr val="tx1"/>
                </a:solidFill>
                <a:latin typeface="ＭＳ Ｐゴシック" pitchFamily="34" charset="-128"/>
              </a:rPr>
              <a:t>分钟左右坐在椅子上可以根据</a:t>
            </a:r>
          </a:p>
          <a:p>
            <a:pPr eaLnBrk="0" hangingPunct="0"/>
            <a:r>
              <a:rPr kumimoji="0" lang="zh-CN" altLang="en-US" sz="1200">
                <a:solidFill>
                  <a:schemeClr val="tx1"/>
                </a:solidFill>
                <a:latin typeface="ＭＳ Ｐゴシック" pitchFamily="34" charset="-128"/>
              </a:rPr>
              <a:t>自己的意识向外侧伸展开。</a:t>
            </a:r>
            <a:r>
              <a:rPr kumimoji="0" lang="ja-JP" altLang="en-US" sz="1200">
                <a:solidFill>
                  <a:schemeClr val="tx1"/>
                </a:solidFill>
                <a:latin typeface="ＭＳ Ｐゴシック" pitchFamily="34" charset="-128"/>
              </a:rPr>
              <a:t>　→</a:t>
            </a:r>
            <a:endParaRPr kumimoji="0" lang="en-US" altLang="ja-JP" sz="1200">
              <a:solidFill>
                <a:schemeClr val="tx1"/>
              </a:solidFill>
              <a:latin typeface="ＭＳ Ｐゴシック" pitchFamily="34" charset="-128"/>
            </a:endParaRPr>
          </a:p>
          <a:p>
            <a:pPr eaLnBrk="0" hangingPunct="0"/>
            <a:endParaRPr kumimoji="0" lang="en-US" altLang="ja-JP" sz="1200">
              <a:solidFill>
                <a:schemeClr val="tx1"/>
              </a:solidFill>
              <a:latin typeface="ＭＳ Ｐゴシック" pitchFamily="34" charset="-128"/>
            </a:endParaRPr>
          </a:p>
          <a:p>
            <a:pPr eaLnBrk="0" hangingPunct="0"/>
            <a:r>
              <a:rPr kumimoji="0" lang="zh-CN" altLang="en-US" sz="1200">
                <a:solidFill>
                  <a:schemeClr val="tx1"/>
                </a:solidFill>
                <a:latin typeface="ＭＳ Ｐゴシック" pitchFamily="34" charset="-128"/>
              </a:rPr>
              <a:t>甚至第二天</a:t>
            </a:r>
            <a:r>
              <a:rPr kumimoji="0" lang="en-US" altLang="zh-CN" sz="1200">
                <a:solidFill>
                  <a:schemeClr val="tx1"/>
                </a:solidFill>
                <a:latin typeface="ＭＳ Ｐゴシック" pitchFamily="34" charset="-128"/>
              </a:rPr>
              <a:t>17</a:t>
            </a:r>
            <a:r>
              <a:rPr kumimoji="0" lang="zh-CN" altLang="en-US" sz="1200">
                <a:solidFill>
                  <a:schemeClr val="tx1"/>
                </a:solidFill>
                <a:latin typeface="ＭＳ Ｐゴシック" pitchFamily="34" charset="-128"/>
              </a:rPr>
              <a:t>日的早上</a:t>
            </a:r>
            <a:r>
              <a:rPr kumimoji="0" lang="ja-JP" altLang="en-US" sz="1200">
                <a:solidFill>
                  <a:schemeClr val="tx1"/>
                </a:solidFill>
                <a:latin typeface="ＭＳ Ｐゴシック" pitchFamily="34" charset="-128"/>
              </a:rPr>
              <a:t>、</a:t>
            </a:r>
            <a:r>
              <a:rPr kumimoji="0" lang="zh-CN" altLang="en-US" sz="1200">
                <a:solidFill>
                  <a:schemeClr val="tx1"/>
                </a:solidFill>
                <a:latin typeface="ＭＳ Ｐゴシック" pitchFamily="34" charset="-128"/>
              </a:rPr>
              <a:t>左腿有巨大的变化</a:t>
            </a:r>
            <a:r>
              <a:rPr kumimoji="0" lang="ja-JP" altLang="en-US" sz="1200">
                <a:solidFill>
                  <a:schemeClr val="tx1"/>
                </a:solidFill>
                <a:latin typeface="ＭＳ Ｐゴシック" pitchFamily="34" charset="-128"/>
              </a:rPr>
              <a:t>・・・　↓　</a:t>
            </a:r>
            <a:endParaRPr kumimoji="0" lang="en-US" altLang="ja-JP" sz="1200">
              <a:solidFill>
                <a:schemeClr val="tx1"/>
              </a:solidFill>
              <a:latin typeface="ＭＳ Ｐゴシック" pitchFamily="34" charset="-128"/>
            </a:endParaRPr>
          </a:p>
        </p:txBody>
      </p:sp>
      <p:sp>
        <p:nvSpPr>
          <p:cNvPr id="25" name="正方形/長方形 24"/>
          <p:cNvSpPr/>
          <p:nvPr/>
        </p:nvSpPr>
        <p:spPr>
          <a:xfrm>
            <a:off x="7929586" y="109815"/>
            <a:ext cx="1132041" cy="461665"/>
          </a:xfrm>
          <a:prstGeom prst="rect">
            <a:avLst/>
          </a:prstGeom>
          <a:noFill/>
        </p:spPr>
        <p:txBody>
          <a:bodyPr wrap="none">
            <a:spAutoFit/>
          </a:bodyPr>
          <a:lstStyle/>
          <a:p>
            <a:pPr eaLnBrk="0" hangingPunct="0">
              <a:defRPr/>
            </a:pPr>
            <a:r>
              <a:rPr kumimoji="0" lang="ja-JP" altLang="en-US" sz="2400" dirty="0">
                <a:ln w="18415" cmpd="sng">
                  <a:solidFill>
                    <a:srgbClr val="FFFFFF"/>
                  </a:solidFill>
                  <a:prstDash val="solid"/>
                </a:ln>
                <a:solidFill>
                  <a:schemeClr val="tx1"/>
                </a:solidFill>
                <a:effectLst>
                  <a:outerShdw blurRad="63500" dir="3600000" algn="tl" rotWithShape="0">
                    <a:srgbClr val="000000">
                      <a:alpha val="70000"/>
                    </a:srgbClr>
                  </a:outerShdw>
                </a:effectLst>
                <a:ea typeface="ＭＳ Ｐゴシック" pitchFamily="50" charset="-128"/>
              </a:rPr>
              <a:t>症例①</a:t>
            </a:r>
          </a:p>
        </p:txBody>
      </p:sp>
      <p:sp>
        <p:nvSpPr>
          <p:cNvPr id="57348" name="テキスト ボックス 18"/>
          <p:cNvSpPr txBox="1">
            <a:spLocks noChangeArrowheads="1"/>
          </p:cNvSpPr>
          <p:nvPr/>
        </p:nvSpPr>
        <p:spPr bwMode="auto">
          <a:xfrm>
            <a:off x="4130675" y="192088"/>
            <a:ext cx="2584450" cy="304800"/>
          </a:xfrm>
          <a:prstGeom prst="rect">
            <a:avLst/>
          </a:prstGeom>
          <a:noFill/>
          <a:ln w="9525">
            <a:noFill/>
            <a:miter lim="800000"/>
            <a:headEnd/>
            <a:tailEnd/>
          </a:ln>
        </p:spPr>
        <p:txBody>
          <a:bodyPr wrap="none">
            <a:spAutoFit/>
          </a:bodyPr>
          <a:lstStyle/>
          <a:p>
            <a:pPr algn="r" eaLnBrk="0" hangingPunct="0"/>
            <a:r>
              <a:rPr kumimoji="0" lang="zh-CN" altLang="en-US" sz="1400" b="1">
                <a:solidFill>
                  <a:schemeClr val="tx1"/>
                </a:solidFill>
                <a:latin typeface="ＭＳ Ｐゴシック" pitchFamily="34" charset="-128"/>
              </a:rPr>
              <a:t>第二回投入后</a:t>
            </a:r>
            <a:r>
              <a:rPr kumimoji="0" lang="ja-JP" altLang="en-US" sz="1400" b="1">
                <a:solidFill>
                  <a:schemeClr val="tx1"/>
                </a:solidFill>
                <a:latin typeface="ＭＳ Ｐゴシック" pitchFamily="34" charset="-128"/>
              </a:rPr>
              <a:t>（</a:t>
            </a:r>
            <a:r>
              <a:rPr kumimoji="0" lang="en-US" altLang="ja-JP" sz="1400" b="1">
                <a:solidFill>
                  <a:schemeClr val="tx1"/>
                </a:solidFill>
                <a:latin typeface="ＭＳ Ｐゴシック" pitchFamily="34" charset="-128"/>
              </a:rPr>
              <a:t>2010</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3</a:t>
            </a:r>
            <a:r>
              <a:rPr kumimoji="0" lang="ja-JP" altLang="en-US" sz="1400" b="1">
                <a:solidFill>
                  <a:schemeClr val="tx1"/>
                </a:solidFill>
                <a:latin typeface="ＭＳ Ｐゴシック" pitchFamily="34" charset="-128"/>
              </a:rPr>
              <a:t>月</a:t>
            </a:r>
            <a:r>
              <a:rPr kumimoji="0" lang="en-US" altLang="ja-JP" sz="1400" b="1">
                <a:solidFill>
                  <a:schemeClr val="tx1"/>
                </a:solidFill>
                <a:latin typeface="ＭＳ Ｐゴシック" pitchFamily="34" charset="-128"/>
              </a:rPr>
              <a:t>16</a:t>
            </a:r>
            <a:r>
              <a:rPr kumimoji="0" lang="ja-JP" altLang="en-US" sz="1400" b="1">
                <a:solidFill>
                  <a:schemeClr val="tx1"/>
                </a:solidFill>
                <a:latin typeface="ＭＳ Ｐゴシック" pitchFamily="34" charset="-128"/>
              </a:rPr>
              <a:t>日）</a:t>
            </a:r>
            <a:endParaRPr kumimoji="0" lang="en-US" altLang="ja-JP" sz="1400" b="1">
              <a:solidFill>
                <a:schemeClr val="tx1"/>
              </a:solidFill>
              <a:latin typeface="ＭＳ Ｐゴシック" pitchFamily="34" charset="-128"/>
            </a:endParaRPr>
          </a:p>
        </p:txBody>
      </p:sp>
      <p:sp>
        <p:nvSpPr>
          <p:cNvPr id="57349" name="テキスト ボックス 18"/>
          <p:cNvSpPr txBox="1">
            <a:spLocks noChangeArrowheads="1"/>
          </p:cNvSpPr>
          <p:nvPr/>
        </p:nvSpPr>
        <p:spPr bwMode="auto">
          <a:xfrm>
            <a:off x="323850" y="2997200"/>
            <a:ext cx="3117850" cy="304800"/>
          </a:xfrm>
          <a:prstGeom prst="rect">
            <a:avLst/>
          </a:prstGeom>
          <a:noFill/>
          <a:ln w="9525">
            <a:noFill/>
            <a:miter lim="800000"/>
            <a:headEnd/>
            <a:tailEnd/>
          </a:ln>
        </p:spPr>
        <p:txBody>
          <a:bodyPr wrap="none">
            <a:spAutoFit/>
          </a:bodyPr>
          <a:lstStyle/>
          <a:p>
            <a:pPr algn="r" eaLnBrk="0" hangingPunct="0"/>
            <a:r>
              <a:rPr kumimoji="0" lang="zh-CN" altLang="en-US" sz="1400" b="1">
                <a:solidFill>
                  <a:schemeClr val="tx1"/>
                </a:solidFill>
                <a:latin typeface="ＭＳ Ｐゴシック" pitchFamily="34" charset="-128"/>
              </a:rPr>
              <a:t>第二回投入的第二天</a:t>
            </a:r>
            <a:r>
              <a:rPr kumimoji="0" lang="ja-JP" altLang="en-US" sz="1400" b="1">
                <a:solidFill>
                  <a:schemeClr val="tx1"/>
                </a:solidFill>
                <a:latin typeface="ＭＳ Ｐゴシック" pitchFamily="34" charset="-128"/>
              </a:rPr>
              <a:t>（</a:t>
            </a:r>
            <a:r>
              <a:rPr kumimoji="0" lang="en-US" altLang="ja-JP" sz="1400" b="1">
                <a:solidFill>
                  <a:schemeClr val="tx1"/>
                </a:solidFill>
                <a:latin typeface="ＭＳ Ｐゴシック" pitchFamily="34" charset="-128"/>
              </a:rPr>
              <a:t>2010</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3</a:t>
            </a:r>
            <a:r>
              <a:rPr kumimoji="0" lang="ja-JP" altLang="en-US" sz="1400" b="1">
                <a:solidFill>
                  <a:schemeClr val="tx1"/>
                </a:solidFill>
                <a:latin typeface="ＭＳ Ｐゴシック" pitchFamily="34" charset="-128"/>
              </a:rPr>
              <a:t>月</a:t>
            </a:r>
            <a:r>
              <a:rPr kumimoji="0" lang="en-US" altLang="ja-JP" sz="1400" b="1">
                <a:solidFill>
                  <a:schemeClr val="tx1"/>
                </a:solidFill>
                <a:latin typeface="ＭＳ Ｐゴシック" pitchFamily="34" charset="-128"/>
              </a:rPr>
              <a:t>17</a:t>
            </a:r>
            <a:r>
              <a:rPr kumimoji="0" lang="ja-JP" altLang="en-US" sz="1400" b="1">
                <a:solidFill>
                  <a:schemeClr val="tx1"/>
                </a:solidFill>
                <a:latin typeface="ＭＳ Ｐゴシック" pitchFamily="34" charset="-128"/>
              </a:rPr>
              <a:t>日）</a:t>
            </a:r>
            <a:endParaRPr kumimoji="0" lang="en-US" altLang="ja-JP" sz="1400" b="1">
              <a:solidFill>
                <a:schemeClr val="tx1"/>
              </a:solidFill>
              <a:latin typeface="ＭＳ Ｐゴシック" pitchFamily="34" charset="-128"/>
            </a:endParaRPr>
          </a:p>
        </p:txBody>
      </p:sp>
      <p:sp>
        <p:nvSpPr>
          <p:cNvPr id="57350" name="テキスト ボックス 18"/>
          <p:cNvSpPr txBox="1">
            <a:spLocks noChangeArrowheads="1"/>
          </p:cNvSpPr>
          <p:nvPr/>
        </p:nvSpPr>
        <p:spPr bwMode="auto">
          <a:xfrm>
            <a:off x="4867275" y="4478338"/>
            <a:ext cx="2940050" cy="304800"/>
          </a:xfrm>
          <a:prstGeom prst="rect">
            <a:avLst/>
          </a:prstGeom>
          <a:noFill/>
          <a:ln w="9525">
            <a:noFill/>
            <a:miter lim="800000"/>
            <a:headEnd/>
            <a:tailEnd/>
          </a:ln>
        </p:spPr>
        <p:txBody>
          <a:bodyPr wrap="none">
            <a:spAutoFit/>
          </a:bodyPr>
          <a:lstStyle/>
          <a:p>
            <a:pPr algn="r" eaLnBrk="0" hangingPunct="0"/>
            <a:r>
              <a:rPr kumimoji="0" lang="zh-CN" altLang="en-US" sz="1400" b="1">
                <a:solidFill>
                  <a:schemeClr val="tx1"/>
                </a:solidFill>
                <a:latin typeface="ＭＳ Ｐゴシック" pitchFamily="34" charset="-128"/>
              </a:rPr>
              <a:t>第二回投入</a:t>
            </a:r>
            <a:r>
              <a:rPr kumimoji="0" lang="en-US" altLang="zh-CN" sz="1400" b="1">
                <a:solidFill>
                  <a:schemeClr val="tx1"/>
                </a:solidFill>
                <a:latin typeface="ＭＳ Ｐゴシック" pitchFamily="34" charset="-128"/>
              </a:rPr>
              <a:t>10</a:t>
            </a:r>
            <a:r>
              <a:rPr kumimoji="0" lang="zh-CN" altLang="en-US" sz="1400" b="1">
                <a:solidFill>
                  <a:schemeClr val="tx1"/>
                </a:solidFill>
                <a:latin typeface="ＭＳ Ｐゴシック" pitchFamily="34" charset="-128"/>
              </a:rPr>
              <a:t>天后</a:t>
            </a:r>
            <a:r>
              <a:rPr kumimoji="0" lang="ja-JP" altLang="en-US" sz="1400" b="1">
                <a:solidFill>
                  <a:schemeClr val="tx1"/>
                </a:solidFill>
                <a:latin typeface="ＭＳ Ｐゴシック" pitchFamily="34" charset="-128"/>
              </a:rPr>
              <a:t>（</a:t>
            </a:r>
            <a:r>
              <a:rPr kumimoji="0" lang="en-US" altLang="ja-JP" sz="1400" b="1">
                <a:solidFill>
                  <a:schemeClr val="tx1"/>
                </a:solidFill>
                <a:latin typeface="ＭＳ Ｐゴシック" pitchFamily="34" charset="-128"/>
              </a:rPr>
              <a:t>2010</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3</a:t>
            </a:r>
            <a:r>
              <a:rPr kumimoji="0" lang="ja-JP" altLang="en-US" sz="1400" b="1">
                <a:solidFill>
                  <a:schemeClr val="tx1"/>
                </a:solidFill>
                <a:latin typeface="ＭＳ Ｐゴシック" pitchFamily="34" charset="-128"/>
              </a:rPr>
              <a:t>月</a:t>
            </a:r>
            <a:r>
              <a:rPr kumimoji="0" lang="en-US" altLang="ja-JP" sz="1400" b="1">
                <a:solidFill>
                  <a:schemeClr val="tx1"/>
                </a:solidFill>
                <a:latin typeface="ＭＳ Ｐゴシック" pitchFamily="34" charset="-128"/>
              </a:rPr>
              <a:t>26</a:t>
            </a:r>
            <a:r>
              <a:rPr kumimoji="0" lang="ja-JP" altLang="en-US" sz="1400" b="1">
                <a:solidFill>
                  <a:schemeClr val="tx1"/>
                </a:solidFill>
                <a:latin typeface="ＭＳ Ｐゴシック" pitchFamily="34" charset="-128"/>
              </a:rPr>
              <a:t>日）</a:t>
            </a:r>
            <a:endParaRPr kumimoji="0" lang="en-US" altLang="ja-JP" sz="1400" b="1">
              <a:solidFill>
                <a:schemeClr val="tx1"/>
              </a:solidFill>
              <a:latin typeface="ＭＳ Ｐゴシック" pitchFamily="34" charset="-128"/>
            </a:endParaRPr>
          </a:p>
        </p:txBody>
      </p:sp>
      <p:sp>
        <p:nvSpPr>
          <p:cNvPr id="57351" name="テキスト ボックス 18"/>
          <p:cNvSpPr txBox="1">
            <a:spLocks noChangeArrowheads="1"/>
          </p:cNvSpPr>
          <p:nvPr/>
        </p:nvSpPr>
        <p:spPr bwMode="auto">
          <a:xfrm>
            <a:off x="4071938" y="2859088"/>
            <a:ext cx="3402012" cy="1400175"/>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a:t>
            </a:r>
            <a:r>
              <a:rPr kumimoji="0" lang="zh-CN" altLang="en-US" sz="1400" b="1">
                <a:solidFill>
                  <a:schemeClr val="tx1"/>
                </a:solidFill>
                <a:latin typeface="ＭＳ Ｐゴシック" pitchFamily="34" charset="-128"/>
              </a:rPr>
              <a:t>两条腿的变化</a:t>
            </a:r>
            <a:r>
              <a:rPr kumimoji="0" lang="ja-JP" altLang="en-US" sz="1400" b="1">
                <a:solidFill>
                  <a:schemeClr val="tx1"/>
                </a:solidFill>
                <a:latin typeface="ＭＳ Ｐゴシック" pitchFamily="34" charset="-128"/>
              </a:rPr>
              <a:t>：　</a:t>
            </a:r>
            <a:r>
              <a:rPr kumimoji="0" lang="zh-CN" altLang="en-US" sz="1400" b="1">
                <a:solidFill>
                  <a:schemeClr val="tx1"/>
                </a:solidFill>
                <a:latin typeface="ＭＳ Ｐゴシック" pitchFamily="34" charset="-128"/>
              </a:rPr>
              <a:t>本人的陈述</a:t>
            </a:r>
            <a:r>
              <a:rPr kumimoji="0" lang="en-US" altLang="ja-JP" sz="1400" b="1">
                <a:solidFill>
                  <a:schemeClr val="tx1"/>
                </a:solidFill>
                <a:latin typeface="ＭＳ Ｐゴシック" pitchFamily="34" charset="-128"/>
              </a:rPr>
              <a:t>】</a:t>
            </a:r>
          </a:p>
          <a:p>
            <a:pPr eaLnBrk="0" hangingPunct="0"/>
            <a:endParaRPr kumimoji="0" lang="en-US" altLang="ja-JP" sz="1200">
              <a:solidFill>
                <a:schemeClr val="tx1"/>
              </a:solidFill>
              <a:latin typeface="ＭＳ Ｐゴシック" pitchFamily="34" charset="-128"/>
            </a:endParaRPr>
          </a:p>
          <a:p>
            <a:pPr eaLnBrk="0" hangingPunct="0"/>
            <a:r>
              <a:rPr kumimoji="0" lang="ja-JP" altLang="en-US" sz="1200">
                <a:solidFill>
                  <a:schemeClr val="tx1"/>
                </a:solidFill>
              </a:rPr>
              <a:t>“</a:t>
            </a:r>
            <a:r>
              <a:rPr kumimoji="0" lang="zh-CN" altLang="en-US" sz="1200">
                <a:solidFill>
                  <a:schemeClr val="tx1"/>
                </a:solidFill>
              </a:rPr>
              <a:t>右腿总的来说实际上就会根本不工作的一条腿。</a:t>
            </a:r>
            <a:endParaRPr kumimoji="0" lang="ja-JP" altLang="zh-CN" sz="1200">
              <a:solidFill>
                <a:schemeClr val="tx1"/>
              </a:solidFill>
            </a:endParaRPr>
          </a:p>
          <a:p>
            <a:pPr eaLnBrk="0" hangingPunct="0"/>
            <a:r>
              <a:rPr kumimoji="0" lang="zh-CN" altLang="en-US" sz="1200">
                <a:solidFill>
                  <a:schemeClr val="tx1"/>
                </a:solidFill>
              </a:rPr>
              <a:t>随着左腿出现的变化右腿也出现了变化。</a:t>
            </a:r>
            <a:endParaRPr kumimoji="0" lang="zh-CN" altLang="ja-JP" sz="1200">
              <a:solidFill>
                <a:schemeClr val="tx1"/>
              </a:solidFill>
            </a:endParaRPr>
          </a:p>
          <a:p>
            <a:pPr eaLnBrk="0" hangingPunct="0"/>
            <a:r>
              <a:rPr kumimoji="0" lang="zh-CN" altLang="en-US" sz="1200">
                <a:solidFill>
                  <a:schemeClr val="tx1"/>
                </a:solidFill>
              </a:rPr>
              <a:t>今天早上感觉左腿更有筋力了。</a:t>
            </a:r>
          </a:p>
          <a:p>
            <a:pPr eaLnBrk="0" hangingPunct="0"/>
            <a:r>
              <a:rPr kumimoji="0" lang="zh-CN" altLang="en-US" sz="1200">
                <a:solidFill>
                  <a:schemeClr val="tx1"/>
                </a:solidFill>
              </a:rPr>
              <a:t>还是物理治疗很重要。</a:t>
            </a:r>
            <a:endParaRPr kumimoji="0" lang="zh-CN" altLang="ja-JP" sz="1200">
              <a:solidFill>
                <a:schemeClr val="tx1"/>
              </a:solidFill>
            </a:endParaRPr>
          </a:p>
          <a:p>
            <a:pPr eaLnBrk="0" hangingPunct="0"/>
            <a:r>
              <a:rPr kumimoji="0" lang="zh-CN" altLang="en-US" sz="1200">
                <a:solidFill>
                  <a:schemeClr val="tx1"/>
                </a:solidFill>
              </a:rPr>
              <a:t>我想这个周末要更加积极参加物理治疗</a:t>
            </a:r>
            <a:r>
              <a:rPr kumimoji="0" lang="ja-JP" altLang="ja-JP" sz="1200">
                <a:solidFill>
                  <a:schemeClr val="tx1"/>
                </a:solidFill>
              </a:rPr>
              <a:t>。</a:t>
            </a:r>
            <a:r>
              <a:rPr kumimoji="0" lang="ja-JP" altLang="en-US" sz="1200">
                <a:solidFill>
                  <a:schemeClr val="tx1"/>
                </a:solidFill>
              </a:rPr>
              <a:t>“</a:t>
            </a:r>
            <a:endParaRPr kumimoji="0" lang="ja-JP" altLang="ja-JP" sz="1200">
              <a:solidFill>
                <a:schemeClr val="tx1"/>
              </a:solidFill>
            </a:endParaRPr>
          </a:p>
        </p:txBody>
      </p:sp>
      <p:pic>
        <p:nvPicPr>
          <p:cNvPr id="57353" name="Picture 3" descr="C:\Users\Chigusa\AppData\Local\Microsoft\Windows\Temporary Internet Files\Content.IE5\WKAPYIZ4\MPj04021540000[1].jpg"/>
          <p:cNvPicPr>
            <a:picLocks noChangeAspect="1" noChangeArrowheads="1"/>
          </p:cNvPicPr>
          <p:nvPr/>
        </p:nvPicPr>
        <p:blipFill>
          <a:blip r:embed="rId11" cstate="print"/>
          <a:srcRect/>
          <a:stretch>
            <a:fillRect/>
          </a:stretch>
        </p:blipFill>
        <p:spPr bwMode="auto">
          <a:xfrm>
            <a:off x="6869113" y="357188"/>
            <a:ext cx="346075" cy="357187"/>
          </a:xfrm>
          <a:prstGeom prst="rect">
            <a:avLst/>
          </a:prstGeom>
          <a:noFill/>
          <a:ln w="9525">
            <a:noFill/>
            <a:miter lim="800000"/>
            <a:headEnd/>
            <a:tailEnd/>
          </a:ln>
        </p:spPr>
      </p:pic>
      <p:pic>
        <p:nvPicPr>
          <p:cNvPr id="57355" name="Picture 3" descr="C:\Users\Chigusa\AppData\Local\Microsoft\Windows\Temporary Internet Files\Content.IE5\WKAPYIZ4\MPj04021540000[1].jpg"/>
          <p:cNvPicPr>
            <a:picLocks noChangeAspect="1" noChangeArrowheads="1"/>
          </p:cNvPicPr>
          <p:nvPr/>
        </p:nvPicPr>
        <p:blipFill>
          <a:blip r:embed="rId11" cstate="print"/>
          <a:srcRect/>
          <a:stretch>
            <a:fillRect/>
          </a:stretch>
        </p:blipFill>
        <p:spPr bwMode="auto">
          <a:xfrm>
            <a:off x="3217863" y="3287713"/>
            <a:ext cx="346075" cy="357187"/>
          </a:xfrm>
          <a:prstGeom prst="rect">
            <a:avLst/>
          </a:prstGeom>
          <a:noFill/>
          <a:ln w="9525">
            <a:noFill/>
            <a:miter lim="800000"/>
            <a:headEnd/>
            <a:tailEnd/>
          </a:ln>
        </p:spPr>
      </p:pic>
      <p:pic>
        <p:nvPicPr>
          <p:cNvPr id="57357" name="Picture 3" descr="C:\Users\Chigusa\AppData\Local\Microsoft\Windows\Temporary Internet Files\Content.IE5\WKAPYIZ4\MPj04021540000[1].jpg"/>
          <p:cNvPicPr>
            <a:picLocks noChangeAspect="1" noChangeArrowheads="1"/>
          </p:cNvPicPr>
          <p:nvPr/>
        </p:nvPicPr>
        <p:blipFill>
          <a:blip r:embed="rId11" cstate="print"/>
          <a:srcRect/>
          <a:stretch>
            <a:fillRect/>
          </a:stretch>
        </p:blipFill>
        <p:spPr bwMode="auto">
          <a:xfrm>
            <a:off x="6127750" y="4784725"/>
            <a:ext cx="346075" cy="357188"/>
          </a:xfrm>
          <a:prstGeom prst="rect">
            <a:avLst/>
          </a:prstGeom>
          <a:noFill/>
          <a:ln w="9525">
            <a:noFill/>
            <a:miter lim="800000"/>
            <a:headEnd/>
            <a:tailEnd/>
          </a:ln>
        </p:spPr>
      </p:pic>
      <p:pic>
        <p:nvPicPr>
          <p:cNvPr id="57359" name="Picture 3" descr="C:\Users\Chigusa\AppData\Local\Microsoft\Windows\Temporary Internet Files\Content.IE5\WKAPYIZ4\MPj04021540000[1].jpg"/>
          <p:cNvPicPr>
            <a:picLocks noChangeAspect="1" noChangeArrowheads="1"/>
          </p:cNvPicPr>
          <p:nvPr/>
        </p:nvPicPr>
        <p:blipFill>
          <a:blip r:embed="rId11" cstate="print"/>
          <a:srcRect/>
          <a:stretch>
            <a:fillRect/>
          </a:stretch>
        </p:blipFill>
        <p:spPr bwMode="auto">
          <a:xfrm>
            <a:off x="8678863" y="4783138"/>
            <a:ext cx="350837" cy="360362"/>
          </a:xfrm>
          <a:prstGeom prst="rect">
            <a:avLst/>
          </a:prstGeom>
          <a:noFill/>
          <a:ln w="9525">
            <a:noFill/>
            <a:miter lim="800000"/>
            <a:headEnd/>
            <a:tailEnd/>
          </a:ln>
        </p:spPr>
      </p:pic>
      <p:sp>
        <p:nvSpPr>
          <p:cNvPr id="57360" name="正方形/長方形 3"/>
          <p:cNvSpPr>
            <a:spLocks noChangeArrowheads="1"/>
          </p:cNvSpPr>
          <p:nvPr/>
        </p:nvSpPr>
        <p:spPr bwMode="auto">
          <a:xfrm>
            <a:off x="214313" y="214313"/>
            <a:ext cx="2000250" cy="641350"/>
          </a:xfrm>
          <a:prstGeom prst="rect">
            <a:avLst/>
          </a:prstGeom>
          <a:solidFill>
            <a:srgbClr val="00CCFF"/>
          </a:solidFill>
          <a:ln w="9525">
            <a:noFill/>
            <a:miter lim="800000"/>
            <a:headEnd/>
            <a:tailEnd/>
          </a:ln>
        </p:spPr>
        <p:txBody>
          <a:bodyPr>
            <a:spAutoFit/>
          </a:bodyPr>
          <a:lstStyle/>
          <a:p>
            <a:pPr eaLnBrk="0" hangingPunct="0"/>
            <a:r>
              <a:rPr kumimoji="0" lang="en-US" altLang="zh-CN" sz="1800" b="1">
                <a:solidFill>
                  <a:schemeClr val="tx1"/>
                </a:solidFill>
                <a:latin typeface="Calibri" pitchFamily="34" charset="0"/>
              </a:rPr>
              <a:t>57</a:t>
            </a:r>
            <a:r>
              <a:rPr kumimoji="0" lang="zh-CN" altLang="en-US" sz="1800" b="1">
                <a:solidFill>
                  <a:schemeClr val="tx1"/>
                </a:solidFill>
                <a:latin typeface="Calibri" pitchFamily="34" charset="0"/>
              </a:rPr>
              <a:t>岁男性</a:t>
            </a:r>
            <a:endParaRPr kumimoji="0" lang="ja-JP" altLang="en-US" sz="1800" b="1">
              <a:solidFill>
                <a:schemeClr val="tx1"/>
              </a:solidFill>
              <a:latin typeface="Calibri" pitchFamily="34" charset="0"/>
            </a:endParaRPr>
          </a:p>
          <a:p>
            <a:pPr eaLnBrk="0" hangingPunct="0"/>
            <a:r>
              <a:rPr kumimoji="0" lang="zh-CN" altLang="en-US" sz="1800" b="1">
                <a:solidFill>
                  <a:schemeClr val="tx1"/>
                </a:solidFill>
                <a:latin typeface="Calibri" pitchFamily="34" charset="0"/>
              </a:rPr>
              <a:t>疾病名</a:t>
            </a:r>
            <a:r>
              <a:rPr kumimoji="0" lang="ja-JP" altLang="en-US" sz="1800" b="1">
                <a:solidFill>
                  <a:schemeClr val="tx1"/>
                </a:solidFill>
                <a:latin typeface="Calibri" pitchFamily="34" charset="0"/>
              </a:rPr>
              <a:t>：</a:t>
            </a:r>
            <a:r>
              <a:rPr kumimoji="0" lang="zh-CN" altLang="en-US" sz="1800" b="1">
                <a:solidFill>
                  <a:schemeClr val="tx1"/>
                </a:solidFill>
                <a:latin typeface="Calibri" pitchFamily="34" charset="0"/>
              </a:rPr>
              <a:t>小儿麻痹</a:t>
            </a:r>
            <a:endParaRPr kumimoji="0" lang="en-US" altLang="zh-CN" sz="1800" b="1">
              <a:solidFill>
                <a:schemeClr val="tx1"/>
              </a:solidFill>
              <a:latin typeface="Calibri" pitchFamily="34" charset="0"/>
            </a:endParaRPr>
          </a:p>
        </p:txBody>
      </p:sp>
      <p:pic>
        <p:nvPicPr>
          <p:cNvPr id="17" name="2010.3.16.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cstate="print"/>
          <a:stretch>
            <a:fillRect/>
          </a:stretch>
        </p:blipFill>
        <p:spPr>
          <a:xfrm>
            <a:off x="4451201" y="510525"/>
            <a:ext cx="3024336" cy="2268252"/>
          </a:xfrm>
          <a:prstGeom prst="rect">
            <a:avLst/>
          </a:prstGeom>
        </p:spPr>
      </p:pic>
      <p:pic>
        <p:nvPicPr>
          <p:cNvPr id="21" name="2010.3.17.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cstate="print"/>
          <a:stretch>
            <a:fillRect/>
          </a:stretch>
        </p:blipFill>
        <p:spPr>
          <a:xfrm>
            <a:off x="214312" y="3532513"/>
            <a:ext cx="3264363" cy="2448272"/>
          </a:xfrm>
          <a:prstGeom prst="rect">
            <a:avLst/>
          </a:prstGeom>
        </p:spPr>
      </p:pic>
      <p:pic>
        <p:nvPicPr>
          <p:cNvPr id="22" name="3.26左足.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cstate="print"/>
          <a:stretch>
            <a:fillRect/>
          </a:stretch>
        </p:blipFill>
        <p:spPr>
          <a:xfrm>
            <a:off x="3779912" y="4815154"/>
            <a:ext cx="2664296" cy="1998222"/>
          </a:xfrm>
          <a:prstGeom prst="rect">
            <a:avLst/>
          </a:prstGeom>
        </p:spPr>
      </p:pic>
      <p:pic>
        <p:nvPicPr>
          <p:cNvPr id="23" name="3.26右足.mpg">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cstate="print"/>
          <a:stretch>
            <a:fillRect/>
          </a:stretch>
        </p:blipFill>
        <p:spPr>
          <a:xfrm>
            <a:off x="6473236" y="4812582"/>
            <a:ext cx="2546465" cy="20007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p:cTn id="13" fill="hold" display="0">
                  <p:stCondLst>
                    <p:cond delay="indefinite"/>
                  </p:stCondLst>
                  <p:endCondLst>
                    <p:cond evt="onNext" delay="0">
                      <p:tgtEl>
                        <p:sldTgt/>
                      </p:tgtEl>
                    </p:cond>
                    <p:cond evt="onPrev" delay="0">
                      <p:tgtEl>
                        <p:sldTgt/>
                      </p:tgtEl>
                    </p:cond>
                  </p:endCondLst>
                </p:cTn>
                <p:tgtEl>
                  <p:spTgt spid="21"/>
                </p:tgtEl>
              </p:cMediaNode>
            </p:vide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2"/>
                                        </p:tgtEl>
                                      </p:cBhvr>
                                    </p:cmd>
                                  </p:childTnLst>
                                </p:cTn>
                              </p:par>
                            </p:childTnLst>
                          </p:cTn>
                        </p:par>
                      </p:childTnLst>
                    </p:cTn>
                  </p:par>
                </p:childTnLst>
              </p:cTn>
              <p:nextCondLst>
                <p:cond evt="onClick" delay="0">
                  <p:tgtEl>
                    <p:spTgt spid="22"/>
                  </p:tgtEl>
                </p:cond>
              </p:nextCondLst>
            </p:seq>
            <p:video>
              <p:cMediaNode>
                <p:cTn id="19" fill="hold" display="0">
                  <p:stCondLst>
                    <p:cond delay="indefinite"/>
                  </p:stCondLst>
                  <p:endCondLst>
                    <p:cond evt="onNext" delay="0">
                      <p:tgtEl>
                        <p:sldTgt/>
                      </p:tgtEl>
                    </p:cond>
                    <p:cond evt="onPrev" delay="0">
                      <p:tgtEl>
                        <p:sldTgt/>
                      </p:tgtEl>
                    </p:cond>
                  </p:endCondLst>
                </p:cTn>
                <p:tgtEl>
                  <p:spTgt spid="22"/>
                </p:tgtEl>
              </p:cMediaNode>
            </p:video>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3"/>
                                        </p:tgtEl>
                                      </p:cBhvr>
                                    </p:cmd>
                                  </p:childTnLst>
                                </p:cTn>
                              </p:par>
                            </p:childTnLst>
                          </p:cTn>
                        </p:par>
                      </p:childTnLst>
                    </p:cTn>
                  </p:par>
                </p:childTnLst>
              </p:cTn>
              <p:nextCondLst>
                <p:cond evt="onClick" delay="0">
                  <p:tgtEl>
                    <p:spTgt spid="23"/>
                  </p:tgtEl>
                </p:cond>
              </p:nextCondLst>
            </p:seq>
            <p:video>
              <p:cMediaNode>
                <p:cTn id="25" fill="hold" display="0">
                  <p:stCondLst>
                    <p:cond delay="indefinite"/>
                  </p:stCondLst>
                  <p:endCondLst>
                    <p:cond evt="onNext" delay="0">
                      <p:tgtEl>
                        <p:sldTgt/>
                      </p:tgtEl>
                    </p:cond>
                    <p:cond evt="onPrev" delay="0">
                      <p:tgtEl>
                        <p:sldTgt/>
                      </p:tgtEl>
                    </p:cond>
                  </p:endCondLst>
                </p:cTn>
                <p:tgtEl>
                  <p:spTgt spid="2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394" name="テキスト ボックス 18"/>
          <p:cNvSpPr txBox="1">
            <a:spLocks noChangeArrowheads="1"/>
          </p:cNvSpPr>
          <p:nvPr/>
        </p:nvSpPr>
        <p:spPr bwMode="auto">
          <a:xfrm>
            <a:off x="2541588" y="685800"/>
            <a:ext cx="2851150" cy="730250"/>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2011</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8</a:t>
            </a:r>
            <a:r>
              <a:rPr kumimoji="0" lang="ja-JP" altLang="en-US" sz="1400" b="1">
                <a:solidFill>
                  <a:schemeClr val="tx1"/>
                </a:solidFill>
                <a:latin typeface="ＭＳ Ｐゴシック" pitchFamily="34" charset="-128"/>
              </a:rPr>
              <a:t>月</a:t>
            </a:r>
            <a:r>
              <a:rPr kumimoji="0" lang="en-US" altLang="ja-JP" sz="1400" b="1">
                <a:solidFill>
                  <a:schemeClr val="tx1"/>
                </a:solidFill>
                <a:latin typeface="ＭＳ Ｐゴシック" pitchFamily="34" charset="-128"/>
              </a:rPr>
              <a:t>7</a:t>
            </a:r>
            <a:r>
              <a:rPr kumimoji="0" lang="ja-JP" altLang="en-US" sz="1400" b="1">
                <a:solidFill>
                  <a:schemeClr val="tx1"/>
                </a:solidFill>
                <a:latin typeface="ＭＳ Ｐゴシック" pitchFamily="34" charset="-128"/>
              </a:rPr>
              <a:t>日</a:t>
            </a:r>
            <a:endParaRPr kumimoji="0" lang="en-US" altLang="ja-JP" sz="1400" b="1">
              <a:solidFill>
                <a:schemeClr val="tx1"/>
              </a:solidFill>
              <a:latin typeface="ＭＳ Ｐゴシック" pitchFamily="34" charset="-128"/>
            </a:endParaRPr>
          </a:p>
          <a:p>
            <a:pPr eaLnBrk="0" hangingPunct="0"/>
            <a:r>
              <a:rPr kumimoji="0" lang="zh-CN" altLang="en-US" sz="1400">
                <a:solidFill>
                  <a:schemeClr val="tx1"/>
                </a:solidFill>
                <a:latin typeface="ＭＳ Ｐゴシック" pitchFamily="34" charset="-128"/>
              </a:rPr>
              <a:t>太神奇了</a:t>
            </a:r>
            <a:r>
              <a:rPr kumimoji="0" lang="ja-JP" altLang="en-US" sz="1400">
                <a:solidFill>
                  <a:schemeClr val="tx1"/>
                </a:solidFill>
                <a:latin typeface="ＭＳ Ｐゴシック" pitchFamily="34" charset="-128"/>
              </a:rPr>
              <a:t>！</a:t>
            </a:r>
            <a:r>
              <a:rPr kumimoji="0" lang="zh-CN" altLang="en-US" sz="1400">
                <a:solidFill>
                  <a:schemeClr val="tx1"/>
                </a:solidFill>
                <a:latin typeface="ＭＳ Ｐゴシック" pitchFamily="34" charset="-128"/>
              </a:rPr>
              <a:t>可以站起来到现在为止</a:t>
            </a:r>
          </a:p>
          <a:p>
            <a:pPr eaLnBrk="0" hangingPunct="0"/>
            <a:r>
              <a:rPr kumimoji="0" lang="zh-CN" altLang="en-US" sz="1400">
                <a:solidFill>
                  <a:schemeClr val="tx1"/>
                </a:solidFill>
                <a:latin typeface="ＭＳ Ｐゴシック" pitchFamily="34" charset="-128"/>
              </a:rPr>
              <a:t>做不了的屈伸也可以做了</a:t>
            </a:r>
            <a:r>
              <a:rPr kumimoji="0" lang="ja-JP" altLang="en-US" sz="1400">
                <a:solidFill>
                  <a:schemeClr val="tx1"/>
                </a:solidFill>
                <a:latin typeface="ＭＳ Ｐゴシック" pitchFamily="34" charset="-128"/>
              </a:rPr>
              <a:t>！</a:t>
            </a:r>
            <a:endParaRPr kumimoji="0" lang="en-US" altLang="ja-JP" sz="1400">
              <a:solidFill>
                <a:schemeClr val="tx1"/>
              </a:solidFill>
              <a:latin typeface="ＭＳ Ｐゴシック" pitchFamily="34" charset="-128"/>
            </a:endParaRPr>
          </a:p>
        </p:txBody>
      </p:sp>
      <p:sp>
        <p:nvSpPr>
          <p:cNvPr id="25" name="正方形/長方形 24"/>
          <p:cNvSpPr/>
          <p:nvPr/>
        </p:nvSpPr>
        <p:spPr>
          <a:xfrm>
            <a:off x="7929586" y="109815"/>
            <a:ext cx="1132041" cy="461665"/>
          </a:xfrm>
          <a:prstGeom prst="rect">
            <a:avLst/>
          </a:prstGeom>
          <a:noFill/>
        </p:spPr>
        <p:txBody>
          <a:bodyPr wrap="none">
            <a:spAutoFit/>
          </a:bodyPr>
          <a:lstStyle/>
          <a:p>
            <a:pPr eaLnBrk="0" hangingPunct="0">
              <a:defRPr/>
            </a:pPr>
            <a:r>
              <a:rPr kumimoji="0" lang="ja-JP" altLang="en-US" sz="2400" dirty="0">
                <a:ln w="18415" cmpd="sng">
                  <a:solidFill>
                    <a:srgbClr val="FFFFFF"/>
                  </a:solidFill>
                  <a:prstDash val="solid"/>
                </a:ln>
                <a:solidFill>
                  <a:schemeClr val="tx1"/>
                </a:solidFill>
                <a:effectLst>
                  <a:outerShdw blurRad="63500" dir="3600000" algn="tl" rotWithShape="0">
                    <a:srgbClr val="000000">
                      <a:alpha val="70000"/>
                    </a:srgbClr>
                  </a:outerShdw>
                </a:effectLst>
                <a:ea typeface="ＭＳ Ｐゴシック" pitchFamily="50" charset="-128"/>
              </a:rPr>
              <a:t>症例①</a:t>
            </a:r>
          </a:p>
        </p:txBody>
      </p:sp>
      <p:sp>
        <p:nvSpPr>
          <p:cNvPr id="59396" name="テキスト ボックス 18"/>
          <p:cNvSpPr txBox="1">
            <a:spLocks noChangeArrowheads="1"/>
          </p:cNvSpPr>
          <p:nvPr/>
        </p:nvSpPr>
        <p:spPr bwMode="auto">
          <a:xfrm>
            <a:off x="146050" y="981075"/>
            <a:ext cx="1458913" cy="517525"/>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2010</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6</a:t>
            </a:r>
            <a:r>
              <a:rPr kumimoji="0" lang="ja-JP" altLang="en-US" sz="1400" b="1">
                <a:solidFill>
                  <a:schemeClr val="tx1"/>
                </a:solidFill>
                <a:latin typeface="ＭＳ Ｐゴシック" pitchFamily="34" charset="-128"/>
              </a:rPr>
              <a:t>月</a:t>
            </a:r>
            <a:endParaRPr kumimoji="0" lang="en-US" altLang="ja-JP" sz="1400" b="1">
              <a:solidFill>
                <a:schemeClr val="tx1"/>
              </a:solidFill>
              <a:latin typeface="ＭＳ Ｐゴシック" pitchFamily="34" charset="-128"/>
            </a:endParaRPr>
          </a:p>
          <a:p>
            <a:pPr eaLnBrk="0" hangingPunct="0"/>
            <a:r>
              <a:rPr kumimoji="0" lang="ja-JP" altLang="en-US" sz="1400" b="1">
                <a:solidFill>
                  <a:schemeClr val="tx1"/>
                </a:solidFill>
                <a:latin typeface="ＭＳ Ｐゴシック" pitchFamily="34" charset="-128"/>
              </a:rPr>
              <a:t>　</a:t>
            </a:r>
            <a:r>
              <a:rPr kumimoji="0" lang="zh-CN" altLang="en-US" sz="1400">
                <a:solidFill>
                  <a:schemeClr val="tx1"/>
                </a:solidFill>
                <a:latin typeface="ＭＳ Ｐゴシック" pitchFamily="34" charset="-128"/>
              </a:rPr>
              <a:t>可以踩气球</a:t>
            </a:r>
            <a:r>
              <a:rPr kumimoji="0" lang="ja-JP" altLang="en-US" sz="1400">
                <a:solidFill>
                  <a:schemeClr val="tx1"/>
                </a:solidFill>
                <a:latin typeface="ＭＳ Ｐゴシック" pitchFamily="34" charset="-128"/>
              </a:rPr>
              <a:t>・・・</a:t>
            </a:r>
            <a:endParaRPr kumimoji="0" lang="en-US" altLang="ja-JP" sz="1400">
              <a:solidFill>
                <a:schemeClr val="tx1"/>
              </a:solidFill>
              <a:latin typeface="ＭＳ Ｐゴシック" pitchFamily="34" charset="-128"/>
            </a:endParaRPr>
          </a:p>
        </p:txBody>
      </p:sp>
      <p:sp>
        <p:nvSpPr>
          <p:cNvPr id="59397" name="テキスト ボックス 18"/>
          <p:cNvSpPr txBox="1">
            <a:spLocks noChangeArrowheads="1"/>
          </p:cNvSpPr>
          <p:nvPr/>
        </p:nvSpPr>
        <p:spPr bwMode="auto">
          <a:xfrm>
            <a:off x="5318125" y="333375"/>
            <a:ext cx="3263900" cy="942975"/>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2011</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2</a:t>
            </a:r>
            <a:r>
              <a:rPr kumimoji="0" lang="ja-JP" altLang="en-US" sz="1400" b="1">
                <a:solidFill>
                  <a:schemeClr val="tx1"/>
                </a:solidFill>
                <a:latin typeface="ＭＳ Ｐゴシック" pitchFamily="34" charset="-128"/>
              </a:rPr>
              <a:t>月</a:t>
            </a:r>
            <a:endParaRPr kumimoji="0" lang="en-US" altLang="ja-JP" sz="1400" b="1">
              <a:solidFill>
                <a:schemeClr val="tx1"/>
              </a:solidFill>
              <a:latin typeface="ＭＳ Ｐゴシック" pitchFamily="34" charset="-128"/>
            </a:endParaRPr>
          </a:p>
          <a:p>
            <a:pPr eaLnBrk="0" hangingPunct="0"/>
            <a:r>
              <a:rPr kumimoji="0" lang="ja-JP" altLang="en-US" sz="1400" b="1">
                <a:solidFill>
                  <a:schemeClr val="tx1"/>
                </a:solidFill>
                <a:latin typeface="ＭＳ Ｐゴシック" pitchFamily="34" charset="-128"/>
              </a:rPr>
              <a:t>　</a:t>
            </a:r>
            <a:r>
              <a:rPr kumimoji="0" lang="zh-CN" altLang="en-US" sz="1400">
                <a:solidFill>
                  <a:schemeClr val="tx1"/>
                </a:solidFill>
                <a:latin typeface="ＭＳ Ｐゴシック" pitchFamily="34" charset="-128"/>
              </a:rPr>
              <a:t>还可以扶着轮椅走路</a:t>
            </a:r>
            <a:r>
              <a:rPr kumimoji="0" lang="ja-JP" altLang="en-US" sz="1400">
                <a:solidFill>
                  <a:schemeClr val="tx1"/>
                </a:solidFill>
                <a:latin typeface="ＭＳ Ｐゴシック" pitchFamily="34" charset="-128"/>
              </a:rPr>
              <a:t>・・・</a:t>
            </a:r>
            <a:endParaRPr kumimoji="0" lang="en-US" altLang="ja-JP" sz="1400">
              <a:solidFill>
                <a:schemeClr val="tx1"/>
              </a:solidFill>
              <a:latin typeface="ＭＳ Ｐゴシック" pitchFamily="34" charset="-128"/>
            </a:endParaRPr>
          </a:p>
          <a:p>
            <a:pPr eaLnBrk="0" hangingPunct="0"/>
            <a:r>
              <a:rPr kumimoji="0" lang="ja-JP" altLang="en-US" sz="1400">
                <a:solidFill>
                  <a:schemeClr val="tx1"/>
                </a:solidFill>
                <a:latin typeface="ＭＳ Ｐゴシック" pitchFamily="34" charset="-128"/>
              </a:rPr>
              <a:t>　</a:t>
            </a:r>
            <a:r>
              <a:rPr kumimoji="0" lang="zh-CN" altLang="en-US" sz="1400">
                <a:solidFill>
                  <a:schemeClr val="tx1"/>
                </a:solidFill>
                <a:latin typeface="ＭＳ Ｐゴシック" pitchFamily="34" charset="-128"/>
              </a:rPr>
              <a:t>通常就算骨折也不奇怪</a:t>
            </a:r>
            <a:r>
              <a:rPr kumimoji="0" lang="ja-JP" altLang="en-US" sz="1400">
                <a:solidFill>
                  <a:schemeClr val="tx1"/>
                </a:solidFill>
                <a:latin typeface="ＭＳ Ｐゴシック" pitchFamily="34" charset="-128"/>
              </a:rPr>
              <a:t>、</a:t>
            </a:r>
            <a:r>
              <a:rPr kumimoji="0" lang="zh-CN" altLang="en-US" sz="1400">
                <a:solidFill>
                  <a:schemeClr val="tx1"/>
                </a:solidFill>
                <a:latin typeface="ＭＳ Ｐゴシック" pitchFamily="34" charset="-128"/>
              </a:rPr>
              <a:t>现在就算摔倒</a:t>
            </a:r>
          </a:p>
          <a:p>
            <a:pPr eaLnBrk="0" hangingPunct="0"/>
            <a:r>
              <a:rPr kumimoji="0" lang="zh-CN" altLang="en-US" sz="1400">
                <a:solidFill>
                  <a:schemeClr val="tx1"/>
                </a:solidFill>
                <a:latin typeface="ＭＳ Ｐゴシック" pitchFamily="34" charset="-128"/>
              </a:rPr>
              <a:t>  也没关系</a:t>
            </a:r>
            <a:r>
              <a:rPr kumimoji="0" lang="ja-JP" altLang="en-US" sz="1400">
                <a:solidFill>
                  <a:schemeClr val="tx1"/>
                </a:solidFill>
                <a:latin typeface="ＭＳ Ｐゴシック" pitchFamily="34" charset="-128"/>
              </a:rPr>
              <a:t>！（</a:t>
            </a:r>
            <a:r>
              <a:rPr kumimoji="0" lang="zh-CN" altLang="en-US" sz="1400">
                <a:solidFill>
                  <a:schemeClr val="tx1"/>
                </a:solidFill>
                <a:latin typeface="ＭＳ Ｐゴシック" pitchFamily="34" charset="-128"/>
              </a:rPr>
              <a:t>笑脸</a:t>
            </a:r>
            <a:r>
              <a:rPr kumimoji="0" lang="ja-JP" altLang="en-US" sz="1400">
                <a:solidFill>
                  <a:schemeClr val="tx1"/>
                </a:solidFill>
                <a:latin typeface="ＭＳ Ｐゴシック" pitchFamily="34" charset="-128"/>
              </a:rPr>
              <a:t>）</a:t>
            </a:r>
            <a:endParaRPr kumimoji="0" lang="en-US" altLang="ja-JP" sz="1400">
              <a:solidFill>
                <a:schemeClr val="tx1"/>
              </a:solidFill>
              <a:latin typeface="ＭＳ Ｐゴシック" pitchFamily="34" charset="-128"/>
            </a:endParaRPr>
          </a:p>
        </p:txBody>
      </p:sp>
      <p:sp>
        <p:nvSpPr>
          <p:cNvPr id="59398" name="正方形/長方形 3"/>
          <p:cNvSpPr>
            <a:spLocks noChangeArrowheads="1"/>
          </p:cNvSpPr>
          <p:nvPr/>
        </p:nvSpPr>
        <p:spPr bwMode="auto">
          <a:xfrm>
            <a:off x="214313" y="44450"/>
            <a:ext cx="2000250" cy="641350"/>
          </a:xfrm>
          <a:prstGeom prst="rect">
            <a:avLst/>
          </a:prstGeom>
          <a:solidFill>
            <a:srgbClr val="00CCFF"/>
          </a:solidFill>
          <a:ln w="9525">
            <a:noFill/>
            <a:miter lim="800000"/>
            <a:headEnd/>
            <a:tailEnd/>
          </a:ln>
        </p:spPr>
        <p:txBody>
          <a:bodyPr>
            <a:spAutoFit/>
          </a:bodyPr>
          <a:lstStyle/>
          <a:p>
            <a:pPr eaLnBrk="0" hangingPunct="0"/>
            <a:r>
              <a:rPr kumimoji="0" lang="ja-JP" altLang="en-US" sz="1800" b="1">
                <a:solidFill>
                  <a:schemeClr val="tx1"/>
                </a:solidFill>
                <a:latin typeface="Calibri" pitchFamily="34" charset="0"/>
              </a:rPr>
              <a:t>５７</a:t>
            </a:r>
            <a:r>
              <a:rPr kumimoji="0" lang="zh-CN" altLang="en-US" sz="1800" b="1">
                <a:solidFill>
                  <a:schemeClr val="tx1"/>
                </a:solidFill>
                <a:latin typeface="Calibri" pitchFamily="34" charset="0"/>
              </a:rPr>
              <a:t>岁男性</a:t>
            </a:r>
            <a:endParaRPr kumimoji="0" lang="en-US" altLang="zh-CN" sz="1800" b="1">
              <a:solidFill>
                <a:schemeClr val="tx1"/>
              </a:solidFill>
              <a:latin typeface="Calibri" pitchFamily="34" charset="0"/>
            </a:endParaRPr>
          </a:p>
          <a:p>
            <a:pPr eaLnBrk="0" hangingPunct="0"/>
            <a:r>
              <a:rPr kumimoji="0" lang="zh-CN" altLang="en-US" sz="1800" b="1">
                <a:solidFill>
                  <a:schemeClr val="tx1"/>
                </a:solidFill>
                <a:latin typeface="Calibri" pitchFamily="34" charset="0"/>
              </a:rPr>
              <a:t>疾病名</a:t>
            </a:r>
            <a:r>
              <a:rPr kumimoji="0" lang="ja-JP" altLang="en-US" sz="1800" b="1">
                <a:solidFill>
                  <a:schemeClr val="tx1"/>
                </a:solidFill>
                <a:latin typeface="Calibri" pitchFamily="34" charset="0"/>
              </a:rPr>
              <a:t>：</a:t>
            </a:r>
            <a:r>
              <a:rPr kumimoji="0" lang="zh-CN" altLang="en-US" sz="1800" b="1">
                <a:solidFill>
                  <a:schemeClr val="tx1"/>
                </a:solidFill>
                <a:latin typeface="Calibri" pitchFamily="34" charset="0"/>
              </a:rPr>
              <a:t>小儿麻痹</a:t>
            </a:r>
            <a:endParaRPr kumimoji="0" lang="en-US" altLang="zh-CN" sz="1800" b="1">
              <a:solidFill>
                <a:schemeClr val="tx1"/>
              </a:solidFill>
              <a:latin typeface="Calibri" pitchFamily="34" charset="0"/>
            </a:endParaRPr>
          </a:p>
        </p:txBody>
      </p:sp>
      <p:sp>
        <p:nvSpPr>
          <p:cNvPr id="59399" name="テキスト ボックス 18"/>
          <p:cNvSpPr txBox="1">
            <a:spLocks noChangeArrowheads="1"/>
          </p:cNvSpPr>
          <p:nvPr/>
        </p:nvSpPr>
        <p:spPr bwMode="auto">
          <a:xfrm>
            <a:off x="611188" y="3429000"/>
            <a:ext cx="2308225" cy="523875"/>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2011</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8</a:t>
            </a:r>
            <a:r>
              <a:rPr kumimoji="0" lang="ja-JP" altLang="en-US" sz="1400" b="1">
                <a:solidFill>
                  <a:schemeClr val="tx1"/>
                </a:solidFill>
                <a:latin typeface="ＭＳ Ｐゴシック" pitchFamily="34" charset="-128"/>
              </a:rPr>
              <a:t>月</a:t>
            </a:r>
            <a:r>
              <a:rPr kumimoji="0" lang="en-US" altLang="ja-JP" sz="1400" b="1">
                <a:solidFill>
                  <a:schemeClr val="tx1"/>
                </a:solidFill>
                <a:latin typeface="ＭＳ Ｐゴシック" pitchFamily="34" charset="-128"/>
              </a:rPr>
              <a:t>20</a:t>
            </a:r>
            <a:r>
              <a:rPr kumimoji="0" lang="ja-JP" altLang="en-US" sz="1400" b="1">
                <a:solidFill>
                  <a:schemeClr val="tx1"/>
                </a:solidFill>
                <a:latin typeface="ＭＳ Ｐゴシック" pitchFamily="34" charset="-128"/>
              </a:rPr>
              <a:t>日</a:t>
            </a:r>
            <a:endParaRPr kumimoji="0" lang="en-US" altLang="ja-JP" sz="1400" b="1">
              <a:solidFill>
                <a:schemeClr val="tx1"/>
              </a:solidFill>
              <a:latin typeface="ＭＳ Ｐゴシック" pitchFamily="34" charset="-128"/>
            </a:endParaRPr>
          </a:p>
          <a:p>
            <a:pPr eaLnBrk="0" hangingPunct="0"/>
            <a:r>
              <a:rPr kumimoji="0" lang="ja-JP" altLang="en-US" sz="1400" b="1">
                <a:solidFill>
                  <a:schemeClr val="tx1"/>
                </a:solidFill>
                <a:latin typeface="ＭＳ Ｐゴシック" pitchFamily="34" charset="-128"/>
              </a:rPr>
              <a:t>　</a:t>
            </a:r>
            <a:r>
              <a:rPr kumimoji="0" lang="zh-CN" altLang="en-US" sz="1400">
                <a:solidFill>
                  <a:schemeClr val="tx1"/>
                </a:solidFill>
                <a:latin typeface="ＭＳ Ｐゴシック" pitchFamily="34" charset="-128"/>
              </a:rPr>
              <a:t>游泳</a:t>
            </a:r>
            <a:r>
              <a:rPr kumimoji="0" lang="ja-JP" altLang="en-US" sz="1400">
                <a:solidFill>
                  <a:schemeClr val="tx1"/>
                </a:solidFill>
                <a:latin typeface="ＭＳ Ｐゴシック" pitchFamily="34" charset="-128"/>
              </a:rPr>
              <a:t>！</a:t>
            </a:r>
            <a:r>
              <a:rPr kumimoji="0" lang="zh-CN" altLang="en-US" sz="1400">
                <a:solidFill>
                  <a:schemeClr val="tx1"/>
                </a:solidFill>
                <a:latin typeface="ＭＳ Ｐゴシック" pitchFamily="34" charset="-128"/>
              </a:rPr>
              <a:t>下一个是</a:t>
            </a:r>
            <a:r>
              <a:rPr kumimoji="0" lang="ja-JP" altLang="en-US" sz="1400">
                <a:solidFill>
                  <a:schemeClr val="tx1"/>
                </a:solidFill>
                <a:latin typeface="ＭＳ Ｐゴシック" pitchFamily="34" charset="-128"/>
              </a:rPr>
              <a:t>、</a:t>
            </a:r>
            <a:r>
              <a:rPr kumimoji="0" lang="zh-CN" altLang="en-US" sz="1400">
                <a:solidFill>
                  <a:schemeClr val="tx1"/>
                </a:solidFill>
                <a:latin typeface="ＭＳ Ｐゴシック" pitchFamily="34" charset="-128"/>
              </a:rPr>
              <a:t>蹬腿</a:t>
            </a:r>
            <a:r>
              <a:rPr kumimoji="0" lang="ja-JP" altLang="en-US" sz="1400">
                <a:solidFill>
                  <a:schemeClr val="tx1"/>
                </a:solidFill>
                <a:latin typeface="ＭＳ Ｐゴシック" pitchFamily="34" charset="-128"/>
              </a:rPr>
              <a:t>・・・</a:t>
            </a:r>
            <a:endParaRPr kumimoji="0" lang="en-US" altLang="ja-JP" sz="1400">
              <a:solidFill>
                <a:schemeClr val="tx1"/>
              </a:solidFill>
              <a:latin typeface="ＭＳ Ｐゴシック" pitchFamily="34" charset="-128"/>
            </a:endParaRPr>
          </a:p>
        </p:txBody>
      </p:sp>
      <p:sp>
        <p:nvSpPr>
          <p:cNvPr id="59400" name="テキスト ボックス 18"/>
          <p:cNvSpPr txBox="1">
            <a:spLocks noChangeArrowheads="1"/>
          </p:cNvSpPr>
          <p:nvPr/>
        </p:nvSpPr>
        <p:spPr bwMode="auto">
          <a:xfrm>
            <a:off x="4614863" y="3421063"/>
            <a:ext cx="4703762" cy="523875"/>
          </a:xfrm>
          <a:prstGeom prst="rect">
            <a:avLst/>
          </a:prstGeom>
          <a:noFill/>
          <a:ln w="9525">
            <a:noFill/>
            <a:miter lim="800000"/>
            <a:headEnd/>
            <a:tailEnd/>
          </a:ln>
        </p:spPr>
        <p:txBody>
          <a:bodyPr wrap="none">
            <a:spAutoFit/>
          </a:bodyPr>
          <a:lstStyle/>
          <a:p>
            <a:pPr eaLnBrk="0" hangingPunct="0"/>
            <a:r>
              <a:rPr kumimoji="0" lang="en-US" altLang="ja-JP" sz="1400" b="1">
                <a:solidFill>
                  <a:schemeClr val="tx1"/>
                </a:solidFill>
                <a:latin typeface="ＭＳ Ｐゴシック" pitchFamily="34" charset="-128"/>
              </a:rPr>
              <a:t>2011</a:t>
            </a:r>
            <a:r>
              <a:rPr kumimoji="0" lang="ja-JP" altLang="en-US" sz="1400" b="1">
                <a:solidFill>
                  <a:schemeClr val="tx1"/>
                </a:solidFill>
                <a:latin typeface="ＭＳ Ｐゴシック" pitchFamily="34" charset="-128"/>
              </a:rPr>
              <a:t>年</a:t>
            </a:r>
            <a:r>
              <a:rPr kumimoji="0" lang="en-US" altLang="ja-JP" sz="1400" b="1">
                <a:solidFill>
                  <a:schemeClr val="tx1"/>
                </a:solidFill>
                <a:latin typeface="ＭＳ Ｐゴシック" pitchFamily="34" charset="-128"/>
              </a:rPr>
              <a:t>9</a:t>
            </a:r>
            <a:r>
              <a:rPr kumimoji="0" lang="ja-JP" altLang="en-US" sz="1400" b="1">
                <a:solidFill>
                  <a:schemeClr val="tx1"/>
                </a:solidFill>
                <a:latin typeface="ＭＳ Ｐゴシック" pitchFamily="34" charset="-128"/>
              </a:rPr>
              <a:t>月</a:t>
            </a:r>
            <a:r>
              <a:rPr kumimoji="0" lang="en-US" altLang="ja-JP" sz="1400" b="1">
                <a:solidFill>
                  <a:schemeClr val="tx1"/>
                </a:solidFill>
                <a:latin typeface="ＭＳ Ｐゴシック" pitchFamily="34" charset="-128"/>
              </a:rPr>
              <a:t>25</a:t>
            </a:r>
            <a:r>
              <a:rPr kumimoji="0" lang="ja-JP" altLang="en-US" sz="1400" b="1">
                <a:solidFill>
                  <a:schemeClr val="tx1"/>
                </a:solidFill>
                <a:latin typeface="ＭＳ Ｐゴシック" pitchFamily="34" charset="-128"/>
              </a:rPr>
              <a:t>日</a:t>
            </a:r>
            <a:endParaRPr kumimoji="0" lang="en-US" altLang="ja-JP" sz="1400" b="1">
              <a:solidFill>
                <a:schemeClr val="tx1"/>
              </a:solidFill>
              <a:latin typeface="ＭＳ Ｐゴシック" pitchFamily="34" charset="-128"/>
            </a:endParaRPr>
          </a:p>
          <a:p>
            <a:pPr eaLnBrk="0" hangingPunct="0"/>
            <a:r>
              <a:rPr kumimoji="0" lang="ja-JP" altLang="en-US" sz="1400" b="1">
                <a:solidFill>
                  <a:schemeClr val="tx1"/>
                </a:solidFill>
                <a:latin typeface="ＭＳ Ｐゴシック" pitchFamily="34" charset="-128"/>
              </a:rPr>
              <a:t>　</a:t>
            </a:r>
            <a:r>
              <a:rPr kumimoji="0" lang="zh-CN" altLang="en-US" sz="1400">
                <a:solidFill>
                  <a:schemeClr val="tx1"/>
                </a:solidFill>
                <a:latin typeface="ＭＳ Ｐゴシック" pitchFamily="34" charset="-128"/>
              </a:rPr>
              <a:t>基本上可以步行</a:t>
            </a:r>
            <a:r>
              <a:rPr kumimoji="0" lang="ja-JP" altLang="en-US" sz="1400">
                <a:solidFill>
                  <a:schemeClr val="tx1"/>
                </a:solidFill>
                <a:latin typeface="ＭＳ Ｐゴシック" pitchFamily="34" charset="-128"/>
              </a:rPr>
              <a:t>！</a:t>
            </a:r>
            <a:r>
              <a:rPr kumimoji="0" lang="zh-CN" altLang="en-US" sz="1400">
                <a:solidFill>
                  <a:schemeClr val="tx1"/>
                </a:solidFill>
                <a:latin typeface="ＭＳ Ｐゴシック" pitchFamily="34" charset="-128"/>
              </a:rPr>
              <a:t>就像平日那样自由行走的日子近了</a:t>
            </a:r>
            <a:r>
              <a:rPr kumimoji="0" lang="ja-JP" altLang="en-US" sz="1400">
                <a:solidFill>
                  <a:schemeClr val="tx1"/>
                </a:solidFill>
                <a:latin typeface="ＭＳ Ｐゴシック" pitchFamily="34" charset="-128"/>
              </a:rPr>
              <a:t>・・・</a:t>
            </a:r>
            <a:endParaRPr kumimoji="0" lang="en-US" altLang="ja-JP" sz="1400">
              <a:solidFill>
                <a:schemeClr val="tx1"/>
              </a:solidFill>
              <a:latin typeface="ＭＳ Ｐゴシック" pitchFamily="34" charset="-128"/>
            </a:endParaRPr>
          </a:p>
        </p:txBody>
      </p:sp>
      <p:pic>
        <p:nvPicPr>
          <p:cNvPr id="59402" name="Picture 3" descr="C:\Users\Chigusa\AppData\Local\Microsoft\Windows\Temporary Internet Files\Content.IE5\WKAPYIZ4\MPj04021540000[1].jpg"/>
          <p:cNvPicPr>
            <a:picLocks noChangeAspect="1" noChangeArrowheads="1"/>
          </p:cNvPicPr>
          <p:nvPr/>
        </p:nvPicPr>
        <p:blipFill>
          <a:blip r:embed="rId13" cstate="print"/>
          <a:srcRect/>
          <a:stretch>
            <a:fillRect/>
          </a:stretch>
        </p:blipFill>
        <p:spPr bwMode="auto">
          <a:xfrm>
            <a:off x="8388350" y="3875088"/>
            <a:ext cx="346075" cy="357187"/>
          </a:xfrm>
          <a:prstGeom prst="rect">
            <a:avLst/>
          </a:prstGeom>
          <a:noFill/>
          <a:ln w="9525">
            <a:noFill/>
            <a:miter lim="800000"/>
            <a:headEnd/>
            <a:tailEnd/>
          </a:ln>
        </p:spPr>
      </p:pic>
      <p:pic>
        <p:nvPicPr>
          <p:cNvPr id="59404" name="Picture 3" descr="C:\Users\Chigusa\AppData\Local\Microsoft\Windows\Temporary Internet Files\Content.IE5\WKAPYIZ4\MPj04021540000[1].jpg"/>
          <p:cNvPicPr>
            <a:picLocks noChangeAspect="1" noChangeArrowheads="1"/>
          </p:cNvPicPr>
          <p:nvPr/>
        </p:nvPicPr>
        <p:blipFill>
          <a:blip r:embed="rId13" cstate="print"/>
          <a:srcRect/>
          <a:stretch>
            <a:fillRect/>
          </a:stretch>
        </p:blipFill>
        <p:spPr bwMode="auto">
          <a:xfrm>
            <a:off x="2281238" y="1412875"/>
            <a:ext cx="346075" cy="357188"/>
          </a:xfrm>
          <a:prstGeom prst="rect">
            <a:avLst/>
          </a:prstGeom>
          <a:noFill/>
          <a:ln w="9525">
            <a:noFill/>
            <a:miter lim="800000"/>
            <a:headEnd/>
            <a:tailEnd/>
          </a:ln>
        </p:spPr>
      </p:pic>
      <p:pic>
        <p:nvPicPr>
          <p:cNvPr id="59406" name="Picture 3" descr="C:\Users\Chigusa\AppData\Local\Microsoft\Windows\Temporary Internet Files\Content.IE5\WKAPYIZ4\MPj04021540000[1].jpg"/>
          <p:cNvPicPr>
            <a:picLocks noChangeAspect="1" noChangeArrowheads="1"/>
          </p:cNvPicPr>
          <p:nvPr/>
        </p:nvPicPr>
        <p:blipFill>
          <a:blip r:embed="rId13" cstate="print"/>
          <a:srcRect/>
          <a:stretch>
            <a:fillRect/>
          </a:stretch>
        </p:blipFill>
        <p:spPr bwMode="auto">
          <a:xfrm>
            <a:off x="4956175" y="1436688"/>
            <a:ext cx="346075" cy="357187"/>
          </a:xfrm>
          <a:prstGeom prst="rect">
            <a:avLst/>
          </a:prstGeom>
          <a:noFill/>
          <a:ln w="9525">
            <a:noFill/>
            <a:miter lim="800000"/>
            <a:headEnd/>
            <a:tailEnd/>
          </a:ln>
        </p:spPr>
      </p:pic>
      <p:pic>
        <p:nvPicPr>
          <p:cNvPr id="59408" name="Picture 3" descr="C:\Users\Chigusa\AppData\Local\Microsoft\Windows\Temporary Internet Files\Content.IE5\WKAPYIZ4\MPj04021540000[1].jpg"/>
          <p:cNvPicPr>
            <a:picLocks noChangeAspect="1" noChangeArrowheads="1"/>
          </p:cNvPicPr>
          <p:nvPr/>
        </p:nvPicPr>
        <p:blipFill>
          <a:blip r:embed="rId13" cstate="print"/>
          <a:srcRect/>
          <a:stretch>
            <a:fillRect/>
          </a:stretch>
        </p:blipFill>
        <p:spPr bwMode="auto">
          <a:xfrm>
            <a:off x="8329613" y="1190625"/>
            <a:ext cx="346075" cy="357188"/>
          </a:xfrm>
          <a:prstGeom prst="rect">
            <a:avLst/>
          </a:prstGeom>
          <a:noFill/>
          <a:ln w="9525">
            <a:noFill/>
            <a:miter lim="800000"/>
            <a:headEnd/>
            <a:tailEnd/>
          </a:ln>
        </p:spPr>
      </p:pic>
      <p:pic>
        <p:nvPicPr>
          <p:cNvPr id="59410" name="Picture 3" descr="C:\Users\Chigusa\AppData\Local\Microsoft\Windows\Temporary Internet Files\Content.IE5\WKAPYIZ4\MPj04021540000[1].jpg"/>
          <p:cNvPicPr>
            <a:picLocks noChangeAspect="1" noChangeArrowheads="1"/>
          </p:cNvPicPr>
          <p:nvPr/>
        </p:nvPicPr>
        <p:blipFill>
          <a:blip r:embed="rId13" cstate="print"/>
          <a:srcRect/>
          <a:stretch>
            <a:fillRect/>
          </a:stretch>
        </p:blipFill>
        <p:spPr bwMode="auto">
          <a:xfrm>
            <a:off x="4067175" y="3883025"/>
            <a:ext cx="346075" cy="357188"/>
          </a:xfrm>
          <a:prstGeom prst="rect">
            <a:avLst/>
          </a:prstGeom>
          <a:noFill/>
          <a:ln w="9525">
            <a:noFill/>
            <a:miter lim="800000"/>
            <a:headEnd/>
            <a:tailEnd/>
          </a:ln>
        </p:spPr>
      </p:pic>
      <p:pic>
        <p:nvPicPr>
          <p:cNvPr id="19" name="abesama_風船.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cstate="print"/>
          <a:stretch>
            <a:fillRect/>
          </a:stretch>
        </p:blipFill>
        <p:spPr>
          <a:xfrm>
            <a:off x="349882" y="1556791"/>
            <a:ext cx="2200910" cy="1650683"/>
          </a:xfrm>
          <a:prstGeom prst="rect">
            <a:avLst/>
          </a:prstGeom>
        </p:spPr>
      </p:pic>
      <p:pic>
        <p:nvPicPr>
          <p:cNvPr id="20" name="屈伸_2011_08_07.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cstate="print"/>
          <a:stretch>
            <a:fillRect/>
          </a:stretch>
        </p:blipFill>
        <p:spPr>
          <a:xfrm>
            <a:off x="2988521" y="1556792"/>
            <a:ext cx="2200910" cy="1650683"/>
          </a:xfrm>
          <a:prstGeom prst="rect">
            <a:avLst/>
          </a:prstGeom>
        </p:spPr>
      </p:pic>
      <p:pic>
        <p:nvPicPr>
          <p:cNvPr id="21" name="video-2011-02-05-10-14-49_x264.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cstate="print"/>
          <a:stretch>
            <a:fillRect/>
          </a:stretch>
        </p:blipFill>
        <p:spPr>
          <a:xfrm>
            <a:off x="5796136" y="1340768"/>
            <a:ext cx="2745600" cy="2059200"/>
          </a:xfrm>
          <a:prstGeom prst="rect">
            <a:avLst/>
          </a:prstGeom>
        </p:spPr>
      </p:pic>
      <p:pic>
        <p:nvPicPr>
          <p:cNvPr id="22" name="2011_8_20_swiming.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cstate="print"/>
          <a:stretch>
            <a:fillRect/>
          </a:stretch>
        </p:blipFill>
        <p:spPr>
          <a:xfrm>
            <a:off x="899591" y="4027022"/>
            <a:ext cx="3341389" cy="2506042"/>
          </a:xfrm>
          <a:prstGeom prst="rect">
            <a:avLst/>
          </a:prstGeom>
        </p:spPr>
      </p:pic>
      <p:pic>
        <p:nvPicPr>
          <p:cNvPr id="23" name="Movie_01_(VTS_02_1歩行20110925).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cstate="print"/>
          <a:stretch>
            <a:fillRect/>
          </a:stretch>
        </p:blipFill>
        <p:spPr>
          <a:xfrm>
            <a:off x="4788024" y="3976598"/>
            <a:ext cx="3847356" cy="25649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video>
              <p:cMediaNode vol="80000">
                <p:cTn id="13" fill="hold" display="0">
                  <p:stCondLst>
                    <p:cond delay="indefinite"/>
                  </p:stCondLst>
                </p:cTn>
                <p:tgtEl>
                  <p:spTgt spid="20"/>
                </p:tgtEl>
              </p:cMediaNode>
            </p:vide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1"/>
                                        </p:tgtEl>
                                      </p:cBhvr>
                                    </p:cmd>
                                  </p:childTnLst>
                                </p:cTn>
                              </p:par>
                            </p:childTnLst>
                          </p:cTn>
                        </p:par>
                      </p:childTnLst>
                    </p:cTn>
                  </p:par>
                </p:childTnLst>
              </p:cTn>
              <p:nextCondLst>
                <p:cond evt="onClick" delay="0">
                  <p:tgtEl>
                    <p:spTgt spid="21"/>
                  </p:tgtEl>
                </p:cond>
              </p:nextCondLst>
            </p:seq>
            <p:video>
              <p:cMediaNode vol="80000">
                <p:cTn id="19" fill="hold" display="0">
                  <p:stCondLst>
                    <p:cond delay="indefinite"/>
                  </p:stCondLst>
                </p:cTn>
                <p:tgtEl>
                  <p:spTgt spid="21"/>
                </p:tgtEl>
              </p:cMediaNode>
            </p:vide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video>
              <p:cMediaNode vol="80000">
                <p:cTn id="25" fill="hold" display="0">
                  <p:stCondLst>
                    <p:cond delay="indefinite"/>
                  </p:stCondLst>
                </p:cTn>
                <p:tgtEl>
                  <p:spTgt spid="22"/>
                </p:tgtEl>
              </p:cMediaNode>
            </p:video>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3"/>
                                        </p:tgtEl>
                                      </p:cBhvr>
                                    </p:cmd>
                                  </p:childTnLst>
                                </p:cTn>
                              </p:par>
                            </p:childTnLst>
                          </p:cTn>
                        </p:par>
                      </p:childTnLst>
                    </p:cTn>
                  </p:par>
                </p:childTnLst>
              </p:cTn>
              <p:nextCondLst>
                <p:cond evt="onClick" delay="0">
                  <p:tgtEl>
                    <p:spTgt spid="23"/>
                  </p:tgtEl>
                </p:cond>
              </p:nextCondLst>
            </p:seq>
            <p:video>
              <p:cMediaNode>
                <p:cTn id="31" fill="hold" display="0">
                  <p:stCondLst>
                    <p:cond delay="indefinite"/>
                  </p:stCondLst>
                  <p:endCondLst>
                    <p:cond evt="onNext" delay="0">
                      <p:tgtEl>
                        <p:sldTgt/>
                      </p:tgtEl>
                    </p:cond>
                    <p:cond evt="onPrev" delay="0">
                      <p:tgtEl>
                        <p:sldTgt/>
                      </p:tgtEl>
                    </p:cond>
                  </p:endCondLst>
                </p:cTn>
                <p:tgtEl>
                  <p:spTgt spid="2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6"/>
          <p:cNvSpPr txBox="1">
            <a:spLocks noChangeArrowheads="1"/>
          </p:cNvSpPr>
          <p:nvPr/>
        </p:nvSpPr>
        <p:spPr bwMode="auto">
          <a:xfrm>
            <a:off x="252413" y="4349750"/>
            <a:ext cx="4225925" cy="1815882"/>
          </a:xfrm>
          <a:prstGeom prst="rect">
            <a:avLst/>
          </a:prstGeom>
          <a:noFill/>
          <a:ln w="9525">
            <a:noFill/>
            <a:miter lim="800000"/>
            <a:headEnd/>
            <a:tailEnd/>
          </a:ln>
        </p:spPr>
        <p:txBody>
          <a:bodyPr>
            <a:spAutoFit/>
          </a:bodyPr>
          <a:lstStyle/>
          <a:p>
            <a:pPr algn="just" eaLnBrk="0" hangingPunct="0"/>
            <a:r>
              <a:rPr kumimoji="0" lang="en-US" altLang="ja-JP" sz="1400" b="1" dirty="0" smtClean="0">
                <a:latin typeface="ＭＳ Ｐゴシック" pitchFamily="34" charset="-128"/>
                <a:ea typeface="ＭＳ Ｐゴシック" pitchFamily="34" charset="-128"/>
              </a:rPr>
              <a:t>【</a:t>
            </a:r>
            <a:r>
              <a:rPr kumimoji="0" lang="zh-CN" altLang="en-US" sz="1400" b="1" dirty="0" smtClean="0">
                <a:latin typeface="ＭＳ Ｐゴシック" pitchFamily="34" charset="-128"/>
              </a:rPr>
              <a:t>左腿可以自由伸张</a:t>
            </a:r>
            <a:r>
              <a:rPr kumimoji="0" lang="en-US" altLang="ja-JP" sz="1400" b="1" dirty="0" smtClean="0">
                <a:latin typeface="ＭＳ Ｐゴシック" pitchFamily="34" charset="-128"/>
              </a:rPr>
              <a:t>=</a:t>
            </a:r>
            <a:r>
              <a:rPr kumimoji="0" lang="zh-CN" altLang="en-US" sz="1400" b="1" dirty="0" smtClean="0">
                <a:latin typeface="ＭＳ Ｐゴシック" pitchFamily="34" charset="-128"/>
              </a:rPr>
              <a:t>来自本人的陈述</a:t>
            </a:r>
            <a:r>
              <a:rPr kumimoji="0" lang="en-US" altLang="ja-JP" sz="1400" b="1" dirty="0" smtClean="0">
                <a:latin typeface="ＭＳ Ｐゴシック" pitchFamily="34" charset="-128"/>
                <a:ea typeface="ＭＳ Ｐゴシック" pitchFamily="34" charset="-128"/>
              </a:rPr>
              <a:t>】</a:t>
            </a:r>
            <a:endParaRPr kumimoji="0" lang="ja-JP" altLang="en-US" sz="1400" b="1" dirty="0">
              <a:latin typeface="ＭＳ Ｐゴシック" pitchFamily="34" charset="-128"/>
              <a:ea typeface="ＭＳ Ｐゴシック" pitchFamily="34" charset="-128"/>
            </a:endParaRPr>
          </a:p>
          <a:p>
            <a:pPr algn="just" eaLnBrk="0" hangingPunct="0"/>
            <a:endParaRPr kumimoji="0" lang="en-US" altLang="ja-JP" sz="1400" dirty="0">
              <a:latin typeface="ＭＳ Ｐゴシック" pitchFamily="34" charset="-128"/>
              <a:ea typeface="ＭＳ Ｐゴシック" pitchFamily="34" charset="-128"/>
            </a:endParaRPr>
          </a:p>
          <a:p>
            <a:pPr eaLnBrk="0" hangingPunct="0"/>
            <a:r>
              <a:rPr kumimoji="0" lang="zh-CN" altLang="en-US" sz="1400" dirty="0" smtClean="0">
                <a:latin typeface="ＭＳ Ｐゴシック" pitchFamily="34" charset="-128"/>
              </a:rPr>
              <a:t>今日（</a:t>
            </a:r>
            <a:r>
              <a:rPr kumimoji="0" lang="en-US" altLang="zh-CN" sz="1400" dirty="0" smtClean="0">
                <a:latin typeface="ＭＳ Ｐゴシック" pitchFamily="34" charset="-128"/>
              </a:rPr>
              <a:t>8</a:t>
            </a:r>
            <a:r>
              <a:rPr kumimoji="0" lang="zh-CN" altLang="en-US" sz="1400" dirty="0" smtClean="0">
                <a:latin typeface="ＭＳ Ｐゴシック" pitchFamily="34" charset="-128"/>
              </a:rPr>
              <a:t>月</a:t>
            </a:r>
            <a:r>
              <a:rPr kumimoji="0" lang="en-US" altLang="zh-CN" sz="1400" dirty="0" smtClean="0">
                <a:latin typeface="ＭＳ Ｐゴシック" pitchFamily="34" charset="-128"/>
              </a:rPr>
              <a:t>11</a:t>
            </a:r>
            <a:r>
              <a:rPr kumimoji="0" lang="zh-CN" altLang="en-US" sz="1400" dirty="0" smtClean="0">
                <a:latin typeface="ＭＳ Ｐゴシック" pitchFamily="34" charset="-128"/>
              </a:rPr>
              <a:t>日）下午</a:t>
            </a:r>
            <a:r>
              <a:rPr kumimoji="0" lang="en-US" altLang="zh-CN" sz="1400" dirty="0" smtClean="0">
                <a:latin typeface="ＭＳ Ｐゴシック" pitchFamily="34" charset="-128"/>
              </a:rPr>
              <a:t>5</a:t>
            </a:r>
            <a:r>
              <a:rPr kumimoji="0" lang="zh-CN" altLang="en-US" sz="1400" dirty="0" smtClean="0">
                <a:latin typeface="ＭＳ Ｐゴシック" pitchFamily="34" charset="-128"/>
              </a:rPr>
              <a:t>点左右，左腿出现异常特别奇怪，侧躺压着右腿睡着了。以前也说过左腿在站立的时候没有弯曲站立的筋力，但左腿突然变得可以抬起了。右腿在下左腿就像伸展似的抬高了。这个对我来说是从所未有的感觉，连我自己也非常吃惊。</a:t>
            </a:r>
            <a:endParaRPr kumimoji="0" lang="zh-CN" altLang="en-US" sz="1400" dirty="0">
              <a:latin typeface="ＭＳ Ｐゴシック" pitchFamily="34" charset="-128"/>
            </a:endParaRPr>
          </a:p>
        </p:txBody>
      </p:sp>
      <p:pic>
        <p:nvPicPr>
          <p:cNvPr id="28675" name="Picture 2" descr="C:\Users\userTN19CP0115003\AppData\Local\Microsoft\Windows\Temporary Internet Files\Content.IE5\DPIDYGHQ\MC900432639[1].png"/>
          <p:cNvPicPr>
            <a:picLocks noChangeAspect="1" noChangeArrowheads="1"/>
          </p:cNvPicPr>
          <p:nvPr/>
        </p:nvPicPr>
        <p:blipFill>
          <a:blip r:embed="rId7" cstate="print"/>
          <a:srcRect/>
          <a:stretch>
            <a:fillRect/>
          </a:stretch>
        </p:blipFill>
        <p:spPr bwMode="auto">
          <a:xfrm>
            <a:off x="252413" y="887413"/>
            <a:ext cx="608012" cy="609600"/>
          </a:xfrm>
          <a:prstGeom prst="rect">
            <a:avLst/>
          </a:prstGeom>
          <a:noFill/>
          <a:ln w="9525">
            <a:noFill/>
            <a:miter lim="800000"/>
            <a:headEnd/>
            <a:tailEnd/>
          </a:ln>
        </p:spPr>
      </p:pic>
      <p:sp>
        <p:nvSpPr>
          <p:cNvPr id="11" name="正方形/長方形 10"/>
          <p:cNvSpPr/>
          <p:nvPr/>
        </p:nvSpPr>
        <p:spPr>
          <a:xfrm>
            <a:off x="-9525" y="88900"/>
            <a:ext cx="38608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zh-CN" altLang="en-US" dirty="0" smtClean="0">
                <a:effectLst>
                  <a:outerShdw blurRad="38100" dist="38100" dir="2700000" algn="tl">
                    <a:srgbClr val="000000">
                      <a:alpha val="43137"/>
                    </a:srgbClr>
                  </a:outerShdw>
                </a:effectLst>
              </a:rPr>
              <a:t>小儿麻痹</a:t>
            </a:r>
            <a:r>
              <a:rPr lang="ja-JP" altLang="en-US" dirty="0">
                <a:effectLst>
                  <a:outerShdw blurRad="38100" dist="38100" dir="2700000" algn="tl">
                    <a:srgbClr val="000000">
                      <a:alpha val="43137"/>
                    </a:srgbClr>
                  </a:outerShdw>
                </a:effectLst>
              </a:rPr>
              <a:t>　</a:t>
            </a:r>
            <a:r>
              <a:rPr lang="en-US" altLang="ja-JP" dirty="0">
                <a:effectLst>
                  <a:outerShdw blurRad="38100" dist="38100" dir="2700000" algn="tl">
                    <a:srgbClr val="000000">
                      <a:alpha val="43137"/>
                    </a:srgbClr>
                  </a:outerShdw>
                </a:effectLst>
              </a:rPr>
              <a:t>(</a:t>
            </a:r>
            <a:r>
              <a:rPr lang="en-US" altLang="ja-JP" dirty="0" smtClean="0">
                <a:effectLst>
                  <a:outerShdw blurRad="38100" dist="38100" dir="2700000" algn="tl">
                    <a:srgbClr val="000000">
                      <a:alpha val="43137"/>
                    </a:srgbClr>
                  </a:outerShdw>
                </a:effectLst>
              </a:rPr>
              <a:t>57</a:t>
            </a:r>
            <a:r>
              <a:rPr lang="zh-CN" altLang="en-US" dirty="0" smtClean="0">
                <a:effectLst>
                  <a:outerShdw blurRad="38100" dist="38100" dir="2700000" algn="tl">
                    <a:srgbClr val="000000">
                      <a:alpha val="43137"/>
                    </a:srgbClr>
                  </a:outerShdw>
                </a:effectLst>
              </a:rPr>
              <a:t>岁</a:t>
            </a:r>
            <a:r>
              <a:rPr lang="ja-JP" altLang="en-US" dirty="0" smtClean="0">
                <a:effectLst>
                  <a:outerShdw blurRad="38100" dist="38100" dir="2700000" algn="tl">
                    <a:srgbClr val="000000">
                      <a:alpha val="43137"/>
                    </a:srgbClr>
                  </a:outerShdw>
                </a:effectLst>
              </a:rPr>
              <a:t> </a:t>
            </a:r>
            <a:r>
              <a:rPr lang="en-US" altLang="ja-JP" dirty="0">
                <a:effectLst>
                  <a:outerShdw blurRad="38100" dist="38100" dir="2700000" algn="tl">
                    <a:srgbClr val="000000">
                      <a:alpha val="43137"/>
                    </a:srgbClr>
                  </a:outerShdw>
                </a:effectLst>
              </a:rPr>
              <a:t>/ </a:t>
            </a:r>
            <a:r>
              <a:rPr lang="zh-CN" altLang="en-US" dirty="0" smtClean="0">
                <a:effectLst>
                  <a:outerShdw blurRad="38100" dist="38100" dir="2700000" algn="tl">
                    <a:srgbClr val="000000">
                      <a:alpha val="43137"/>
                    </a:srgbClr>
                  </a:outerShdw>
                </a:effectLst>
              </a:rPr>
              <a:t>男性</a:t>
            </a:r>
            <a:r>
              <a:rPr lang="en-US" altLang="ja-JP" dirty="0" smtClean="0">
                <a:effectLst>
                  <a:outerShdw blurRad="38100" dist="38100" dir="2700000" algn="tl">
                    <a:srgbClr val="000000">
                      <a:alpha val="43137"/>
                    </a:srgbClr>
                  </a:outerShdw>
                </a:effectLst>
              </a:rPr>
              <a:t>)</a:t>
            </a:r>
            <a:endParaRPr kumimoji="0" lang="ja-JP" altLang="en-US" dirty="0">
              <a:solidFill>
                <a:schemeClr val="bg1"/>
              </a:solidFill>
              <a:effectLst>
                <a:outerShdw blurRad="38100" dist="38100" dir="2700000" algn="tl">
                  <a:srgbClr val="000000">
                    <a:alpha val="43137"/>
                  </a:srgbClr>
                </a:outerShdw>
              </a:effectLst>
              <a:latin typeface="ＭＳ Ｐゴシック" pitchFamily="50" charset="-128"/>
            </a:endParaRPr>
          </a:p>
        </p:txBody>
      </p:sp>
      <p:sp>
        <p:nvSpPr>
          <p:cNvPr id="13" name="正方形/長方形 12"/>
          <p:cNvSpPr/>
          <p:nvPr/>
        </p:nvSpPr>
        <p:spPr>
          <a:xfrm>
            <a:off x="4579938" y="546100"/>
            <a:ext cx="4217987" cy="277813"/>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algn="ctr" eaLnBrk="0" fontAlgn="auto" hangingPunct="0">
              <a:spcBef>
                <a:spcPts val="0"/>
              </a:spcBef>
              <a:spcAft>
                <a:spcPts val="0"/>
              </a:spcAft>
              <a:defRPr/>
            </a:pPr>
            <a:r>
              <a:rPr kumimoji="0" lang="zh-CN" altLang="en-US" sz="1200" dirty="0" smtClean="0">
                <a:solidFill>
                  <a:schemeClr val="bg1"/>
                </a:solidFill>
                <a:latin typeface="ＭＳ Ｐゴシック" pitchFamily="50" charset="-128"/>
              </a:rPr>
              <a:t>第二回投入</a:t>
            </a:r>
            <a:r>
              <a:rPr kumimoji="0" lang="en-US" altLang="zh-CN" sz="1200" dirty="0" smtClean="0">
                <a:solidFill>
                  <a:schemeClr val="bg1"/>
                </a:solidFill>
                <a:latin typeface="ＭＳ Ｐゴシック" pitchFamily="50" charset="-128"/>
              </a:rPr>
              <a:t>10</a:t>
            </a:r>
            <a:r>
              <a:rPr kumimoji="0" lang="zh-CN" altLang="en-US" sz="1200" dirty="0" smtClean="0">
                <a:solidFill>
                  <a:schemeClr val="bg1"/>
                </a:solidFill>
                <a:latin typeface="ＭＳ Ｐゴシック" pitchFamily="50" charset="-128"/>
              </a:rPr>
              <a:t>天后</a:t>
            </a:r>
            <a:r>
              <a:rPr kumimoji="0" lang="ja-JP" altLang="en-US" sz="1200" dirty="0" smtClean="0">
                <a:solidFill>
                  <a:schemeClr val="bg1"/>
                </a:solidFill>
                <a:latin typeface="ＭＳ Ｐゴシック" pitchFamily="50" charset="-128"/>
              </a:rPr>
              <a:t>（</a:t>
            </a:r>
            <a:r>
              <a:rPr kumimoji="0" lang="en-US" altLang="ja-JP" sz="1200" dirty="0">
                <a:solidFill>
                  <a:schemeClr val="bg1"/>
                </a:solidFill>
                <a:latin typeface="ＭＳ Ｐゴシック" pitchFamily="50" charset="-128"/>
              </a:rPr>
              <a:t>2010</a:t>
            </a:r>
            <a:r>
              <a:rPr kumimoji="0" lang="ja-JP" altLang="en-US" sz="1200" dirty="0">
                <a:solidFill>
                  <a:schemeClr val="bg1"/>
                </a:solidFill>
                <a:latin typeface="ＭＳ Ｐゴシック" pitchFamily="50" charset="-128"/>
              </a:rPr>
              <a:t>年</a:t>
            </a:r>
            <a:r>
              <a:rPr kumimoji="0" lang="en-US" altLang="ja-JP" sz="1200" dirty="0">
                <a:solidFill>
                  <a:schemeClr val="bg1"/>
                </a:solidFill>
                <a:latin typeface="ＭＳ Ｐゴシック" pitchFamily="50" charset="-128"/>
              </a:rPr>
              <a:t>3</a:t>
            </a:r>
            <a:r>
              <a:rPr kumimoji="0" lang="ja-JP" altLang="en-US" sz="1200" dirty="0">
                <a:solidFill>
                  <a:schemeClr val="bg1"/>
                </a:solidFill>
                <a:latin typeface="ＭＳ Ｐゴシック" pitchFamily="50" charset="-128"/>
              </a:rPr>
              <a:t>月</a:t>
            </a:r>
            <a:r>
              <a:rPr kumimoji="0" lang="en-US" altLang="ja-JP" sz="1200" dirty="0">
                <a:solidFill>
                  <a:schemeClr val="bg1"/>
                </a:solidFill>
                <a:latin typeface="ＭＳ Ｐゴシック" pitchFamily="50" charset="-128"/>
              </a:rPr>
              <a:t>26</a:t>
            </a:r>
            <a:r>
              <a:rPr kumimoji="0" lang="ja-JP" altLang="en-US" sz="1200" dirty="0">
                <a:solidFill>
                  <a:schemeClr val="bg1"/>
                </a:solidFill>
                <a:latin typeface="ＭＳ Ｐゴシック" pitchFamily="50" charset="-128"/>
              </a:rPr>
              <a:t>日）</a:t>
            </a:r>
            <a:endParaRPr kumimoji="0" lang="en-US" altLang="ja-JP" sz="1200" dirty="0">
              <a:solidFill>
                <a:schemeClr val="bg1"/>
              </a:solidFill>
              <a:latin typeface="ＭＳ Ｐゴシック" pitchFamily="50" charset="-128"/>
            </a:endParaRPr>
          </a:p>
        </p:txBody>
      </p:sp>
      <p:sp>
        <p:nvSpPr>
          <p:cNvPr id="28679" name="テキスト ボックス 18"/>
          <p:cNvSpPr txBox="1">
            <a:spLocks noChangeArrowheads="1"/>
          </p:cNvSpPr>
          <p:nvPr/>
        </p:nvSpPr>
        <p:spPr bwMode="auto">
          <a:xfrm>
            <a:off x="4616450" y="4464050"/>
            <a:ext cx="4181475" cy="1600438"/>
          </a:xfrm>
          <a:prstGeom prst="rect">
            <a:avLst/>
          </a:prstGeom>
          <a:noFill/>
          <a:ln w="9525">
            <a:noFill/>
            <a:miter lim="800000"/>
            <a:headEnd/>
            <a:tailEnd/>
          </a:ln>
        </p:spPr>
        <p:txBody>
          <a:bodyPr>
            <a:spAutoFit/>
          </a:bodyPr>
          <a:lstStyle/>
          <a:p>
            <a:pPr algn="just" eaLnBrk="0" hangingPunct="0"/>
            <a:r>
              <a:rPr kumimoji="0" lang="en-US" altLang="ja-JP" sz="1400" dirty="0" smtClean="0">
                <a:latin typeface="ＭＳ Ｐゴシック" pitchFamily="34" charset="-128"/>
                <a:ea typeface="ＭＳ Ｐゴシック" pitchFamily="34" charset="-128"/>
              </a:rPr>
              <a:t>【</a:t>
            </a:r>
            <a:r>
              <a:rPr kumimoji="0" lang="zh-CN" altLang="en-US" sz="1400" b="1" dirty="0" smtClean="0">
                <a:latin typeface="ＭＳ Ｐゴシック" pitchFamily="34" charset="-128"/>
              </a:rPr>
              <a:t>两条腿的变化</a:t>
            </a:r>
            <a:r>
              <a:rPr kumimoji="0" lang="ja-JP" altLang="en-US" sz="1400" b="1" dirty="0" smtClean="0">
                <a:latin typeface="ＭＳ Ｐゴシック" pitchFamily="34" charset="-128"/>
              </a:rPr>
              <a:t>：　</a:t>
            </a:r>
            <a:r>
              <a:rPr kumimoji="0" lang="zh-CN" altLang="en-US" sz="1400" b="1" dirty="0" smtClean="0">
                <a:latin typeface="ＭＳ Ｐゴシック" pitchFamily="34" charset="-128"/>
              </a:rPr>
              <a:t>本人的陈述</a:t>
            </a:r>
            <a:r>
              <a:rPr kumimoji="0" lang="en-US" altLang="ja-JP" sz="1400" dirty="0" smtClean="0">
                <a:latin typeface="ＭＳ Ｐゴシック" pitchFamily="34" charset="-128"/>
                <a:ea typeface="ＭＳ Ｐゴシック" pitchFamily="34" charset="-128"/>
              </a:rPr>
              <a:t>】</a:t>
            </a:r>
            <a:endParaRPr kumimoji="0" lang="en-US" altLang="ja-JP" sz="1400" dirty="0">
              <a:latin typeface="ＭＳ Ｐゴシック" pitchFamily="34" charset="-128"/>
              <a:ea typeface="ＭＳ Ｐゴシック" pitchFamily="34" charset="-128"/>
            </a:endParaRPr>
          </a:p>
          <a:p>
            <a:pPr algn="just" eaLnBrk="0" hangingPunct="0"/>
            <a:endParaRPr kumimoji="0" lang="en-US" altLang="ja-JP" sz="1400" dirty="0">
              <a:latin typeface="ＭＳ Ｐゴシック" pitchFamily="34" charset="-128"/>
              <a:ea typeface="ＭＳ Ｐゴシック" pitchFamily="34" charset="-128"/>
            </a:endParaRPr>
          </a:p>
          <a:p>
            <a:pPr eaLnBrk="0" hangingPunct="0"/>
            <a:r>
              <a:rPr kumimoji="0" lang="ja-JP" altLang="en-US" sz="1400" dirty="0" smtClean="0">
                <a:latin typeface="Calibri" pitchFamily="34" charset="0"/>
                <a:ea typeface="ＭＳ Ｐゴシック" pitchFamily="34" charset="-128"/>
              </a:rPr>
              <a:t>「</a:t>
            </a:r>
            <a:r>
              <a:rPr kumimoji="0" lang="zh-CN" altLang="en-US" sz="1400" dirty="0" smtClean="0"/>
              <a:t>右腿总的来说实际上就会根本不工作的一条腿。</a:t>
            </a:r>
            <a:endParaRPr kumimoji="0" lang="ja-JP" altLang="zh-CN" sz="1400" dirty="0" smtClean="0"/>
          </a:p>
          <a:p>
            <a:pPr eaLnBrk="0" hangingPunct="0"/>
            <a:r>
              <a:rPr kumimoji="0" lang="zh-CN" altLang="en-US" sz="1400" dirty="0" smtClean="0"/>
              <a:t>随着左腿出现的变化右腿也出现了变化。</a:t>
            </a:r>
            <a:endParaRPr kumimoji="0" lang="zh-CN" altLang="ja-JP" sz="1400" dirty="0" smtClean="0"/>
          </a:p>
          <a:p>
            <a:pPr eaLnBrk="0" hangingPunct="0"/>
            <a:r>
              <a:rPr kumimoji="0" lang="zh-CN" altLang="en-US" sz="1400" dirty="0" smtClean="0"/>
              <a:t>今天早上感觉左腿更有筋力了。</a:t>
            </a:r>
          </a:p>
          <a:p>
            <a:pPr eaLnBrk="0" hangingPunct="0"/>
            <a:r>
              <a:rPr kumimoji="0" lang="zh-CN" altLang="en-US" sz="1400" dirty="0" smtClean="0"/>
              <a:t>还是物理治疗很重要。</a:t>
            </a:r>
            <a:endParaRPr kumimoji="0" lang="zh-CN" altLang="ja-JP" sz="1400" dirty="0" smtClean="0"/>
          </a:p>
          <a:p>
            <a:pPr eaLnBrk="0" hangingPunct="0"/>
            <a:r>
              <a:rPr kumimoji="0" lang="zh-CN" altLang="en-US" sz="1400" dirty="0" smtClean="0"/>
              <a:t>我想这个周末要更加积极参加物理治疗</a:t>
            </a:r>
            <a:r>
              <a:rPr kumimoji="0" lang="ja-JP" altLang="ja-JP" sz="1400" dirty="0" err="1" smtClean="0"/>
              <a:t>。</a:t>
            </a:r>
            <a:r>
              <a:rPr kumimoji="0" lang="ja-JP" altLang="en-US" sz="1400" dirty="0" smtClean="0">
                <a:latin typeface="Calibri" pitchFamily="34" charset="0"/>
                <a:ea typeface="ＭＳ Ｐゴシック" pitchFamily="34" charset="-128"/>
              </a:rPr>
              <a:t>」</a:t>
            </a:r>
            <a:endParaRPr kumimoji="0" lang="ja-JP" altLang="ja-JP" sz="1400" dirty="0">
              <a:latin typeface="Calibri" pitchFamily="34" charset="0"/>
              <a:ea typeface="ＭＳ Ｐゴシック" pitchFamily="34" charset="-128"/>
            </a:endParaRPr>
          </a:p>
        </p:txBody>
      </p:sp>
      <p:pic>
        <p:nvPicPr>
          <p:cNvPr id="28680" name="Picture 2" descr="C:\Users\userTN19CP0115003\AppData\Local\Microsoft\Windows\Temporary Internet Files\Content.IE5\DPIDYGHQ\MC900432639[1].png"/>
          <p:cNvPicPr>
            <a:picLocks noChangeAspect="1" noChangeArrowheads="1"/>
          </p:cNvPicPr>
          <p:nvPr/>
        </p:nvPicPr>
        <p:blipFill>
          <a:blip r:embed="rId7" cstate="print"/>
          <a:srcRect/>
          <a:stretch>
            <a:fillRect/>
          </a:stretch>
        </p:blipFill>
        <p:spPr bwMode="auto">
          <a:xfrm>
            <a:off x="4579938" y="896938"/>
            <a:ext cx="608012" cy="609600"/>
          </a:xfrm>
          <a:prstGeom prst="rect">
            <a:avLst/>
          </a:prstGeom>
          <a:noFill/>
          <a:ln w="9525">
            <a:noFill/>
            <a:miter lim="800000"/>
            <a:headEnd/>
            <a:tailEnd/>
          </a:ln>
        </p:spPr>
      </p:pic>
      <p:pic>
        <p:nvPicPr>
          <p:cNvPr id="10" name="090811左足mp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2001" y="886116"/>
            <a:ext cx="4226689" cy="3456384"/>
          </a:xfrm>
          <a:prstGeom prst="rect">
            <a:avLst/>
          </a:prstGeom>
        </p:spPr>
      </p:pic>
      <p:pic>
        <p:nvPicPr>
          <p:cNvPr id="14" name="3.26左足.mpg">
            <a:hlinkClick r:id="" action="ppaction://media"/>
          </p:cNvPr>
          <p:cNvPicPr>
            <a:picLocks noChangeAspect="1"/>
          </p:cNvPicPr>
          <p:nvPr>
            <a:videoFile r:link="rId3"/>
            <p:extLst>
              <p:ext uri="{DAA4B4D4-6D71-4841-9C94-3DE7FCFB9230}">
                <p14:media xmlns:p14="http://schemas.microsoft.com/office/powerpoint/2010/main" r:embed="rId4">
                  <p14:trim st="490.1476" end="20978.3194"/>
                </p14:media>
              </p:ext>
            </p:extLst>
          </p:nvPr>
        </p:nvPicPr>
        <p:blipFill>
          <a:blip r:embed="rId9" cstate="print"/>
          <a:stretch>
            <a:fillRect/>
          </a:stretch>
        </p:blipFill>
        <p:spPr>
          <a:xfrm>
            <a:off x="4572000" y="908720"/>
            <a:ext cx="4226689" cy="3456384"/>
          </a:xfrm>
          <a:prstGeom prst="rect">
            <a:avLst/>
          </a:prstGeom>
        </p:spPr>
      </p:pic>
    </p:spTree>
    <p:extLst>
      <p:ext uri="{BB962C8B-B14F-4D97-AF65-F5344CB8AC3E}">
        <p14:creationId xmlns:p14="http://schemas.microsoft.com/office/powerpoint/2010/main" val="1382038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p:cTn id="13"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525" y="88900"/>
            <a:ext cx="38608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zh-CN" altLang="en-US" dirty="0" smtClean="0">
                <a:effectLst>
                  <a:outerShdw blurRad="38100" dist="38100" dir="2700000" algn="tl">
                    <a:srgbClr val="000000">
                      <a:alpha val="43137"/>
                    </a:srgbClr>
                  </a:outerShdw>
                </a:effectLst>
              </a:rPr>
              <a:t>小儿麻痹</a:t>
            </a:r>
            <a:r>
              <a:rPr lang="ja-JP" altLang="en-US" dirty="0">
                <a:effectLst>
                  <a:outerShdw blurRad="38100" dist="38100" dir="2700000" algn="tl">
                    <a:srgbClr val="000000">
                      <a:alpha val="43137"/>
                    </a:srgbClr>
                  </a:outerShdw>
                </a:effectLst>
              </a:rPr>
              <a:t>　</a:t>
            </a:r>
            <a:r>
              <a:rPr lang="en-US" altLang="ja-JP" dirty="0">
                <a:effectLst>
                  <a:outerShdw blurRad="38100" dist="38100" dir="2700000" algn="tl">
                    <a:srgbClr val="000000">
                      <a:alpha val="43137"/>
                    </a:srgbClr>
                  </a:outerShdw>
                </a:effectLst>
              </a:rPr>
              <a:t>(</a:t>
            </a:r>
            <a:r>
              <a:rPr lang="en-US" altLang="ja-JP" dirty="0" smtClean="0">
                <a:effectLst>
                  <a:outerShdw blurRad="38100" dist="38100" dir="2700000" algn="tl">
                    <a:srgbClr val="000000">
                      <a:alpha val="43137"/>
                    </a:srgbClr>
                  </a:outerShdw>
                </a:effectLst>
              </a:rPr>
              <a:t>57</a:t>
            </a:r>
            <a:r>
              <a:rPr lang="zh-CN" altLang="en-US" dirty="0" smtClean="0">
                <a:effectLst>
                  <a:outerShdw blurRad="38100" dist="38100" dir="2700000" algn="tl">
                    <a:srgbClr val="000000">
                      <a:alpha val="43137"/>
                    </a:srgbClr>
                  </a:outerShdw>
                </a:effectLst>
              </a:rPr>
              <a:t>岁</a:t>
            </a:r>
            <a:r>
              <a:rPr lang="ja-JP" altLang="en-US" dirty="0" smtClean="0">
                <a:effectLst>
                  <a:outerShdw blurRad="38100" dist="38100" dir="2700000" algn="tl">
                    <a:srgbClr val="000000">
                      <a:alpha val="43137"/>
                    </a:srgbClr>
                  </a:outerShdw>
                </a:effectLst>
              </a:rPr>
              <a:t> </a:t>
            </a:r>
            <a:r>
              <a:rPr lang="en-US" altLang="ja-JP" dirty="0">
                <a:effectLst>
                  <a:outerShdw blurRad="38100" dist="38100" dir="2700000" algn="tl">
                    <a:srgbClr val="000000">
                      <a:alpha val="43137"/>
                    </a:srgbClr>
                  </a:outerShdw>
                </a:effectLst>
              </a:rPr>
              <a:t>/ </a:t>
            </a:r>
            <a:r>
              <a:rPr lang="zh-CN" altLang="en-US" dirty="0" smtClean="0">
                <a:effectLst>
                  <a:outerShdw blurRad="38100" dist="38100" dir="2700000" algn="tl">
                    <a:srgbClr val="000000">
                      <a:alpha val="43137"/>
                    </a:srgbClr>
                  </a:outerShdw>
                </a:effectLst>
              </a:rPr>
              <a:t>男性</a:t>
            </a:r>
            <a:r>
              <a:rPr lang="en-US" altLang="ja-JP" dirty="0" smtClean="0">
                <a:effectLst>
                  <a:outerShdw blurRad="38100" dist="38100" dir="2700000" algn="tl">
                    <a:srgbClr val="000000">
                      <a:alpha val="43137"/>
                    </a:srgbClr>
                  </a:outerShdw>
                </a:effectLst>
              </a:rPr>
              <a:t>)</a:t>
            </a:r>
            <a:endParaRPr kumimoji="0" lang="ja-JP" altLang="en-US" dirty="0">
              <a:solidFill>
                <a:schemeClr val="bg1"/>
              </a:solidFill>
              <a:effectLst>
                <a:outerShdw blurRad="38100" dist="38100" dir="2700000" algn="tl">
                  <a:srgbClr val="000000">
                    <a:alpha val="43137"/>
                  </a:srgbClr>
                </a:outerShdw>
              </a:effectLst>
              <a:latin typeface="ＭＳ Ｐゴシック" pitchFamily="50" charset="-128"/>
            </a:endParaRPr>
          </a:p>
        </p:txBody>
      </p:sp>
      <p:pic>
        <p:nvPicPr>
          <p:cNvPr id="29699" name="Picture 2" descr="C:\Users\userTN19CP0115003\AppData\Local\Microsoft\Windows\Temporary Internet Files\Content.IE5\DPIDYGHQ\MC900432639[1].png"/>
          <p:cNvPicPr>
            <a:picLocks noChangeAspect="1" noChangeArrowheads="1"/>
          </p:cNvPicPr>
          <p:nvPr/>
        </p:nvPicPr>
        <p:blipFill>
          <a:blip r:embed="rId7" cstate="print"/>
          <a:srcRect/>
          <a:stretch>
            <a:fillRect/>
          </a:stretch>
        </p:blipFill>
        <p:spPr bwMode="auto">
          <a:xfrm>
            <a:off x="4605338" y="1833563"/>
            <a:ext cx="608012" cy="608012"/>
          </a:xfrm>
          <a:prstGeom prst="rect">
            <a:avLst/>
          </a:prstGeom>
          <a:noFill/>
          <a:ln w="9525">
            <a:noFill/>
            <a:miter lim="800000"/>
            <a:headEnd/>
            <a:tailEnd/>
          </a:ln>
        </p:spPr>
      </p:pic>
      <p:sp>
        <p:nvSpPr>
          <p:cNvPr id="12" name="正方形/長方形 11"/>
          <p:cNvSpPr/>
          <p:nvPr/>
        </p:nvSpPr>
        <p:spPr>
          <a:xfrm>
            <a:off x="4600575" y="1552575"/>
            <a:ext cx="4256088" cy="277813"/>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algn="ctr" eaLnBrk="0" fontAlgn="auto" hangingPunct="0">
              <a:spcBef>
                <a:spcPts val="0"/>
              </a:spcBef>
              <a:spcAft>
                <a:spcPts val="0"/>
              </a:spcAft>
              <a:defRPr/>
            </a:pPr>
            <a:r>
              <a:rPr kumimoji="0" lang="en-US" altLang="ja-JP" sz="1200" dirty="0">
                <a:solidFill>
                  <a:schemeClr val="bg1"/>
                </a:solidFill>
                <a:latin typeface="ＭＳ Ｐゴシック" charset="-128"/>
              </a:rPr>
              <a:t>2012</a:t>
            </a:r>
            <a:r>
              <a:rPr kumimoji="0" lang="ja-JP" altLang="en-US" sz="1200" dirty="0">
                <a:solidFill>
                  <a:schemeClr val="bg1"/>
                </a:solidFill>
                <a:latin typeface="ＭＳ Ｐゴシック" charset="-128"/>
              </a:rPr>
              <a:t>年</a:t>
            </a:r>
            <a:r>
              <a:rPr kumimoji="0" lang="en-US" altLang="ja-JP" sz="1200" dirty="0">
                <a:solidFill>
                  <a:schemeClr val="bg1"/>
                </a:solidFill>
                <a:latin typeface="ＭＳ Ｐゴシック" charset="-128"/>
              </a:rPr>
              <a:t>6</a:t>
            </a:r>
            <a:r>
              <a:rPr kumimoji="0" lang="ja-JP" altLang="en-US" sz="1200" dirty="0">
                <a:solidFill>
                  <a:schemeClr val="bg1"/>
                </a:solidFill>
                <a:latin typeface="ＭＳ Ｐゴシック" charset="-128"/>
              </a:rPr>
              <a:t>月</a:t>
            </a:r>
            <a:endParaRPr kumimoji="0" lang="en-US" altLang="ja-JP" sz="1200" dirty="0">
              <a:solidFill>
                <a:schemeClr val="bg1"/>
              </a:solidFill>
              <a:latin typeface="ＭＳ Ｐゴシック" charset="-128"/>
            </a:endParaRPr>
          </a:p>
        </p:txBody>
      </p:sp>
      <p:sp>
        <p:nvSpPr>
          <p:cNvPr id="29702" name="テキスト ボックス 18"/>
          <p:cNvSpPr txBox="1">
            <a:spLocks noChangeArrowheads="1"/>
          </p:cNvSpPr>
          <p:nvPr/>
        </p:nvSpPr>
        <p:spPr bwMode="auto">
          <a:xfrm>
            <a:off x="323528" y="5157192"/>
            <a:ext cx="4246562" cy="461665"/>
          </a:xfrm>
          <a:prstGeom prst="rect">
            <a:avLst/>
          </a:prstGeom>
          <a:solidFill>
            <a:schemeClr val="bg1">
              <a:alpha val="70195"/>
            </a:schemeClr>
          </a:solidFill>
          <a:ln w="9525">
            <a:noFill/>
            <a:miter lim="800000"/>
            <a:headEnd/>
            <a:tailEnd/>
          </a:ln>
        </p:spPr>
        <p:txBody>
          <a:bodyPr>
            <a:spAutoFit/>
          </a:bodyPr>
          <a:lstStyle/>
          <a:p>
            <a:pPr eaLnBrk="0" hangingPunct="0"/>
            <a:r>
              <a:rPr kumimoji="0" lang="zh-CN" altLang="en-US" sz="1200" dirty="0" smtClean="0">
                <a:latin typeface="ＭＳ Ｐゴシック" pitchFamily="34" charset="-128"/>
              </a:rPr>
              <a:t>还可以扶着轮椅走路</a:t>
            </a:r>
            <a:r>
              <a:rPr kumimoji="0" lang="ja-JP" altLang="en-US" sz="1200" dirty="0" smtClean="0">
                <a:latin typeface="ＭＳ Ｐゴシック" pitchFamily="34" charset="-128"/>
              </a:rPr>
              <a:t>・・・</a:t>
            </a:r>
            <a:endParaRPr kumimoji="0" lang="en-US" altLang="ja-JP" sz="1200" dirty="0" smtClean="0">
              <a:latin typeface="ＭＳ Ｐゴシック" pitchFamily="34" charset="-128"/>
            </a:endParaRPr>
          </a:p>
          <a:p>
            <a:pPr eaLnBrk="0" hangingPunct="0"/>
            <a:r>
              <a:rPr kumimoji="0" lang="zh-CN" altLang="en-US" sz="1200" dirty="0" smtClean="0">
                <a:latin typeface="ＭＳ Ｐゴシック" pitchFamily="34" charset="-128"/>
              </a:rPr>
              <a:t>通常就算骨折也不奇怪</a:t>
            </a:r>
            <a:r>
              <a:rPr kumimoji="0" lang="ja-JP" altLang="en-US" sz="1200" dirty="0" err="1" smtClean="0">
                <a:latin typeface="ＭＳ Ｐゴシック" pitchFamily="34" charset="-128"/>
              </a:rPr>
              <a:t>、</a:t>
            </a:r>
            <a:r>
              <a:rPr kumimoji="0" lang="zh-CN" altLang="en-US" sz="1200" dirty="0" smtClean="0">
                <a:latin typeface="ＭＳ Ｐゴシック" pitchFamily="34" charset="-128"/>
              </a:rPr>
              <a:t>现在就算摔倒也没关系</a:t>
            </a:r>
            <a:r>
              <a:rPr kumimoji="0" lang="ja-JP" altLang="en-US" sz="1200" dirty="0" smtClean="0">
                <a:latin typeface="ＭＳ Ｐゴシック" pitchFamily="34" charset="-128"/>
              </a:rPr>
              <a:t>！（</a:t>
            </a:r>
            <a:r>
              <a:rPr kumimoji="0" lang="zh-CN" altLang="en-US" sz="1200" dirty="0" smtClean="0">
                <a:latin typeface="ＭＳ Ｐゴシック" pitchFamily="34" charset="-128"/>
              </a:rPr>
              <a:t>笑脸</a:t>
            </a:r>
            <a:r>
              <a:rPr kumimoji="0" lang="ja-JP" altLang="en-US" sz="1200" dirty="0" smtClean="0">
                <a:latin typeface="ＭＳ Ｐゴシック" pitchFamily="34" charset="-128"/>
              </a:rPr>
              <a:t>）</a:t>
            </a:r>
            <a:endParaRPr kumimoji="0" lang="en-US" altLang="ja-JP" sz="1200" dirty="0">
              <a:latin typeface="ＭＳ Ｐゴシック" pitchFamily="34" charset="-128"/>
              <a:ea typeface="ＭＳ Ｐゴシック" pitchFamily="34" charset="-128"/>
            </a:endParaRPr>
          </a:p>
        </p:txBody>
      </p:sp>
      <p:sp>
        <p:nvSpPr>
          <p:cNvPr id="14" name="正方形/長方形 13"/>
          <p:cNvSpPr/>
          <p:nvPr/>
        </p:nvSpPr>
        <p:spPr>
          <a:xfrm>
            <a:off x="277813" y="1552575"/>
            <a:ext cx="4256087" cy="277813"/>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algn="ctr" eaLnBrk="0" fontAlgn="auto" hangingPunct="0">
              <a:spcBef>
                <a:spcPts val="0"/>
              </a:spcBef>
              <a:spcAft>
                <a:spcPts val="0"/>
              </a:spcAft>
              <a:defRPr/>
            </a:pPr>
            <a:r>
              <a:rPr kumimoji="0" lang="en-US" altLang="ja-JP" sz="1200" dirty="0">
                <a:solidFill>
                  <a:schemeClr val="bg1"/>
                </a:solidFill>
                <a:latin typeface="ＭＳ Ｐゴシック" charset="-128"/>
              </a:rPr>
              <a:t>2011</a:t>
            </a:r>
            <a:r>
              <a:rPr kumimoji="0" lang="ja-JP" altLang="en-US" sz="1200" dirty="0">
                <a:solidFill>
                  <a:schemeClr val="bg1"/>
                </a:solidFill>
                <a:latin typeface="ＭＳ Ｐゴシック" charset="-128"/>
              </a:rPr>
              <a:t>年</a:t>
            </a:r>
            <a:r>
              <a:rPr kumimoji="0" lang="en-US" altLang="ja-JP" sz="1200" dirty="0">
                <a:solidFill>
                  <a:schemeClr val="bg1"/>
                </a:solidFill>
                <a:latin typeface="ＭＳ Ｐゴシック" charset="-128"/>
              </a:rPr>
              <a:t>2</a:t>
            </a:r>
            <a:r>
              <a:rPr kumimoji="0" lang="ja-JP" altLang="en-US" sz="1200" dirty="0">
                <a:solidFill>
                  <a:schemeClr val="bg1"/>
                </a:solidFill>
                <a:latin typeface="ＭＳ Ｐゴシック" charset="-128"/>
              </a:rPr>
              <a:t>月</a:t>
            </a:r>
            <a:endParaRPr kumimoji="0" lang="en-US" altLang="ja-JP" sz="1200" dirty="0">
              <a:solidFill>
                <a:schemeClr val="bg1"/>
              </a:solidFill>
              <a:latin typeface="ＭＳ Ｐゴシック" charset="-128"/>
            </a:endParaRPr>
          </a:p>
        </p:txBody>
      </p:sp>
      <p:pic>
        <p:nvPicPr>
          <p:cNvPr id="29704" name="Picture 2" descr="C:\Users\userTN19CP0115003\AppData\Local\Microsoft\Windows\Temporary Internet Files\Content.IE5\DPIDYGHQ\MC900432639[1].png"/>
          <p:cNvPicPr>
            <a:picLocks noChangeAspect="1" noChangeArrowheads="1"/>
          </p:cNvPicPr>
          <p:nvPr/>
        </p:nvPicPr>
        <p:blipFill>
          <a:blip r:embed="rId7" cstate="print"/>
          <a:srcRect/>
          <a:stretch>
            <a:fillRect/>
          </a:stretch>
        </p:blipFill>
        <p:spPr bwMode="auto">
          <a:xfrm>
            <a:off x="287338" y="1851025"/>
            <a:ext cx="608012" cy="608013"/>
          </a:xfrm>
          <a:prstGeom prst="rect">
            <a:avLst/>
          </a:prstGeom>
          <a:noFill/>
          <a:ln w="9525">
            <a:noFill/>
            <a:miter lim="800000"/>
            <a:headEnd/>
            <a:tailEnd/>
          </a:ln>
        </p:spPr>
      </p:pic>
      <p:pic>
        <p:nvPicPr>
          <p:cNvPr id="10" name="video-2011-02-05-10-14-49_x26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8087" y="1830842"/>
            <a:ext cx="4255813" cy="3191859"/>
          </a:xfrm>
          <a:prstGeom prst="rect">
            <a:avLst/>
          </a:prstGeom>
        </p:spPr>
      </p:pic>
      <p:pic>
        <p:nvPicPr>
          <p:cNvPr id="11" name="歩行.mp4">
            <a:hlinkClick r:id="" action="ppaction://media"/>
          </p:cNvPr>
          <p:cNvPicPr>
            <a:picLocks noChangeAspect="1"/>
          </p:cNvPicPr>
          <p:nvPr>
            <a:videoFile r:link="rId3"/>
            <p:extLst>
              <p:ext uri="{DAA4B4D4-6D71-4841-9C94-3DE7FCFB9230}">
                <p14:media xmlns:p14="http://schemas.microsoft.com/office/powerpoint/2010/main" r:embed="rId4">
                  <p14:trim end="114955.6096"/>
                </p14:media>
              </p:ext>
            </p:extLst>
          </p:nvPr>
        </p:nvPicPr>
        <p:blipFill>
          <a:blip r:embed="rId9"/>
          <a:stretch>
            <a:fillRect/>
          </a:stretch>
        </p:blipFill>
        <p:spPr>
          <a:xfrm>
            <a:off x="4600575" y="1802267"/>
            <a:ext cx="4255812" cy="3191859"/>
          </a:xfrm>
          <a:prstGeom prst="rect">
            <a:avLst/>
          </a:prstGeom>
        </p:spPr>
      </p:pic>
    </p:spTree>
    <p:extLst>
      <p:ext uri="{BB962C8B-B14F-4D97-AF65-F5344CB8AC3E}">
        <p14:creationId xmlns:p14="http://schemas.microsoft.com/office/powerpoint/2010/main" val="3146150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016000" y="5300663"/>
            <a:ext cx="7175500" cy="382587"/>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ja-JP" altLang="en-US"/>
          </a:p>
        </p:txBody>
      </p:sp>
      <p:sp>
        <p:nvSpPr>
          <p:cNvPr id="14" name="正方形/長方形 13"/>
          <p:cNvSpPr/>
          <p:nvPr/>
        </p:nvSpPr>
        <p:spPr>
          <a:xfrm>
            <a:off x="1016000" y="3989388"/>
            <a:ext cx="7175500" cy="719137"/>
          </a:xfrm>
          <a:prstGeom prst="rect">
            <a:avLst/>
          </a:prstGeom>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0723" name="正方形/長方形 11"/>
          <p:cNvSpPr>
            <a:spLocks noChangeArrowheads="1"/>
          </p:cNvSpPr>
          <p:nvPr/>
        </p:nvSpPr>
        <p:spPr bwMode="auto">
          <a:xfrm>
            <a:off x="1004888" y="3989388"/>
            <a:ext cx="1831975" cy="307975"/>
          </a:xfrm>
          <a:prstGeom prst="rect">
            <a:avLst/>
          </a:prstGeom>
          <a:noFill/>
          <a:ln w="9525">
            <a:noFill/>
            <a:miter lim="800000"/>
            <a:headEnd/>
            <a:tailEnd/>
          </a:ln>
        </p:spPr>
        <p:txBody>
          <a:bodyPr>
            <a:spAutoFit/>
          </a:bodyPr>
          <a:lstStyle/>
          <a:p>
            <a:pPr algn="ctr"/>
            <a:r>
              <a:rPr lang="ja-JP" altLang="en-US" sz="1400">
                <a:latin typeface="Calibri" pitchFamily="34" charset="0"/>
                <a:ea typeface="ＭＳ Ｐゴシック" pitchFamily="34" charset="-128"/>
              </a:rPr>
              <a:t>基準値 </a:t>
            </a:r>
            <a:r>
              <a:rPr lang="en-US" altLang="ja-JP" sz="1400">
                <a:latin typeface="Calibri" pitchFamily="34" charset="0"/>
                <a:ea typeface="ＭＳ Ｐゴシック" pitchFamily="34" charset="-128"/>
              </a:rPr>
              <a:t>4.3</a:t>
            </a:r>
            <a:r>
              <a:rPr lang="ja-JP" altLang="en-US" sz="1400">
                <a:latin typeface="Calibri" pitchFamily="34" charset="0"/>
                <a:ea typeface="ＭＳ Ｐゴシック" pitchFamily="34" charset="-128"/>
              </a:rPr>
              <a:t>～</a:t>
            </a:r>
            <a:r>
              <a:rPr lang="en-US" altLang="ja-JP" sz="1400">
                <a:latin typeface="Calibri" pitchFamily="34" charset="0"/>
                <a:ea typeface="ＭＳ Ｐゴシック" pitchFamily="34" charset="-128"/>
              </a:rPr>
              <a:t>5.8</a:t>
            </a:r>
            <a:endParaRPr lang="ja-JP" altLang="en-US" sz="1400">
              <a:latin typeface="Calibri" pitchFamily="34" charset="0"/>
              <a:ea typeface="ＭＳ Ｐゴシック" pitchFamily="34" charset="-128"/>
            </a:endParaRPr>
          </a:p>
        </p:txBody>
      </p:sp>
      <p:sp>
        <p:nvSpPr>
          <p:cNvPr id="30724" name="正方形/長方形 12"/>
          <p:cNvSpPr>
            <a:spLocks noChangeArrowheads="1"/>
          </p:cNvSpPr>
          <p:nvPr/>
        </p:nvSpPr>
        <p:spPr bwMode="auto">
          <a:xfrm>
            <a:off x="1016000" y="5295900"/>
            <a:ext cx="1833563" cy="307975"/>
          </a:xfrm>
          <a:prstGeom prst="rect">
            <a:avLst/>
          </a:prstGeom>
          <a:noFill/>
          <a:ln w="9525">
            <a:noFill/>
            <a:miter lim="800000"/>
            <a:headEnd/>
            <a:tailEnd/>
          </a:ln>
        </p:spPr>
        <p:txBody>
          <a:bodyPr>
            <a:spAutoFit/>
          </a:bodyPr>
          <a:lstStyle/>
          <a:p>
            <a:pPr algn="ctr"/>
            <a:r>
              <a:rPr lang="ja-JP" altLang="en-US" sz="1400">
                <a:latin typeface="Calibri" pitchFamily="34" charset="0"/>
                <a:ea typeface="ＭＳ Ｐゴシック" pitchFamily="34" charset="-128"/>
              </a:rPr>
              <a:t>基準値 </a:t>
            </a:r>
            <a:r>
              <a:rPr lang="en-US" altLang="ja-JP" sz="1400">
                <a:latin typeface="Calibri" pitchFamily="34" charset="0"/>
                <a:ea typeface="ＭＳ Ｐゴシック" pitchFamily="34" charset="-128"/>
              </a:rPr>
              <a:t>70</a:t>
            </a:r>
            <a:r>
              <a:rPr lang="ja-JP" altLang="en-US" sz="1400">
                <a:latin typeface="Calibri" pitchFamily="34" charset="0"/>
                <a:ea typeface="ＭＳ Ｐゴシック" pitchFamily="34" charset="-128"/>
              </a:rPr>
              <a:t>～</a:t>
            </a:r>
            <a:r>
              <a:rPr lang="en-US" altLang="ja-JP" sz="1400">
                <a:latin typeface="Calibri" pitchFamily="34" charset="0"/>
                <a:ea typeface="ＭＳ Ｐゴシック" pitchFamily="34" charset="-128"/>
              </a:rPr>
              <a:t>109</a:t>
            </a:r>
            <a:endParaRPr lang="ja-JP" altLang="en-US" sz="1400">
              <a:latin typeface="Calibri" pitchFamily="34" charset="0"/>
              <a:ea typeface="ＭＳ Ｐゴシック" pitchFamily="34" charset="-128"/>
            </a:endParaRPr>
          </a:p>
        </p:txBody>
      </p:sp>
      <p:graphicFrame>
        <p:nvGraphicFramePr>
          <p:cNvPr id="2" name="グラフ 1"/>
          <p:cNvGraphicFramePr>
            <a:graphicFrameLocks/>
          </p:cNvGraphicFramePr>
          <p:nvPr/>
        </p:nvGraphicFramePr>
        <p:xfrm>
          <a:off x="611560" y="548680"/>
          <a:ext cx="7920880" cy="6309320"/>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33648" y="2647846"/>
            <a:ext cx="461665" cy="1544846"/>
          </a:xfrm>
          <a:prstGeom prst="rect">
            <a:avLst/>
          </a:prstGeom>
        </p:spPr>
        <p:style>
          <a:lnRef idx="1">
            <a:schemeClr val="accent1"/>
          </a:lnRef>
          <a:fillRef idx="3">
            <a:schemeClr val="accent1"/>
          </a:fillRef>
          <a:effectRef idx="2">
            <a:schemeClr val="accent1"/>
          </a:effectRef>
          <a:fontRef idx="minor">
            <a:schemeClr val="lt1"/>
          </a:fontRef>
        </p:style>
        <p:txBody>
          <a:bodyPr vert="eaVert" wrap="none">
            <a:spAutoFit/>
          </a:bodyPr>
          <a:lstStyle/>
          <a:p>
            <a:pPr algn="ctr" fontAlgn="auto">
              <a:spcBef>
                <a:spcPts val="0"/>
              </a:spcBef>
              <a:spcAft>
                <a:spcPts val="0"/>
              </a:spcAft>
              <a:defRPr/>
            </a:pPr>
            <a:r>
              <a:rPr lang="zh-CN" altLang="en-US" dirty="0" smtClean="0"/>
              <a:t>血糖值</a:t>
            </a:r>
            <a:r>
              <a:rPr lang="ja-JP" altLang="en-US" dirty="0" smtClean="0"/>
              <a:t> </a:t>
            </a:r>
            <a:r>
              <a:rPr lang="en-US" altLang="ja-JP" dirty="0"/>
              <a:t>(mg/dl)</a:t>
            </a:r>
            <a:endParaRPr lang="ja-JP" altLang="en-US" dirty="0"/>
          </a:p>
        </p:txBody>
      </p:sp>
      <p:sp>
        <p:nvSpPr>
          <p:cNvPr id="4" name="テキスト ボックス 3"/>
          <p:cNvSpPr txBox="1"/>
          <p:nvPr/>
        </p:nvSpPr>
        <p:spPr>
          <a:xfrm rot="10800000">
            <a:off x="8591931" y="2501672"/>
            <a:ext cx="461665" cy="1836400"/>
          </a:xfrm>
          <a:prstGeom prst="rect">
            <a:avLst/>
          </a:prstGeom>
        </p:spPr>
        <p:style>
          <a:lnRef idx="1">
            <a:schemeClr val="accent2"/>
          </a:lnRef>
          <a:fillRef idx="3">
            <a:schemeClr val="accent2"/>
          </a:fillRef>
          <a:effectRef idx="2">
            <a:schemeClr val="accent2"/>
          </a:effectRef>
          <a:fontRef idx="minor">
            <a:schemeClr val="lt1"/>
          </a:fontRef>
        </p:style>
        <p:txBody>
          <a:bodyPr vert="vert270" wrap="none">
            <a:spAutoFit/>
          </a:bodyPr>
          <a:lstStyle/>
          <a:p>
            <a:pPr fontAlgn="auto">
              <a:spcBef>
                <a:spcPts val="0"/>
              </a:spcBef>
              <a:spcAft>
                <a:spcPts val="0"/>
              </a:spcAft>
              <a:defRPr/>
            </a:pPr>
            <a:r>
              <a:rPr lang="zh-CN" altLang="en-US" dirty="0" smtClean="0"/>
              <a:t>糖化血红蛋白</a:t>
            </a:r>
            <a:r>
              <a:rPr lang="en-US" altLang="ja-JP" dirty="0" smtClean="0"/>
              <a:t> </a:t>
            </a:r>
            <a:r>
              <a:rPr lang="en-US" altLang="ja-JP" dirty="0"/>
              <a:t>(%)</a:t>
            </a:r>
            <a:endParaRPr lang="ja-JP" altLang="en-US" dirty="0"/>
          </a:p>
        </p:txBody>
      </p:sp>
      <p:sp>
        <p:nvSpPr>
          <p:cNvPr id="5" name="正方形/長方形 4"/>
          <p:cNvSpPr/>
          <p:nvPr/>
        </p:nvSpPr>
        <p:spPr>
          <a:xfrm>
            <a:off x="-9525" y="88900"/>
            <a:ext cx="38608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zh-CN" altLang="en-US" dirty="0" smtClean="0">
                <a:effectLst>
                  <a:outerShdw blurRad="38100" dist="38100" dir="2700000" algn="tl">
                    <a:srgbClr val="000000">
                      <a:alpha val="43137"/>
                    </a:srgbClr>
                  </a:outerShdw>
                </a:effectLst>
              </a:rPr>
              <a:t>糖尿病</a:t>
            </a:r>
            <a:r>
              <a:rPr lang="ja-JP" altLang="en-US" dirty="0">
                <a:effectLst>
                  <a:outerShdw blurRad="38100" dist="38100" dir="2700000" algn="tl">
                    <a:srgbClr val="000000">
                      <a:alpha val="43137"/>
                    </a:srgbClr>
                  </a:outerShdw>
                </a:effectLst>
              </a:rPr>
              <a:t>　</a:t>
            </a:r>
            <a:r>
              <a:rPr lang="en-US" altLang="ja-JP" dirty="0">
                <a:effectLst>
                  <a:outerShdw blurRad="38100" dist="38100" dir="2700000" algn="tl">
                    <a:srgbClr val="000000">
                      <a:alpha val="43137"/>
                    </a:srgbClr>
                  </a:outerShdw>
                </a:effectLst>
              </a:rPr>
              <a:t>(</a:t>
            </a:r>
            <a:r>
              <a:rPr lang="en-US" altLang="ja-JP" dirty="0" smtClean="0">
                <a:effectLst>
                  <a:outerShdw blurRad="38100" dist="38100" dir="2700000" algn="tl">
                    <a:srgbClr val="000000">
                      <a:alpha val="43137"/>
                    </a:srgbClr>
                  </a:outerShdw>
                </a:effectLst>
              </a:rPr>
              <a:t>57</a:t>
            </a:r>
            <a:r>
              <a:rPr lang="zh-CN" altLang="en-US" dirty="0" smtClean="0">
                <a:effectLst>
                  <a:outerShdw blurRad="38100" dist="38100" dir="2700000" algn="tl">
                    <a:srgbClr val="000000">
                      <a:alpha val="43137"/>
                    </a:srgbClr>
                  </a:outerShdw>
                </a:effectLst>
              </a:rPr>
              <a:t>岁</a:t>
            </a:r>
            <a:r>
              <a:rPr lang="en-US" altLang="ja-JP" dirty="0" smtClean="0">
                <a:effectLst>
                  <a:outerShdw blurRad="38100" dist="38100" dir="2700000" algn="tl">
                    <a:srgbClr val="000000">
                      <a:alpha val="43137"/>
                    </a:srgbClr>
                  </a:outerShdw>
                </a:effectLst>
              </a:rPr>
              <a:t>/ </a:t>
            </a:r>
            <a:r>
              <a:rPr lang="ja-JP" altLang="en-US" dirty="0">
                <a:effectLst>
                  <a:outerShdw blurRad="38100" dist="38100" dir="2700000" algn="tl">
                    <a:srgbClr val="000000">
                      <a:alpha val="43137"/>
                    </a:srgbClr>
                  </a:outerShdw>
                </a:effectLst>
              </a:rPr>
              <a:t>男性</a:t>
            </a:r>
            <a:r>
              <a:rPr lang="en-US" altLang="ja-JP" dirty="0">
                <a:effectLst>
                  <a:outerShdw blurRad="38100" dist="38100" dir="2700000" algn="tl">
                    <a:srgbClr val="000000">
                      <a:alpha val="43137"/>
                    </a:srgbClr>
                  </a:outerShdw>
                </a:effectLst>
              </a:rPr>
              <a:t>)</a:t>
            </a:r>
            <a:endParaRPr kumimoji="0" lang="ja-JP" altLang="en-US" dirty="0">
              <a:solidFill>
                <a:schemeClr val="bg1"/>
              </a:solidFill>
              <a:effectLst>
                <a:outerShdw blurRad="38100" dist="38100" dir="2700000" algn="tl">
                  <a:srgbClr val="000000">
                    <a:alpha val="43137"/>
                  </a:srgbClr>
                </a:outerShdw>
              </a:effectLst>
              <a:latin typeface="ＭＳ Ｐゴシック" pitchFamily="50" charset="-128"/>
            </a:endParaRPr>
          </a:p>
        </p:txBody>
      </p:sp>
      <p:sp>
        <p:nvSpPr>
          <p:cNvPr id="30729" name="テキスト ボックス 16"/>
          <p:cNvSpPr txBox="1">
            <a:spLocks noChangeArrowheads="1"/>
          </p:cNvSpPr>
          <p:nvPr/>
        </p:nvSpPr>
        <p:spPr bwMode="auto">
          <a:xfrm>
            <a:off x="1503363" y="6559550"/>
            <a:ext cx="854075" cy="276225"/>
          </a:xfrm>
          <a:prstGeom prst="rect">
            <a:avLst/>
          </a:prstGeom>
          <a:solidFill>
            <a:schemeClr val="bg1"/>
          </a:solidFill>
          <a:ln w="9525">
            <a:noFill/>
            <a:miter lim="800000"/>
            <a:headEnd/>
            <a:tailEnd/>
          </a:ln>
        </p:spPr>
        <p:txBody>
          <a:bodyPr wrap="none">
            <a:spAutoFit/>
          </a:bodyPr>
          <a:lstStyle/>
          <a:p>
            <a:r>
              <a:rPr lang="en-US" altLang="ja-JP" sz="1200">
                <a:latin typeface="Calibri" pitchFamily="34" charset="0"/>
                <a:ea typeface="ＭＳ Ｐゴシック" pitchFamily="34" charset="-128"/>
              </a:rPr>
              <a:t>2012/2/24</a:t>
            </a:r>
            <a:endParaRPr lang="ja-JP" altLang="en-US" sz="1200">
              <a:latin typeface="Calibri" pitchFamily="34" charset="0"/>
              <a:ea typeface="ＭＳ Ｐゴシック" pitchFamily="34" charset="-128"/>
            </a:endParaRPr>
          </a:p>
        </p:txBody>
      </p:sp>
      <p:sp>
        <p:nvSpPr>
          <p:cNvPr id="30730" name="テキスト ボックス 17"/>
          <p:cNvSpPr txBox="1">
            <a:spLocks noChangeArrowheads="1"/>
          </p:cNvSpPr>
          <p:nvPr/>
        </p:nvSpPr>
        <p:spPr bwMode="auto">
          <a:xfrm>
            <a:off x="3276600" y="6559550"/>
            <a:ext cx="773113" cy="276225"/>
          </a:xfrm>
          <a:prstGeom prst="rect">
            <a:avLst/>
          </a:prstGeom>
          <a:solidFill>
            <a:schemeClr val="bg1"/>
          </a:solidFill>
          <a:ln w="9525">
            <a:noFill/>
            <a:miter lim="800000"/>
            <a:headEnd/>
            <a:tailEnd/>
          </a:ln>
        </p:spPr>
        <p:txBody>
          <a:bodyPr wrap="none">
            <a:spAutoFit/>
          </a:bodyPr>
          <a:lstStyle/>
          <a:p>
            <a:r>
              <a:rPr lang="en-US" altLang="ja-JP" sz="1200">
                <a:latin typeface="Calibri" pitchFamily="34" charset="0"/>
                <a:ea typeface="ＭＳ Ｐゴシック" pitchFamily="34" charset="-128"/>
              </a:rPr>
              <a:t>2012/3/9</a:t>
            </a:r>
            <a:endParaRPr lang="ja-JP" altLang="en-US" sz="1200">
              <a:latin typeface="Calibri" pitchFamily="34" charset="0"/>
              <a:ea typeface="ＭＳ Ｐゴシック" pitchFamily="34" charset="-128"/>
            </a:endParaRPr>
          </a:p>
        </p:txBody>
      </p:sp>
      <p:sp>
        <p:nvSpPr>
          <p:cNvPr id="30731" name="テキスト ボックス 18"/>
          <p:cNvSpPr txBox="1">
            <a:spLocks noChangeArrowheads="1"/>
          </p:cNvSpPr>
          <p:nvPr/>
        </p:nvSpPr>
        <p:spPr bwMode="auto">
          <a:xfrm>
            <a:off x="5219700" y="6559550"/>
            <a:ext cx="854075" cy="276225"/>
          </a:xfrm>
          <a:prstGeom prst="rect">
            <a:avLst/>
          </a:prstGeom>
          <a:solidFill>
            <a:schemeClr val="bg1"/>
          </a:solidFill>
          <a:ln w="9525">
            <a:noFill/>
            <a:miter lim="800000"/>
            <a:headEnd/>
            <a:tailEnd/>
          </a:ln>
        </p:spPr>
        <p:txBody>
          <a:bodyPr wrap="none">
            <a:spAutoFit/>
          </a:bodyPr>
          <a:lstStyle/>
          <a:p>
            <a:r>
              <a:rPr lang="en-US" altLang="ja-JP" sz="1200">
                <a:latin typeface="Calibri" pitchFamily="34" charset="0"/>
                <a:ea typeface="ＭＳ Ｐゴシック" pitchFamily="34" charset="-128"/>
              </a:rPr>
              <a:t>2012/4/23</a:t>
            </a:r>
            <a:endParaRPr lang="ja-JP" altLang="en-US" sz="1200">
              <a:latin typeface="Calibri" pitchFamily="34" charset="0"/>
              <a:ea typeface="ＭＳ Ｐゴシック" pitchFamily="34" charset="-128"/>
            </a:endParaRPr>
          </a:p>
        </p:txBody>
      </p:sp>
      <p:sp>
        <p:nvSpPr>
          <p:cNvPr id="30732" name="テキスト ボックス 19"/>
          <p:cNvSpPr txBox="1">
            <a:spLocks noChangeArrowheads="1"/>
          </p:cNvSpPr>
          <p:nvPr/>
        </p:nvSpPr>
        <p:spPr bwMode="auto">
          <a:xfrm>
            <a:off x="6804025" y="6559550"/>
            <a:ext cx="854075" cy="276225"/>
          </a:xfrm>
          <a:prstGeom prst="rect">
            <a:avLst/>
          </a:prstGeom>
          <a:solidFill>
            <a:schemeClr val="bg1"/>
          </a:solidFill>
          <a:ln w="9525">
            <a:noFill/>
            <a:miter lim="800000"/>
            <a:headEnd/>
            <a:tailEnd/>
          </a:ln>
        </p:spPr>
        <p:txBody>
          <a:bodyPr wrap="none">
            <a:spAutoFit/>
          </a:bodyPr>
          <a:lstStyle/>
          <a:p>
            <a:r>
              <a:rPr lang="en-US" altLang="ja-JP" sz="1200">
                <a:latin typeface="Calibri" pitchFamily="34" charset="0"/>
                <a:ea typeface="ＭＳ Ｐゴシック" pitchFamily="34" charset="-128"/>
              </a:rPr>
              <a:t>2012/5/25</a:t>
            </a:r>
            <a:endParaRPr lang="ja-JP" altLang="en-US" sz="1200">
              <a:latin typeface="Calibri" pitchFamily="34" charset="0"/>
              <a:ea typeface="ＭＳ Ｐゴシック" pitchFamily="34" charset="-128"/>
            </a:endParaRPr>
          </a:p>
        </p:txBody>
      </p:sp>
      <p:sp>
        <p:nvSpPr>
          <p:cNvPr id="21" name="下矢印 20"/>
          <p:cNvSpPr/>
          <p:nvPr/>
        </p:nvSpPr>
        <p:spPr>
          <a:xfrm>
            <a:off x="1187450" y="539750"/>
            <a:ext cx="242888"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22" name="下矢印 21"/>
          <p:cNvSpPr/>
          <p:nvPr/>
        </p:nvSpPr>
        <p:spPr>
          <a:xfrm>
            <a:off x="3541713" y="539750"/>
            <a:ext cx="242887"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23" name="下矢印 22"/>
          <p:cNvSpPr/>
          <p:nvPr/>
        </p:nvSpPr>
        <p:spPr>
          <a:xfrm>
            <a:off x="7110413" y="539750"/>
            <a:ext cx="241300"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58687935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16000" y="5300663"/>
            <a:ext cx="7175500" cy="382587"/>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ja-JP" altLang="en-US"/>
          </a:p>
        </p:txBody>
      </p:sp>
      <p:sp>
        <p:nvSpPr>
          <p:cNvPr id="9" name="正方形/長方形 8"/>
          <p:cNvSpPr/>
          <p:nvPr/>
        </p:nvSpPr>
        <p:spPr>
          <a:xfrm>
            <a:off x="1016000" y="3989388"/>
            <a:ext cx="7175500" cy="719137"/>
          </a:xfrm>
          <a:prstGeom prst="rect">
            <a:avLst/>
          </a:prstGeom>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1747" name="正方形/長方形 9"/>
          <p:cNvSpPr>
            <a:spLocks noChangeArrowheads="1"/>
          </p:cNvSpPr>
          <p:nvPr/>
        </p:nvSpPr>
        <p:spPr bwMode="auto">
          <a:xfrm>
            <a:off x="1004888" y="3989388"/>
            <a:ext cx="1831975" cy="307975"/>
          </a:xfrm>
          <a:prstGeom prst="rect">
            <a:avLst/>
          </a:prstGeom>
          <a:noFill/>
          <a:ln w="9525">
            <a:noFill/>
            <a:miter lim="800000"/>
            <a:headEnd/>
            <a:tailEnd/>
          </a:ln>
        </p:spPr>
        <p:txBody>
          <a:bodyPr>
            <a:spAutoFit/>
          </a:bodyPr>
          <a:lstStyle/>
          <a:p>
            <a:pPr algn="ctr"/>
            <a:r>
              <a:rPr lang="ja-JP" altLang="en-US" sz="1400">
                <a:latin typeface="Calibri" pitchFamily="34" charset="0"/>
                <a:ea typeface="ＭＳ Ｐゴシック" pitchFamily="34" charset="-128"/>
              </a:rPr>
              <a:t>基準値 </a:t>
            </a:r>
            <a:r>
              <a:rPr lang="en-US" altLang="ja-JP" sz="1400">
                <a:latin typeface="Calibri" pitchFamily="34" charset="0"/>
                <a:ea typeface="ＭＳ Ｐゴシック" pitchFamily="34" charset="-128"/>
              </a:rPr>
              <a:t>4.3</a:t>
            </a:r>
            <a:r>
              <a:rPr lang="ja-JP" altLang="en-US" sz="1400">
                <a:latin typeface="Calibri" pitchFamily="34" charset="0"/>
                <a:ea typeface="ＭＳ Ｐゴシック" pitchFamily="34" charset="-128"/>
              </a:rPr>
              <a:t>～</a:t>
            </a:r>
            <a:r>
              <a:rPr lang="en-US" altLang="ja-JP" sz="1400">
                <a:latin typeface="Calibri" pitchFamily="34" charset="0"/>
                <a:ea typeface="ＭＳ Ｐゴシック" pitchFamily="34" charset="-128"/>
              </a:rPr>
              <a:t>5.8</a:t>
            </a:r>
            <a:endParaRPr lang="ja-JP" altLang="en-US" sz="1400">
              <a:latin typeface="Calibri" pitchFamily="34" charset="0"/>
              <a:ea typeface="ＭＳ Ｐゴシック" pitchFamily="34" charset="-128"/>
            </a:endParaRPr>
          </a:p>
        </p:txBody>
      </p:sp>
      <p:sp>
        <p:nvSpPr>
          <p:cNvPr id="31748" name="正方形/長方形 10"/>
          <p:cNvSpPr>
            <a:spLocks noChangeArrowheads="1"/>
          </p:cNvSpPr>
          <p:nvPr/>
        </p:nvSpPr>
        <p:spPr bwMode="auto">
          <a:xfrm>
            <a:off x="1016000" y="5295900"/>
            <a:ext cx="1833563" cy="307975"/>
          </a:xfrm>
          <a:prstGeom prst="rect">
            <a:avLst/>
          </a:prstGeom>
          <a:noFill/>
          <a:ln w="9525">
            <a:noFill/>
            <a:miter lim="800000"/>
            <a:headEnd/>
            <a:tailEnd/>
          </a:ln>
        </p:spPr>
        <p:txBody>
          <a:bodyPr>
            <a:spAutoFit/>
          </a:bodyPr>
          <a:lstStyle/>
          <a:p>
            <a:pPr algn="ctr"/>
            <a:r>
              <a:rPr lang="ja-JP" altLang="en-US" sz="1400">
                <a:latin typeface="Calibri" pitchFamily="34" charset="0"/>
                <a:ea typeface="ＭＳ Ｐゴシック" pitchFamily="34" charset="-128"/>
              </a:rPr>
              <a:t>基準値 </a:t>
            </a:r>
            <a:r>
              <a:rPr lang="en-US" altLang="ja-JP" sz="1400">
                <a:latin typeface="Calibri" pitchFamily="34" charset="0"/>
                <a:ea typeface="ＭＳ Ｐゴシック" pitchFamily="34" charset="-128"/>
              </a:rPr>
              <a:t>70</a:t>
            </a:r>
            <a:r>
              <a:rPr lang="ja-JP" altLang="en-US" sz="1400">
                <a:latin typeface="Calibri" pitchFamily="34" charset="0"/>
                <a:ea typeface="ＭＳ Ｐゴシック" pitchFamily="34" charset="-128"/>
              </a:rPr>
              <a:t>～</a:t>
            </a:r>
            <a:r>
              <a:rPr lang="en-US" altLang="ja-JP" sz="1400">
                <a:latin typeface="Calibri" pitchFamily="34" charset="0"/>
                <a:ea typeface="ＭＳ Ｐゴシック" pitchFamily="34" charset="-128"/>
              </a:rPr>
              <a:t>109</a:t>
            </a:r>
            <a:endParaRPr lang="ja-JP" altLang="en-US" sz="1400">
              <a:latin typeface="Calibri" pitchFamily="34" charset="0"/>
              <a:ea typeface="ＭＳ Ｐゴシック" pitchFamily="34" charset="-128"/>
            </a:endParaRPr>
          </a:p>
        </p:txBody>
      </p:sp>
      <p:graphicFrame>
        <p:nvGraphicFramePr>
          <p:cNvPr id="5" name="グラフ 4"/>
          <p:cNvGraphicFramePr>
            <a:graphicFrameLocks/>
          </p:cNvGraphicFramePr>
          <p:nvPr/>
        </p:nvGraphicFramePr>
        <p:xfrm>
          <a:off x="611560" y="548680"/>
          <a:ext cx="7920880" cy="6309320"/>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133648" y="2647846"/>
            <a:ext cx="461665" cy="1544846"/>
          </a:xfrm>
          <a:prstGeom prst="rect">
            <a:avLst/>
          </a:prstGeom>
        </p:spPr>
        <p:style>
          <a:lnRef idx="1">
            <a:schemeClr val="accent1"/>
          </a:lnRef>
          <a:fillRef idx="3">
            <a:schemeClr val="accent1"/>
          </a:fillRef>
          <a:effectRef idx="2">
            <a:schemeClr val="accent1"/>
          </a:effectRef>
          <a:fontRef idx="minor">
            <a:schemeClr val="lt1"/>
          </a:fontRef>
        </p:style>
        <p:txBody>
          <a:bodyPr vert="eaVert" wrap="none">
            <a:spAutoFit/>
          </a:bodyPr>
          <a:lstStyle/>
          <a:p>
            <a:pPr algn="ctr" fontAlgn="auto">
              <a:spcBef>
                <a:spcPts val="0"/>
              </a:spcBef>
              <a:spcAft>
                <a:spcPts val="0"/>
              </a:spcAft>
              <a:defRPr/>
            </a:pPr>
            <a:r>
              <a:rPr lang="zh-CN" altLang="en-US" dirty="0" smtClean="0"/>
              <a:t>血糖值</a:t>
            </a:r>
            <a:r>
              <a:rPr lang="ja-JP" altLang="en-US" dirty="0" smtClean="0"/>
              <a:t> </a:t>
            </a:r>
            <a:r>
              <a:rPr lang="en-US" altLang="ja-JP" dirty="0"/>
              <a:t>(mg/dl)</a:t>
            </a:r>
            <a:endParaRPr lang="ja-JP" altLang="en-US" dirty="0"/>
          </a:p>
        </p:txBody>
      </p:sp>
      <p:sp>
        <p:nvSpPr>
          <p:cNvPr id="7" name="テキスト ボックス 6"/>
          <p:cNvSpPr txBox="1"/>
          <p:nvPr/>
        </p:nvSpPr>
        <p:spPr>
          <a:xfrm rot="10800000">
            <a:off x="8591931" y="2501672"/>
            <a:ext cx="461665" cy="1836400"/>
          </a:xfrm>
          <a:prstGeom prst="rect">
            <a:avLst/>
          </a:prstGeom>
        </p:spPr>
        <p:style>
          <a:lnRef idx="1">
            <a:schemeClr val="accent2"/>
          </a:lnRef>
          <a:fillRef idx="3">
            <a:schemeClr val="accent2"/>
          </a:fillRef>
          <a:effectRef idx="2">
            <a:schemeClr val="accent2"/>
          </a:effectRef>
          <a:fontRef idx="minor">
            <a:schemeClr val="lt1"/>
          </a:fontRef>
        </p:style>
        <p:txBody>
          <a:bodyPr vert="vert270" wrap="none">
            <a:spAutoFit/>
          </a:bodyPr>
          <a:lstStyle/>
          <a:p>
            <a:pPr fontAlgn="auto">
              <a:spcBef>
                <a:spcPts val="0"/>
              </a:spcBef>
              <a:spcAft>
                <a:spcPts val="0"/>
              </a:spcAft>
              <a:defRPr/>
            </a:pPr>
            <a:r>
              <a:rPr lang="zh-CN" altLang="en-US" dirty="0" smtClean="0"/>
              <a:t>糖化血红蛋白</a:t>
            </a:r>
            <a:r>
              <a:rPr lang="en-US" altLang="ja-JP" dirty="0" smtClean="0"/>
              <a:t> </a:t>
            </a:r>
            <a:r>
              <a:rPr lang="en-US" altLang="ja-JP" dirty="0"/>
              <a:t>(%)</a:t>
            </a:r>
            <a:endParaRPr lang="ja-JP" altLang="en-US" dirty="0"/>
          </a:p>
        </p:txBody>
      </p:sp>
      <p:sp>
        <p:nvSpPr>
          <p:cNvPr id="12" name="下矢印 11"/>
          <p:cNvSpPr/>
          <p:nvPr/>
        </p:nvSpPr>
        <p:spPr>
          <a:xfrm>
            <a:off x="5724525" y="546100"/>
            <a:ext cx="241300"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3" name="下矢印 12"/>
          <p:cNvSpPr/>
          <p:nvPr/>
        </p:nvSpPr>
        <p:spPr>
          <a:xfrm>
            <a:off x="5897563" y="546100"/>
            <a:ext cx="241300"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4" name="下矢印 13"/>
          <p:cNvSpPr/>
          <p:nvPr/>
        </p:nvSpPr>
        <p:spPr>
          <a:xfrm>
            <a:off x="6264275" y="546100"/>
            <a:ext cx="242888"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5" name="下矢印 14"/>
          <p:cNvSpPr/>
          <p:nvPr/>
        </p:nvSpPr>
        <p:spPr>
          <a:xfrm>
            <a:off x="6513513" y="546100"/>
            <a:ext cx="242887"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6" name="下矢印 15"/>
          <p:cNvSpPr/>
          <p:nvPr/>
        </p:nvSpPr>
        <p:spPr>
          <a:xfrm>
            <a:off x="6875463" y="546100"/>
            <a:ext cx="242887"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7" name="下矢印 16"/>
          <p:cNvSpPr/>
          <p:nvPr/>
        </p:nvSpPr>
        <p:spPr>
          <a:xfrm>
            <a:off x="7524750" y="546100"/>
            <a:ext cx="241300"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8" name="下矢印 17"/>
          <p:cNvSpPr/>
          <p:nvPr/>
        </p:nvSpPr>
        <p:spPr>
          <a:xfrm>
            <a:off x="7766050" y="546100"/>
            <a:ext cx="242888"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9" name="正方形/長方形 18"/>
          <p:cNvSpPr/>
          <p:nvPr/>
        </p:nvSpPr>
        <p:spPr>
          <a:xfrm>
            <a:off x="-9525" y="88900"/>
            <a:ext cx="38608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zh-CN" altLang="en-US" dirty="0" smtClean="0">
                <a:effectLst>
                  <a:outerShdw blurRad="38100" dist="38100" dir="2700000" algn="tl">
                    <a:srgbClr val="000000">
                      <a:alpha val="43137"/>
                    </a:srgbClr>
                  </a:outerShdw>
                </a:effectLst>
              </a:rPr>
              <a:t>糖尿病</a:t>
            </a:r>
            <a:r>
              <a:rPr lang="ja-JP" altLang="en-US" dirty="0" smtClean="0">
                <a:effectLst>
                  <a:outerShdw blurRad="38100" dist="38100" dir="2700000" algn="tl">
                    <a:srgbClr val="000000">
                      <a:alpha val="43137"/>
                    </a:srgbClr>
                  </a:outerShdw>
                </a:effectLst>
              </a:rPr>
              <a:t>　</a:t>
            </a:r>
            <a:r>
              <a:rPr lang="en-US" altLang="ja-JP" dirty="0" smtClean="0">
                <a:effectLst>
                  <a:outerShdw blurRad="38100" dist="38100" dir="2700000" algn="tl">
                    <a:srgbClr val="000000">
                      <a:alpha val="43137"/>
                    </a:srgbClr>
                  </a:outerShdw>
                </a:effectLst>
              </a:rPr>
              <a:t>(57</a:t>
            </a:r>
            <a:r>
              <a:rPr lang="zh-CN" altLang="en-US" dirty="0" smtClean="0">
                <a:effectLst>
                  <a:outerShdw blurRad="38100" dist="38100" dir="2700000" algn="tl">
                    <a:srgbClr val="000000">
                      <a:alpha val="43137"/>
                    </a:srgbClr>
                  </a:outerShdw>
                </a:effectLst>
              </a:rPr>
              <a:t>岁</a:t>
            </a:r>
            <a:r>
              <a:rPr lang="en-US" altLang="ja-JP" dirty="0" smtClean="0">
                <a:effectLst>
                  <a:outerShdw blurRad="38100" dist="38100" dir="2700000" algn="tl">
                    <a:srgbClr val="000000">
                      <a:alpha val="43137"/>
                    </a:srgbClr>
                  </a:outerShdw>
                </a:effectLst>
              </a:rPr>
              <a:t>/ </a:t>
            </a:r>
            <a:r>
              <a:rPr lang="ja-JP" altLang="en-US" dirty="0" smtClean="0">
                <a:effectLst>
                  <a:outerShdw blurRad="38100" dist="38100" dir="2700000" algn="tl">
                    <a:srgbClr val="000000">
                      <a:alpha val="43137"/>
                    </a:srgbClr>
                  </a:outerShdw>
                </a:effectLst>
              </a:rPr>
              <a:t>男性</a:t>
            </a:r>
            <a:r>
              <a:rPr lang="en-US" altLang="ja-JP" dirty="0" smtClean="0">
                <a:effectLst>
                  <a:outerShdw blurRad="38100" dist="38100" dir="2700000" algn="tl">
                    <a:srgbClr val="000000">
                      <a:alpha val="43137"/>
                    </a:srgbClr>
                  </a:outerShdw>
                </a:effectLst>
              </a:rPr>
              <a:t>)</a:t>
            </a:r>
            <a:endParaRPr kumimoji="0" lang="ja-JP" altLang="en-US" dirty="0">
              <a:solidFill>
                <a:schemeClr val="bg1"/>
              </a:solidFill>
              <a:effectLst>
                <a:outerShdw blurRad="38100" dist="38100" dir="2700000" algn="tl">
                  <a:srgbClr val="000000">
                    <a:alpha val="43137"/>
                  </a:srgbClr>
                </a:outerShdw>
              </a:effectLst>
              <a:latin typeface="ＭＳ Ｐゴシック" pitchFamily="50" charset="-128"/>
            </a:endParaRPr>
          </a:p>
        </p:txBody>
      </p:sp>
    </p:spTree>
    <p:extLst>
      <p:ext uri="{BB962C8B-B14F-4D97-AF65-F5344CB8AC3E}">
        <p14:creationId xmlns:p14="http://schemas.microsoft.com/office/powerpoint/2010/main" val="2405889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1016000" y="3808413"/>
            <a:ext cx="7443788" cy="2735262"/>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ja-JP" altLang="en-US"/>
          </a:p>
        </p:txBody>
      </p:sp>
      <p:sp>
        <p:nvSpPr>
          <p:cNvPr id="32770" name="正方形/長方形 16"/>
          <p:cNvSpPr>
            <a:spLocks noChangeArrowheads="1"/>
          </p:cNvSpPr>
          <p:nvPr/>
        </p:nvSpPr>
        <p:spPr bwMode="auto">
          <a:xfrm>
            <a:off x="1004888" y="3808413"/>
            <a:ext cx="1833562" cy="306387"/>
          </a:xfrm>
          <a:prstGeom prst="rect">
            <a:avLst/>
          </a:prstGeom>
          <a:noFill/>
          <a:ln w="9525">
            <a:noFill/>
            <a:miter lim="800000"/>
            <a:headEnd/>
            <a:tailEnd/>
          </a:ln>
        </p:spPr>
        <p:txBody>
          <a:bodyPr>
            <a:spAutoFit/>
          </a:bodyPr>
          <a:lstStyle/>
          <a:p>
            <a:pPr algn="ctr"/>
            <a:r>
              <a:rPr lang="ja-JP" altLang="en-US" sz="1400">
                <a:latin typeface="Calibri" pitchFamily="34" charset="0"/>
                <a:ea typeface="ＭＳ Ｐゴシック" pitchFamily="34" charset="-128"/>
              </a:rPr>
              <a:t>基準値 </a:t>
            </a:r>
            <a:r>
              <a:rPr lang="en-US" altLang="ja-JP" sz="1400">
                <a:latin typeface="Calibri" pitchFamily="34" charset="0"/>
                <a:ea typeface="ＭＳ Ｐゴシック" pitchFamily="34" charset="-128"/>
              </a:rPr>
              <a:t>85U/I</a:t>
            </a:r>
            <a:r>
              <a:rPr lang="ja-JP" altLang="en-US" sz="1400">
                <a:latin typeface="Calibri" pitchFamily="34" charset="0"/>
                <a:ea typeface="ＭＳ Ｐゴシック" pitchFamily="34" charset="-128"/>
              </a:rPr>
              <a:t>以下</a:t>
            </a:r>
          </a:p>
        </p:txBody>
      </p:sp>
      <p:sp>
        <p:nvSpPr>
          <p:cNvPr id="8" name="下矢印 7"/>
          <p:cNvSpPr/>
          <p:nvPr/>
        </p:nvSpPr>
        <p:spPr>
          <a:xfrm>
            <a:off x="6662738" y="546100"/>
            <a:ext cx="242887"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9" name="下矢印 8"/>
          <p:cNvSpPr/>
          <p:nvPr/>
        </p:nvSpPr>
        <p:spPr>
          <a:xfrm>
            <a:off x="6875463" y="546100"/>
            <a:ext cx="242887"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0" name="下矢印 9"/>
          <p:cNvSpPr/>
          <p:nvPr/>
        </p:nvSpPr>
        <p:spPr>
          <a:xfrm>
            <a:off x="7524750" y="546100"/>
            <a:ext cx="241300"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1" name="下矢印 10"/>
          <p:cNvSpPr/>
          <p:nvPr/>
        </p:nvSpPr>
        <p:spPr>
          <a:xfrm>
            <a:off x="7766050" y="546100"/>
            <a:ext cx="242888"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2" name="正方形/長方形 11"/>
          <p:cNvSpPr/>
          <p:nvPr/>
        </p:nvSpPr>
        <p:spPr>
          <a:xfrm>
            <a:off x="-9525" y="88900"/>
            <a:ext cx="38608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zh-CN" altLang="en-US" dirty="0" smtClean="0"/>
              <a:t>肝功能障碍</a:t>
            </a:r>
            <a:r>
              <a:rPr lang="ja-JP" altLang="en-US" dirty="0"/>
              <a:t>　</a:t>
            </a:r>
            <a:r>
              <a:rPr lang="en-US" altLang="ja-JP" dirty="0"/>
              <a:t>(</a:t>
            </a:r>
            <a:r>
              <a:rPr lang="en-US" altLang="ja-JP" dirty="0" smtClean="0"/>
              <a:t>57</a:t>
            </a:r>
            <a:r>
              <a:rPr lang="zh-CN" altLang="en-US" dirty="0" smtClean="0"/>
              <a:t>岁</a:t>
            </a:r>
            <a:r>
              <a:rPr lang="ja-JP" altLang="en-US" dirty="0"/>
              <a:t>　男性</a:t>
            </a:r>
            <a:r>
              <a:rPr lang="en-US" altLang="ja-JP" dirty="0"/>
              <a:t>)</a:t>
            </a:r>
            <a:endParaRPr kumimoji="0" lang="ja-JP" altLang="en-US" dirty="0">
              <a:solidFill>
                <a:schemeClr val="bg1"/>
              </a:solidFill>
              <a:latin typeface="ＭＳ Ｐゴシック" pitchFamily="50" charset="-128"/>
            </a:endParaRPr>
          </a:p>
        </p:txBody>
      </p:sp>
      <p:sp>
        <p:nvSpPr>
          <p:cNvPr id="18" name="テキスト ボックス 17"/>
          <p:cNvSpPr txBox="1"/>
          <p:nvPr/>
        </p:nvSpPr>
        <p:spPr>
          <a:xfrm>
            <a:off x="133350" y="2466975"/>
            <a:ext cx="461963" cy="1647825"/>
          </a:xfrm>
          <a:prstGeom prst="rect">
            <a:avLst/>
          </a:prstGeom>
        </p:spPr>
        <p:style>
          <a:lnRef idx="1">
            <a:schemeClr val="accent1"/>
          </a:lnRef>
          <a:fillRef idx="3">
            <a:schemeClr val="accent1"/>
          </a:fillRef>
          <a:effectRef idx="2">
            <a:schemeClr val="accent1"/>
          </a:effectRef>
          <a:fontRef idx="minor">
            <a:schemeClr val="lt1"/>
          </a:fontRef>
        </p:style>
        <p:txBody>
          <a:bodyPr vert="eaVert">
            <a:spAutoFit/>
          </a:bodyPr>
          <a:lstStyle/>
          <a:p>
            <a:pPr algn="ctr" fontAlgn="auto">
              <a:spcBef>
                <a:spcPts val="0"/>
              </a:spcBef>
              <a:spcAft>
                <a:spcPts val="0"/>
              </a:spcAft>
              <a:defRPr/>
            </a:pPr>
            <a:r>
              <a:rPr lang="en-US" altLang="ja-JP" dirty="0"/>
              <a:t>γ-GTP</a:t>
            </a:r>
            <a:r>
              <a:rPr lang="ja-JP" altLang="en-US" dirty="0"/>
              <a:t>値　</a:t>
            </a:r>
            <a:r>
              <a:rPr lang="en-US" altLang="ja-JP" dirty="0"/>
              <a:t>(U/I)</a:t>
            </a:r>
            <a:endParaRPr lang="ja-JP" altLang="en-US" dirty="0"/>
          </a:p>
        </p:txBody>
      </p:sp>
      <p:sp>
        <p:nvSpPr>
          <p:cNvPr id="19" name="下矢印 18"/>
          <p:cNvSpPr/>
          <p:nvPr/>
        </p:nvSpPr>
        <p:spPr>
          <a:xfrm>
            <a:off x="7281863" y="546100"/>
            <a:ext cx="242887" cy="360363"/>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4" name="グラフ 3"/>
          <p:cNvGraphicFramePr>
            <a:graphicFrameLocks/>
          </p:cNvGraphicFramePr>
          <p:nvPr/>
        </p:nvGraphicFramePr>
        <p:xfrm>
          <a:off x="611560" y="548680"/>
          <a:ext cx="7992888" cy="6309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7680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10913</TotalTime>
  <Words>421</Words>
  <Application>Microsoft Office PowerPoint</Application>
  <PresentationFormat>画面に合わせる (4:3)</PresentationFormat>
  <Paragraphs>97</Paragraphs>
  <Slides>9</Slides>
  <Notes>9</Notes>
  <HiddenSlides>0</HiddenSlides>
  <MMClips>15</MMClips>
  <ScaleCrop>false</ScaleCrop>
  <HeadingPairs>
    <vt:vector size="6" baseType="variant">
      <vt:variant>
        <vt:lpstr>テーマ</vt:lpstr>
      </vt:variant>
      <vt:variant>
        <vt:i4>2</vt:i4>
      </vt:variant>
      <vt:variant>
        <vt:lpstr>スライド タイトル</vt:lpstr>
      </vt:variant>
      <vt:variant>
        <vt:i4>9</vt:i4>
      </vt:variant>
      <vt:variant>
        <vt:lpstr>目的別スライド ショー</vt:lpstr>
      </vt:variant>
      <vt:variant>
        <vt:i4>1</vt:i4>
      </vt:variant>
    </vt:vector>
  </HeadingPairs>
  <TitlesOfParts>
    <vt:vector size="12" baseType="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NCNP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第１０期　新事業計画</dc:title>
  <dc:creator>OKI</dc:creator>
  <cp:lastModifiedBy>sakai</cp:lastModifiedBy>
  <cp:revision>625</cp:revision>
  <cp:lastPrinted>2011-12-01T02:04:04Z</cp:lastPrinted>
  <dcterms:created xsi:type="dcterms:W3CDTF">2009-11-18T00:59:38Z</dcterms:created>
  <dcterms:modified xsi:type="dcterms:W3CDTF">2013-06-05T03:25:06Z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TC011408271041</vt:lpwstr>
  </property>
</Properties>
</file>