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6" r:id="rId1"/>
    <p:sldMasterId id="2147484268" r:id="rId2"/>
  </p:sldMasterIdLst>
  <p:notesMasterIdLst>
    <p:notesMasterId r:id="rId20"/>
  </p:notesMasterIdLst>
  <p:handoutMasterIdLst>
    <p:handoutMasterId r:id="rId21"/>
  </p:handoutMasterIdLst>
  <p:sldIdLst>
    <p:sldId id="519" r:id="rId3"/>
    <p:sldId id="491" r:id="rId4"/>
    <p:sldId id="496" r:id="rId5"/>
    <p:sldId id="520" r:id="rId6"/>
    <p:sldId id="521" r:id="rId7"/>
    <p:sldId id="522" r:id="rId8"/>
    <p:sldId id="523" r:id="rId9"/>
    <p:sldId id="524" r:id="rId10"/>
    <p:sldId id="525" r:id="rId11"/>
    <p:sldId id="533" r:id="rId12"/>
    <p:sldId id="526" r:id="rId13"/>
    <p:sldId id="527" r:id="rId14"/>
    <p:sldId id="528" r:id="rId15"/>
    <p:sldId id="529" r:id="rId16"/>
    <p:sldId id="530" r:id="rId17"/>
    <p:sldId id="531" r:id="rId18"/>
    <p:sldId id="532" r:id="rId19"/>
  </p:sldIdLst>
  <p:sldSz cx="9144000" cy="6858000" type="screen4x3"/>
  <p:notesSz cx="6805613" cy="9939338"/>
  <p:custShowLst>
    <p:custShow name="NCNP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0D4"/>
    <a:srgbClr val="00CCFF"/>
    <a:srgbClr val="FFFF99"/>
    <a:srgbClr val="FFCCCC"/>
    <a:srgbClr val="008000"/>
    <a:srgbClr val="009900"/>
    <a:srgbClr val="8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1" autoAdjust="0"/>
    <p:restoredTop sz="91570" autoAdjust="0"/>
  </p:normalViewPr>
  <p:slideViewPr>
    <p:cSldViewPr>
      <p:cViewPr>
        <p:scale>
          <a:sx n="66" d="100"/>
          <a:sy n="66" d="100"/>
        </p:scale>
        <p:origin x="-2382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11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TN19CP0115003\Documents\&#31481;&#20869;&#27096;%20QOL&#35413;&#2038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TN19CP0115003\Documents\&#31958;&#23615;&#30149;&#12487;&#12540;&#12479;%20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Sheet1!$B$75</c:f>
              <c:strCache>
                <c:ptCount val="1"/>
                <c:pt idx="0">
                  <c:v>総合評価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lang="ja-JP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Sheet1!$C$74:$BE$74</c:f>
              <c:strCache>
                <c:ptCount val="50"/>
                <c:pt idx="0">
                  <c:v>１２月</c:v>
                </c:pt>
                <c:pt idx="14">
                  <c:v>１月</c:v>
                </c:pt>
                <c:pt idx="36">
                  <c:v>２月</c:v>
                </c:pt>
                <c:pt idx="49">
                  <c:v>３月</c:v>
                </c:pt>
              </c:strCache>
            </c:strRef>
          </c:cat>
          <c:val>
            <c:numRef>
              <c:f>Sheet1!$C$75:$BE$75</c:f>
              <c:numCache>
                <c:formatCode>General</c:formatCode>
                <c:ptCount val="55"/>
                <c:pt idx="0">
                  <c:v>24</c:v>
                </c:pt>
                <c:pt idx="1">
                  <c:v>24</c:v>
                </c:pt>
                <c:pt idx="2">
                  <c:v>25</c:v>
                </c:pt>
                <c:pt idx="3">
                  <c:v>24</c:v>
                </c:pt>
                <c:pt idx="4">
                  <c:v>24</c:v>
                </c:pt>
                <c:pt idx="5">
                  <c:v>18</c:v>
                </c:pt>
                <c:pt idx="6">
                  <c:v>17</c:v>
                </c:pt>
                <c:pt idx="7">
                  <c:v>18</c:v>
                </c:pt>
                <c:pt idx="8">
                  <c:v>16</c:v>
                </c:pt>
                <c:pt idx="9">
                  <c:v>16</c:v>
                </c:pt>
                <c:pt idx="10">
                  <c:v>17</c:v>
                </c:pt>
                <c:pt idx="11">
                  <c:v>17</c:v>
                </c:pt>
                <c:pt idx="12">
                  <c:v>16</c:v>
                </c:pt>
                <c:pt idx="13">
                  <c:v>16</c:v>
                </c:pt>
                <c:pt idx="14">
                  <c:v>17</c:v>
                </c:pt>
                <c:pt idx="15">
                  <c:v>19</c:v>
                </c:pt>
                <c:pt idx="16">
                  <c:v>19</c:v>
                </c:pt>
                <c:pt idx="17">
                  <c:v>16</c:v>
                </c:pt>
                <c:pt idx="18">
                  <c:v>16</c:v>
                </c:pt>
                <c:pt idx="19">
                  <c:v>17</c:v>
                </c:pt>
                <c:pt idx="20">
                  <c:v>17</c:v>
                </c:pt>
                <c:pt idx="21">
                  <c:v>17</c:v>
                </c:pt>
                <c:pt idx="22">
                  <c:v>15</c:v>
                </c:pt>
                <c:pt idx="23">
                  <c:v>18</c:v>
                </c:pt>
                <c:pt idx="24">
                  <c:v>18</c:v>
                </c:pt>
                <c:pt idx="25">
                  <c:v>18</c:v>
                </c:pt>
                <c:pt idx="26">
                  <c:v>18</c:v>
                </c:pt>
                <c:pt idx="27">
                  <c:v>18</c:v>
                </c:pt>
                <c:pt idx="28">
                  <c:v>18</c:v>
                </c:pt>
                <c:pt idx="29">
                  <c:v>24</c:v>
                </c:pt>
                <c:pt idx="30">
                  <c:v>24</c:v>
                </c:pt>
                <c:pt idx="31">
                  <c:v>24</c:v>
                </c:pt>
                <c:pt idx="32">
                  <c:v>24</c:v>
                </c:pt>
                <c:pt idx="33">
                  <c:v>24</c:v>
                </c:pt>
                <c:pt idx="34">
                  <c:v>18</c:v>
                </c:pt>
                <c:pt idx="35">
                  <c:v>19</c:v>
                </c:pt>
                <c:pt idx="36">
                  <c:v>18</c:v>
                </c:pt>
                <c:pt idx="37">
                  <c:v>18</c:v>
                </c:pt>
                <c:pt idx="38">
                  <c:v>13</c:v>
                </c:pt>
                <c:pt idx="39">
                  <c:v>13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16</c:v>
                </c:pt>
                <c:pt idx="49">
                  <c:v>18</c:v>
                </c:pt>
                <c:pt idx="50">
                  <c:v>17</c:v>
                </c:pt>
                <c:pt idx="51">
                  <c:v>18</c:v>
                </c:pt>
                <c:pt idx="52">
                  <c:v>17</c:v>
                </c:pt>
                <c:pt idx="53">
                  <c:v>17</c:v>
                </c:pt>
                <c:pt idx="54">
                  <c:v>19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979776"/>
        <c:axId val="95998464"/>
      </c:lineChart>
      <c:catAx>
        <c:axId val="839797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95998464"/>
        <c:crosses val="autoZero"/>
        <c:auto val="1"/>
        <c:lblAlgn val="ctr"/>
        <c:lblOffset val="100"/>
        <c:noMultiLvlLbl val="0"/>
      </c:catAx>
      <c:valAx>
        <c:axId val="95998464"/>
        <c:scaling>
          <c:orientation val="minMax"/>
          <c:max val="42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83979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TARC!$A$8</c:f>
              <c:strCache>
                <c:ptCount val="1"/>
                <c:pt idx="0">
                  <c:v>総合IgE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lang="ja-JP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TARC!$B$6:$G$6</c:f>
              <c:numCache>
                <c:formatCode>yyyy/m/d;@</c:formatCode>
                <c:ptCount val="6"/>
                <c:pt idx="0">
                  <c:v>40791</c:v>
                </c:pt>
                <c:pt idx="1">
                  <c:v>40856</c:v>
                </c:pt>
                <c:pt idx="2">
                  <c:v>40891</c:v>
                </c:pt>
                <c:pt idx="3">
                  <c:v>40954</c:v>
                </c:pt>
                <c:pt idx="4">
                  <c:v>41013</c:v>
                </c:pt>
                <c:pt idx="5" formatCode="m/d/yyyy">
                  <c:v>41076</c:v>
                </c:pt>
              </c:numCache>
            </c:numRef>
          </c:cat>
          <c:val>
            <c:numRef>
              <c:f>TARC!$B$8:$G$8</c:f>
              <c:numCache>
                <c:formatCode>General</c:formatCode>
                <c:ptCount val="6"/>
                <c:pt idx="0" formatCode="0">
                  <c:v>4250</c:v>
                </c:pt>
                <c:pt idx="5">
                  <c:v>2113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00768"/>
        <c:axId val="143286848"/>
      </c:lineChart>
      <c:lineChart>
        <c:grouping val="standard"/>
        <c:varyColors val="0"/>
        <c:ser>
          <c:idx val="0"/>
          <c:order val="0"/>
          <c:tx>
            <c:strRef>
              <c:f>TARC!$A$7</c:f>
              <c:strCache>
                <c:ptCount val="1"/>
                <c:pt idx="0">
                  <c:v>TARC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lang="ja-JP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TARC!$B$6:$G$6</c:f>
              <c:numCache>
                <c:formatCode>yyyy/m/d;@</c:formatCode>
                <c:ptCount val="6"/>
                <c:pt idx="0">
                  <c:v>40791</c:v>
                </c:pt>
                <c:pt idx="1">
                  <c:v>40856</c:v>
                </c:pt>
                <c:pt idx="2">
                  <c:v>40891</c:v>
                </c:pt>
                <c:pt idx="3">
                  <c:v>40954</c:v>
                </c:pt>
                <c:pt idx="4">
                  <c:v>41013</c:v>
                </c:pt>
                <c:pt idx="5" formatCode="m/d/yyyy">
                  <c:v>41076</c:v>
                </c:pt>
              </c:numCache>
            </c:numRef>
          </c:cat>
          <c:val>
            <c:numRef>
              <c:f>TARC!$B$7:$G$7</c:f>
              <c:numCache>
                <c:formatCode>General</c:formatCode>
                <c:ptCount val="6"/>
                <c:pt idx="0">
                  <c:v>1010</c:v>
                </c:pt>
                <c:pt idx="1">
                  <c:v>1050</c:v>
                </c:pt>
                <c:pt idx="2">
                  <c:v>1840</c:v>
                </c:pt>
                <c:pt idx="3">
                  <c:v>2010</c:v>
                </c:pt>
                <c:pt idx="4">
                  <c:v>379</c:v>
                </c:pt>
                <c:pt idx="5">
                  <c:v>413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01792"/>
        <c:axId val="143287424"/>
      </c:lineChart>
      <c:dateAx>
        <c:axId val="87200768"/>
        <c:scaling>
          <c:orientation val="minMax"/>
        </c:scaling>
        <c:delete val="0"/>
        <c:axPos val="b"/>
        <c:numFmt formatCode="yyyy/m/d;@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143286848"/>
        <c:crosses val="autoZero"/>
        <c:auto val="1"/>
        <c:lblOffset val="100"/>
        <c:baseTimeUnit val="months"/>
        <c:majorUnit val="2"/>
        <c:majorTimeUnit val="months"/>
      </c:dateAx>
      <c:valAx>
        <c:axId val="14328684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87200768"/>
        <c:crosses val="autoZero"/>
        <c:crossBetween val="between"/>
      </c:valAx>
      <c:valAx>
        <c:axId val="1432874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87201792"/>
        <c:crosses val="max"/>
        <c:crossBetween val="between"/>
      </c:valAx>
      <c:dateAx>
        <c:axId val="87201792"/>
        <c:scaling>
          <c:orientation val="minMax"/>
        </c:scaling>
        <c:delete val="1"/>
        <c:axPos val="b"/>
        <c:numFmt formatCode="yyyy/m/d;@" sourceLinked="1"/>
        <c:majorTickMark val="out"/>
        <c:minorTickMark val="none"/>
        <c:tickLblPos val="none"/>
        <c:crossAx val="143287424"/>
        <c:crosses val="autoZero"/>
        <c:auto val="1"/>
        <c:lblOffset val="100"/>
        <c:baseTimeUnit val="months"/>
      </c:dateAx>
    </c:plotArea>
    <c:plotVisOnly val="1"/>
    <c:dispBlanksAs val="span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BA253-B371-45D4-83DC-4B66CC051550}" type="doc">
      <dgm:prSet loTypeId="urn:microsoft.com/office/officeart/2005/8/layout/vList2" loCatId="list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kumimoji="1" lang="ja-JP" altLang="en-US"/>
        </a:p>
      </dgm:t>
    </dgm:pt>
    <dgm:pt modelId="{BFC818CA-CE2B-470D-A58F-0ABBE92425E1}">
      <dgm:prSet phldrT="[テキスト]" custT="1"/>
      <dgm:spPr/>
      <dgm:t>
        <a:bodyPr/>
        <a:lstStyle/>
        <a:p>
          <a:pPr algn="ctr"/>
          <a:r>
            <a:rPr kumimoji="1" lang="zh-CN" altLang="en-US" sz="1600" dirty="0" smtClean="0"/>
            <a:t>角质层内的蛋白质基因</a:t>
          </a:r>
          <a:endParaRPr kumimoji="1" lang="ja-JP" altLang="en-US" sz="1600" dirty="0"/>
        </a:p>
      </dgm:t>
    </dgm:pt>
    <dgm:pt modelId="{1F29A7AB-F281-467C-ADCB-403910C03956}" type="parTrans" cxnId="{AA96BCA0-6E55-45F5-9C31-D9E7DF73C1E2}">
      <dgm:prSet/>
      <dgm:spPr/>
      <dgm:t>
        <a:bodyPr/>
        <a:lstStyle/>
        <a:p>
          <a:pPr algn="ctr"/>
          <a:endParaRPr kumimoji="1" lang="ja-JP" altLang="en-US" sz="1200"/>
        </a:p>
      </dgm:t>
    </dgm:pt>
    <dgm:pt modelId="{F20EFD80-117B-4081-B48A-89312EB85763}" type="sibTrans" cxnId="{AA96BCA0-6E55-45F5-9C31-D9E7DF73C1E2}">
      <dgm:prSet/>
      <dgm:spPr/>
      <dgm:t>
        <a:bodyPr/>
        <a:lstStyle/>
        <a:p>
          <a:pPr algn="ctr"/>
          <a:endParaRPr kumimoji="1" lang="ja-JP" altLang="en-US" sz="1200"/>
        </a:p>
      </dgm:t>
    </dgm:pt>
    <dgm:pt modelId="{E0D5CAD8-4B39-43D9-BC11-4BAAC6AC39F1}">
      <dgm:prSet phldrT="[テキスト]" custT="1"/>
      <dgm:spPr/>
      <dgm:t>
        <a:bodyPr/>
        <a:lstStyle/>
        <a:p>
          <a:pPr algn="ctr"/>
          <a:r>
            <a:rPr kumimoji="1" lang="zh-CN" altLang="en-US" sz="1600" dirty="0" smtClean="0"/>
            <a:t>螨虫过敏</a:t>
          </a:r>
          <a:endParaRPr kumimoji="1" lang="ja-JP" altLang="en-US" sz="1600" dirty="0"/>
        </a:p>
      </dgm:t>
    </dgm:pt>
    <dgm:pt modelId="{C8518D83-56F4-49DB-B4A5-4406F3AB9D30}" type="parTrans" cxnId="{4FECBCAD-017A-4D8C-9937-3E95591FB1F3}">
      <dgm:prSet/>
      <dgm:spPr/>
      <dgm:t>
        <a:bodyPr/>
        <a:lstStyle/>
        <a:p>
          <a:pPr algn="ctr"/>
          <a:endParaRPr kumimoji="1" lang="ja-JP" altLang="en-US" sz="1200"/>
        </a:p>
      </dgm:t>
    </dgm:pt>
    <dgm:pt modelId="{0EDB1C61-F314-49D0-937B-23915237B1A3}" type="sibTrans" cxnId="{4FECBCAD-017A-4D8C-9937-3E95591FB1F3}">
      <dgm:prSet/>
      <dgm:spPr/>
      <dgm:t>
        <a:bodyPr/>
        <a:lstStyle/>
        <a:p>
          <a:pPr algn="ctr"/>
          <a:endParaRPr kumimoji="1" lang="ja-JP" altLang="en-US" sz="1200"/>
        </a:p>
      </dgm:t>
    </dgm:pt>
    <dgm:pt modelId="{6CC2CBDD-13A2-4897-9B5E-7BE64548C316}">
      <dgm:prSet phldrT="[テキスト]" custT="1"/>
      <dgm:spPr/>
      <dgm:t>
        <a:bodyPr/>
        <a:lstStyle/>
        <a:p>
          <a:pPr algn="ctr"/>
          <a:r>
            <a:rPr kumimoji="1" lang="zh-CN" altLang="en-US" sz="1600" dirty="0" smtClean="0"/>
            <a:t>食物过敏</a:t>
          </a:r>
          <a:endParaRPr kumimoji="1" lang="ja-JP" altLang="en-US" sz="1600" dirty="0"/>
        </a:p>
      </dgm:t>
    </dgm:pt>
    <dgm:pt modelId="{D1B387DB-8D52-4F2E-8CE0-B00CE9F2C476}" type="parTrans" cxnId="{EC75057B-D6CD-46BD-B761-27AC79F89299}">
      <dgm:prSet/>
      <dgm:spPr/>
      <dgm:t>
        <a:bodyPr/>
        <a:lstStyle/>
        <a:p>
          <a:pPr algn="ctr"/>
          <a:endParaRPr kumimoji="1" lang="ja-JP" altLang="en-US" sz="1200"/>
        </a:p>
      </dgm:t>
    </dgm:pt>
    <dgm:pt modelId="{2E15E60F-0CCA-4E42-9914-61821E3CE018}" type="sibTrans" cxnId="{EC75057B-D6CD-46BD-B761-27AC79F89299}">
      <dgm:prSet/>
      <dgm:spPr/>
      <dgm:t>
        <a:bodyPr/>
        <a:lstStyle/>
        <a:p>
          <a:pPr algn="ctr"/>
          <a:endParaRPr kumimoji="1" lang="ja-JP" altLang="en-US" sz="1200"/>
        </a:p>
      </dgm:t>
    </dgm:pt>
    <dgm:pt modelId="{4AB96940-B62E-4EA5-9FF8-E42EC7A7871F}">
      <dgm:prSet phldrT="[テキスト]" custT="1"/>
      <dgm:spPr/>
      <dgm:t>
        <a:bodyPr/>
        <a:lstStyle/>
        <a:p>
          <a:pPr algn="ctr"/>
          <a:r>
            <a:rPr kumimoji="1" lang="zh-CN" altLang="en-US" sz="1600" dirty="0" smtClean="0"/>
            <a:t>自残</a:t>
          </a:r>
          <a:endParaRPr kumimoji="1" lang="ja-JP" altLang="en-US" sz="1600" dirty="0"/>
        </a:p>
      </dgm:t>
    </dgm:pt>
    <dgm:pt modelId="{69300054-19D5-4D91-AC0E-A83EFD635630}" type="parTrans" cxnId="{ED29F0C1-9292-4F8A-82AF-60772361CCFA}">
      <dgm:prSet/>
      <dgm:spPr/>
      <dgm:t>
        <a:bodyPr/>
        <a:lstStyle/>
        <a:p>
          <a:pPr algn="ctr"/>
          <a:endParaRPr kumimoji="1" lang="ja-JP" altLang="en-US" sz="1200"/>
        </a:p>
      </dgm:t>
    </dgm:pt>
    <dgm:pt modelId="{7115EDB6-5F93-4543-AF71-D85FB2041D98}" type="sibTrans" cxnId="{ED29F0C1-9292-4F8A-82AF-60772361CCFA}">
      <dgm:prSet/>
      <dgm:spPr/>
      <dgm:t>
        <a:bodyPr/>
        <a:lstStyle/>
        <a:p>
          <a:pPr algn="ctr"/>
          <a:endParaRPr kumimoji="1" lang="ja-JP" altLang="en-US" sz="1200"/>
        </a:p>
      </dgm:t>
    </dgm:pt>
    <dgm:pt modelId="{588AA9C4-48EA-45A9-804D-E737941FC602}" type="pres">
      <dgm:prSet presAssocID="{26ABA253-B371-45D4-83DC-4B66CC0515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776C8E4-CFF0-4287-AB00-33C1B538DB6F}" type="pres">
      <dgm:prSet presAssocID="{BFC818CA-CE2B-470D-A58F-0ABBE92425E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DD50502-96A3-4ACE-A0D1-06D15CB17ECE}" type="pres">
      <dgm:prSet presAssocID="{F20EFD80-117B-4081-B48A-89312EB85763}" presName="spacer" presStyleCnt="0"/>
      <dgm:spPr/>
    </dgm:pt>
    <dgm:pt modelId="{DE1853DF-C49E-4A8E-AA2A-F0052AF7A969}" type="pres">
      <dgm:prSet presAssocID="{E0D5CAD8-4B39-43D9-BC11-4BAAC6AC39F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B31283A-DBAE-4EC1-91B0-67A6D4140D72}" type="pres">
      <dgm:prSet presAssocID="{0EDB1C61-F314-49D0-937B-23915237B1A3}" presName="spacer" presStyleCnt="0"/>
      <dgm:spPr/>
    </dgm:pt>
    <dgm:pt modelId="{CCA1D2AC-9B8D-4615-8F09-74E49588570D}" type="pres">
      <dgm:prSet presAssocID="{6CC2CBDD-13A2-4897-9B5E-7BE64548C31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5EAF28-A3FE-4199-9CC1-F2EC3696E850}" type="pres">
      <dgm:prSet presAssocID="{2E15E60F-0CCA-4E42-9914-61821E3CE018}" presName="spacer" presStyleCnt="0"/>
      <dgm:spPr/>
    </dgm:pt>
    <dgm:pt modelId="{0A277402-D394-43C6-B5EF-D66764F9C4E9}" type="pres">
      <dgm:prSet presAssocID="{4AB96940-B62E-4EA5-9FF8-E42EC7A7871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C75057B-D6CD-46BD-B761-27AC79F89299}" srcId="{26ABA253-B371-45D4-83DC-4B66CC051550}" destId="{6CC2CBDD-13A2-4897-9B5E-7BE64548C316}" srcOrd="2" destOrd="0" parTransId="{D1B387DB-8D52-4F2E-8CE0-B00CE9F2C476}" sibTransId="{2E15E60F-0CCA-4E42-9914-61821E3CE018}"/>
    <dgm:cxn modelId="{67B99C7F-A56E-4A85-9D4E-E65C0EE8BF1A}" type="presOf" srcId="{BFC818CA-CE2B-470D-A58F-0ABBE92425E1}" destId="{9776C8E4-CFF0-4287-AB00-33C1B538DB6F}" srcOrd="0" destOrd="0" presId="urn:microsoft.com/office/officeart/2005/8/layout/vList2"/>
    <dgm:cxn modelId="{ED29F0C1-9292-4F8A-82AF-60772361CCFA}" srcId="{26ABA253-B371-45D4-83DC-4B66CC051550}" destId="{4AB96940-B62E-4EA5-9FF8-E42EC7A7871F}" srcOrd="3" destOrd="0" parTransId="{69300054-19D5-4D91-AC0E-A83EFD635630}" sibTransId="{7115EDB6-5F93-4543-AF71-D85FB2041D98}"/>
    <dgm:cxn modelId="{45CB6EBB-C22E-444C-AE28-A38294986DC4}" type="presOf" srcId="{E0D5CAD8-4B39-43D9-BC11-4BAAC6AC39F1}" destId="{DE1853DF-C49E-4A8E-AA2A-F0052AF7A969}" srcOrd="0" destOrd="0" presId="urn:microsoft.com/office/officeart/2005/8/layout/vList2"/>
    <dgm:cxn modelId="{90129D65-119E-4BD3-B7CC-70F059365FEF}" type="presOf" srcId="{26ABA253-B371-45D4-83DC-4B66CC051550}" destId="{588AA9C4-48EA-45A9-804D-E737941FC602}" srcOrd="0" destOrd="0" presId="urn:microsoft.com/office/officeart/2005/8/layout/vList2"/>
    <dgm:cxn modelId="{66F5715E-DCBC-4F16-85ED-D9066A19D2E3}" type="presOf" srcId="{6CC2CBDD-13A2-4897-9B5E-7BE64548C316}" destId="{CCA1D2AC-9B8D-4615-8F09-74E49588570D}" srcOrd="0" destOrd="0" presId="urn:microsoft.com/office/officeart/2005/8/layout/vList2"/>
    <dgm:cxn modelId="{4FECBCAD-017A-4D8C-9937-3E95591FB1F3}" srcId="{26ABA253-B371-45D4-83DC-4B66CC051550}" destId="{E0D5CAD8-4B39-43D9-BC11-4BAAC6AC39F1}" srcOrd="1" destOrd="0" parTransId="{C8518D83-56F4-49DB-B4A5-4406F3AB9D30}" sibTransId="{0EDB1C61-F314-49D0-937B-23915237B1A3}"/>
    <dgm:cxn modelId="{AA96BCA0-6E55-45F5-9C31-D9E7DF73C1E2}" srcId="{26ABA253-B371-45D4-83DC-4B66CC051550}" destId="{BFC818CA-CE2B-470D-A58F-0ABBE92425E1}" srcOrd="0" destOrd="0" parTransId="{1F29A7AB-F281-467C-ADCB-403910C03956}" sibTransId="{F20EFD80-117B-4081-B48A-89312EB85763}"/>
    <dgm:cxn modelId="{AA987FF3-7BD2-413B-BA77-00961678E6E9}" type="presOf" srcId="{4AB96940-B62E-4EA5-9FF8-E42EC7A7871F}" destId="{0A277402-D394-43C6-B5EF-D66764F9C4E9}" srcOrd="0" destOrd="0" presId="urn:microsoft.com/office/officeart/2005/8/layout/vList2"/>
    <dgm:cxn modelId="{2CFDBB2C-AB87-4BA7-A580-C6146EB8124B}" type="presParOf" srcId="{588AA9C4-48EA-45A9-804D-E737941FC602}" destId="{9776C8E4-CFF0-4287-AB00-33C1B538DB6F}" srcOrd="0" destOrd="0" presId="urn:microsoft.com/office/officeart/2005/8/layout/vList2"/>
    <dgm:cxn modelId="{39F6DD50-D1ED-4E85-BFAC-FE271746798D}" type="presParOf" srcId="{588AA9C4-48EA-45A9-804D-E737941FC602}" destId="{5DD50502-96A3-4ACE-A0D1-06D15CB17ECE}" srcOrd="1" destOrd="0" presId="urn:microsoft.com/office/officeart/2005/8/layout/vList2"/>
    <dgm:cxn modelId="{6D3DF5C2-3CD8-4A8D-AB4D-7F1BAD6138B9}" type="presParOf" srcId="{588AA9C4-48EA-45A9-804D-E737941FC602}" destId="{DE1853DF-C49E-4A8E-AA2A-F0052AF7A969}" srcOrd="2" destOrd="0" presId="urn:microsoft.com/office/officeart/2005/8/layout/vList2"/>
    <dgm:cxn modelId="{AFE9F9E1-3D58-4B60-A637-ADD55D6D9F1F}" type="presParOf" srcId="{588AA9C4-48EA-45A9-804D-E737941FC602}" destId="{0B31283A-DBAE-4EC1-91B0-67A6D4140D72}" srcOrd="3" destOrd="0" presId="urn:microsoft.com/office/officeart/2005/8/layout/vList2"/>
    <dgm:cxn modelId="{0F60C71E-CBE9-44B5-BA19-D3C9DFDBB2E5}" type="presParOf" srcId="{588AA9C4-48EA-45A9-804D-E737941FC602}" destId="{CCA1D2AC-9B8D-4615-8F09-74E49588570D}" srcOrd="4" destOrd="0" presId="urn:microsoft.com/office/officeart/2005/8/layout/vList2"/>
    <dgm:cxn modelId="{87FFF8BB-9B16-4BD8-973A-7361F62152D0}" type="presParOf" srcId="{588AA9C4-48EA-45A9-804D-E737941FC602}" destId="{145EAF28-A3FE-4199-9CC1-F2EC3696E850}" srcOrd="5" destOrd="0" presId="urn:microsoft.com/office/officeart/2005/8/layout/vList2"/>
    <dgm:cxn modelId="{7C2E773E-2982-4E02-B192-923AA802B866}" type="presParOf" srcId="{588AA9C4-48EA-45A9-804D-E737941FC602}" destId="{0A277402-D394-43C6-B5EF-D66764F9C4E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ABA253-B371-45D4-83DC-4B66CC051550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E0D5CAD8-4B39-43D9-BC11-4BAAC6AC39F1}">
      <dgm:prSet phldrT="[テキスト]" custT="1"/>
      <dgm:spPr/>
      <dgm:t>
        <a:bodyPr/>
        <a:lstStyle/>
        <a:p>
          <a:pPr algn="ctr"/>
          <a:r>
            <a:rPr kumimoji="1" lang="en-US" altLang="ja-JP" sz="1600" dirty="0" err="1" smtClean="0"/>
            <a:t>IgE</a:t>
          </a:r>
          <a:r>
            <a:rPr kumimoji="1" lang="en-US" altLang="ja-JP" sz="1600" dirty="0" smtClean="0"/>
            <a:t> (</a:t>
          </a:r>
          <a:r>
            <a:rPr kumimoji="1" lang="zh-CN" altLang="en-US" sz="1600" dirty="0" smtClean="0"/>
            <a:t>即时型过敏</a:t>
          </a:r>
          <a:r>
            <a:rPr kumimoji="1" lang="en-US" altLang="ja-JP" sz="1600" dirty="0" smtClean="0"/>
            <a:t>)</a:t>
          </a:r>
          <a:endParaRPr kumimoji="1" lang="ja-JP" altLang="en-US" sz="1600" dirty="0"/>
        </a:p>
      </dgm:t>
    </dgm:pt>
    <dgm:pt modelId="{C8518D83-56F4-49DB-B4A5-4406F3AB9D30}" type="parTrans" cxnId="{4FECBCAD-017A-4D8C-9937-3E95591FB1F3}">
      <dgm:prSet/>
      <dgm:spPr/>
      <dgm:t>
        <a:bodyPr/>
        <a:lstStyle/>
        <a:p>
          <a:pPr algn="ctr"/>
          <a:endParaRPr kumimoji="1" lang="ja-JP" altLang="en-US" sz="1200"/>
        </a:p>
      </dgm:t>
    </dgm:pt>
    <dgm:pt modelId="{0EDB1C61-F314-49D0-937B-23915237B1A3}" type="sibTrans" cxnId="{4FECBCAD-017A-4D8C-9937-3E95591FB1F3}">
      <dgm:prSet/>
      <dgm:spPr/>
      <dgm:t>
        <a:bodyPr/>
        <a:lstStyle/>
        <a:p>
          <a:pPr algn="ctr"/>
          <a:endParaRPr kumimoji="1" lang="ja-JP" altLang="en-US" sz="1200"/>
        </a:p>
      </dgm:t>
    </dgm:pt>
    <dgm:pt modelId="{A9B383AA-2FC5-4842-A53D-C963E00DA03C}">
      <dgm:prSet phldrT="[テキスト]" custT="1"/>
      <dgm:spPr/>
      <dgm:t>
        <a:bodyPr/>
        <a:lstStyle/>
        <a:p>
          <a:pPr algn="ctr"/>
          <a:r>
            <a:rPr kumimoji="1" lang="en-US" altLang="ja-JP" sz="1600" dirty="0" err="1" smtClean="0"/>
            <a:t>IgE</a:t>
          </a:r>
          <a:r>
            <a:rPr kumimoji="1" lang="en-US" altLang="ja-JP" sz="1600" dirty="0" smtClean="0"/>
            <a:t> (</a:t>
          </a:r>
          <a:r>
            <a:rPr kumimoji="1" lang="zh-CN" altLang="en-US" sz="1600" dirty="0" smtClean="0"/>
            <a:t>延迟型过敏</a:t>
          </a:r>
          <a:r>
            <a:rPr kumimoji="1" lang="en-US" altLang="ja-JP" sz="1600" dirty="0" smtClean="0"/>
            <a:t>)</a:t>
          </a:r>
          <a:endParaRPr kumimoji="1" lang="ja-JP" altLang="en-US" sz="1600" dirty="0"/>
        </a:p>
      </dgm:t>
    </dgm:pt>
    <dgm:pt modelId="{BED1F372-CA3E-4E24-BBD6-1EAEF6763209}" type="parTrans" cxnId="{8CD14790-6640-4713-B898-76DD21ECA244}">
      <dgm:prSet/>
      <dgm:spPr/>
      <dgm:t>
        <a:bodyPr/>
        <a:lstStyle/>
        <a:p>
          <a:endParaRPr kumimoji="1" lang="ja-JP" altLang="en-US"/>
        </a:p>
      </dgm:t>
    </dgm:pt>
    <dgm:pt modelId="{35AD5B3D-6A18-404C-B000-5387782B8227}" type="sibTrans" cxnId="{8CD14790-6640-4713-B898-76DD21ECA244}">
      <dgm:prSet/>
      <dgm:spPr/>
      <dgm:t>
        <a:bodyPr/>
        <a:lstStyle/>
        <a:p>
          <a:endParaRPr kumimoji="1" lang="ja-JP" altLang="en-US"/>
        </a:p>
      </dgm:t>
    </dgm:pt>
    <dgm:pt modelId="{D24FA53A-E13C-4C88-92D4-2A9232AD227C}">
      <dgm:prSet phldrT="[テキスト]" custT="1"/>
      <dgm:spPr/>
      <dgm:t>
        <a:bodyPr/>
        <a:lstStyle/>
        <a:p>
          <a:pPr algn="ctr"/>
          <a:r>
            <a:rPr kumimoji="1" lang="en-US" altLang="ja-JP" sz="1600" dirty="0" smtClean="0"/>
            <a:t>TARC (</a:t>
          </a:r>
          <a:r>
            <a:rPr kumimoji="1" lang="zh-CN" altLang="en-US" sz="1600" dirty="0" smtClean="0"/>
            <a:t>皮肤的细胞因子</a:t>
          </a:r>
          <a:r>
            <a:rPr kumimoji="1" lang="en-US" altLang="ja-JP" sz="1600" dirty="0" smtClean="0"/>
            <a:t>)</a:t>
          </a:r>
          <a:endParaRPr kumimoji="1" lang="ja-JP" altLang="en-US" sz="1600" dirty="0"/>
        </a:p>
      </dgm:t>
    </dgm:pt>
    <dgm:pt modelId="{E6A9EF60-A96E-41C1-B765-FA6892590FBE}" type="parTrans" cxnId="{45102AFE-49E8-44F4-ABB6-2F233A7790FB}">
      <dgm:prSet/>
      <dgm:spPr/>
      <dgm:t>
        <a:bodyPr/>
        <a:lstStyle/>
        <a:p>
          <a:endParaRPr kumimoji="1" lang="ja-JP" altLang="en-US"/>
        </a:p>
      </dgm:t>
    </dgm:pt>
    <dgm:pt modelId="{D01E8AA6-C1C1-4246-A85C-95174A019A75}" type="sibTrans" cxnId="{45102AFE-49E8-44F4-ABB6-2F233A7790FB}">
      <dgm:prSet/>
      <dgm:spPr/>
      <dgm:t>
        <a:bodyPr/>
        <a:lstStyle/>
        <a:p>
          <a:endParaRPr kumimoji="1" lang="ja-JP" altLang="en-US"/>
        </a:p>
      </dgm:t>
    </dgm:pt>
    <dgm:pt modelId="{F109ACCE-5782-4BF5-A5BB-F2CEC657D84A}">
      <dgm:prSet phldrT="[テキスト]" custT="1"/>
      <dgm:spPr>
        <a:noFill/>
      </dgm:spPr>
      <dgm:t>
        <a:bodyPr/>
        <a:lstStyle/>
        <a:p>
          <a:pPr algn="ctr"/>
          <a:endParaRPr kumimoji="1" lang="ja-JP" altLang="en-US" sz="1600" dirty="0"/>
        </a:p>
      </dgm:t>
    </dgm:pt>
    <dgm:pt modelId="{350925CF-1522-4E5E-8C34-08EAADA5006F}" type="parTrans" cxnId="{03631242-CE39-4BF9-BC9A-A4ACA46D3AA4}">
      <dgm:prSet/>
      <dgm:spPr/>
      <dgm:t>
        <a:bodyPr/>
        <a:lstStyle/>
        <a:p>
          <a:endParaRPr kumimoji="1" lang="ja-JP" altLang="en-US"/>
        </a:p>
      </dgm:t>
    </dgm:pt>
    <dgm:pt modelId="{82EC7812-E52B-4D39-802C-81AEE8B2D050}" type="sibTrans" cxnId="{03631242-CE39-4BF9-BC9A-A4ACA46D3AA4}">
      <dgm:prSet/>
      <dgm:spPr/>
      <dgm:t>
        <a:bodyPr/>
        <a:lstStyle/>
        <a:p>
          <a:endParaRPr kumimoji="1" lang="ja-JP" altLang="en-US"/>
        </a:p>
      </dgm:t>
    </dgm:pt>
    <dgm:pt modelId="{588AA9C4-48EA-45A9-804D-E737941FC602}" type="pres">
      <dgm:prSet presAssocID="{26ABA253-B371-45D4-83DC-4B66CC0515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E1853DF-C49E-4A8E-AA2A-F0052AF7A969}" type="pres">
      <dgm:prSet presAssocID="{E0D5CAD8-4B39-43D9-BC11-4BAAC6AC39F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B31283A-DBAE-4EC1-91B0-67A6D4140D72}" type="pres">
      <dgm:prSet presAssocID="{0EDB1C61-F314-49D0-937B-23915237B1A3}" presName="spacer" presStyleCnt="0"/>
      <dgm:spPr/>
    </dgm:pt>
    <dgm:pt modelId="{908937D2-41B1-46BD-AE18-64C225D92D00}" type="pres">
      <dgm:prSet presAssocID="{A9B383AA-2FC5-4842-A53D-C963E00DA03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0CFC9B4-D8EA-425F-89F1-FD71BC74D989}" type="pres">
      <dgm:prSet presAssocID="{35AD5B3D-6A18-404C-B000-5387782B8227}" presName="spacer" presStyleCnt="0"/>
      <dgm:spPr/>
    </dgm:pt>
    <dgm:pt modelId="{23A00DD4-E35B-4BE9-BAA1-438A8B5DC616}" type="pres">
      <dgm:prSet presAssocID="{D24FA53A-E13C-4C88-92D4-2A9232AD227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320B22A-0A79-4294-841F-55E6D112F94A}" type="pres">
      <dgm:prSet presAssocID="{D01E8AA6-C1C1-4246-A85C-95174A019A75}" presName="spacer" presStyleCnt="0"/>
      <dgm:spPr/>
    </dgm:pt>
    <dgm:pt modelId="{05309CF1-1B26-4DB5-8569-F809FE477BBB}" type="pres">
      <dgm:prSet presAssocID="{F109ACCE-5782-4BF5-A5BB-F2CEC657D84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648D0D2-68DB-4518-9181-A8B37056717D}" type="presOf" srcId="{E0D5CAD8-4B39-43D9-BC11-4BAAC6AC39F1}" destId="{DE1853DF-C49E-4A8E-AA2A-F0052AF7A969}" srcOrd="0" destOrd="0" presId="urn:microsoft.com/office/officeart/2005/8/layout/vList2"/>
    <dgm:cxn modelId="{03631242-CE39-4BF9-BC9A-A4ACA46D3AA4}" srcId="{26ABA253-B371-45D4-83DC-4B66CC051550}" destId="{F109ACCE-5782-4BF5-A5BB-F2CEC657D84A}" srcOrd="3" destOrd="0" parTransId="{350925CF-1522-4E5E-8C34-08EAADA5006F}" sibTransId="{82EC7812-E52B-4D39-802C-81AEE8B2D050}"/>
    <dgm:cxn modelId="{8CD14790-6640-4713-B898-76DD21ECA244}" srcId="{26ABA253-B371-45D4-83DC-4B66CC051550}" destId="{A9B383AA-2FC5-4842-A53D-C963E00DA03C}" srcOrd="1" destOrd="0" parTransId="{BED1F372-CA3E-4E24-BBD6-1EAEF6763209}" sibTransId="{35AD5B3D-6A18-404C-B000-5387782B8227}"/>
    <dgm:cxn modelId="{36A0E105-5C3B-4846-BAC5-F972ED99E216}" type="presOf" srcId="{26ABA253-B371-45D4-83DC-4B66CC051550}" destId="{588AA9C4-48EA-45A9-804D-E737941FC602}" srcOrd="0" destOrd="0" presId="urn:microsoft.com/office/officeart/2005/8/layout/vList2"/>
    <dgm:cxn modelId="{F3EA5A07-5FA3-49E4-BCD4-6710FEB2B6E3}" type="presOf" srcId="{A9B383AA-2FC5-4842-A53D-C963E00DA03C}" destId="{908937D2-41B1-46BD-AE18-64C225D92D00}" srcOrd="0" destOrd="0" presId="urn:microsoft.com/office/officeart/2005/8/layout/vList2"/>
    <dgm:cxn modelId="{4FECBCAD-017A-4D8C-9937-3E95591FB1F3}" srcId="{26ABA253-B371-45D4-83DC-4B66CC051550}" destId="{E0D5CAD8-4B39-43D9-BC11-4BAAC6AC39F1}" srcOrd="0" destOrd="0" parTransId="{C8518D83-56F4-49DB-B4A5-4406F3AB9D30}" sibTransId="{0EDB1C61-F314-49D0-937B-23915237B1A3}"/>
    <dgm:cxn modelId="{59A6263E-3728-4B6F-BC5A-8A82F2CC9FEE}" type="presOf" srcId="{D24FA53A-E13C-4C88-92D4-2A9232AD227C}" destId="{23A00DD4-E35B-4BE9-BAA1-438A8B5DC616}" srcOrd="0" destOrd="0" presId="urn:microsoft.com/office/officeart/2005/8/layout/vList2"/>
    <dgm:cxn modelId="{45102AFE-49E8-44F4-ABB6-2F233A7790FB}" srcId="{26ABA253-B371-45D4-83DC-4B66CC051550}" destId="{D24FA53A-E13C-4C88-92D4-2A9232AD227C}" srcOrd="2" destOrd="0" parTransId="{E6A9EF60-A96E-41C1-B765-FA6892590FBE}" sibTransId="{D01E8AA6-C1C1-4246-A85C-95174A019A75}"/>
    <dgm:cxn modelId="{03AB6BB9-3897-44DC-8044-F084C24132C3}" type="presOf" srcId="{F109ACCE-5782-4BF5-A5BB-F2CEC657D84A}" destId="{05309CF1-1B26-4DB5-8569-F809FE477BBB}" srcOrd="0" destOrd="0" presId="urn:microsoft.com/office/officeart/2005/8/layout/vList2"/>
    <dgm:cxn modelId="{533F00DD-AB2A-48EE-B803-39BC4B652DA7}" type="presParOf" srcId="{588AA9C4-48EA-45A9-804D-E737941FC602}" destId="{DE1853DF-C49E-4A8E-AA2A-F0052AF7A969}" srcOrd="0" destOrd="0" presId="urn:microsoft.com/office/officeart/2005/8/layout/vList2"/>
    <dgm:cxn modelId="{FF9EFB77-FD06-4A45-B025-87A3018BA046}" type="presParOf" srcId="{588AA9C4-48EA-45A9-804D-E737941FC602}" destId="{0B31283A-DBAE-4EC1-91B0-67A6D4140D72}" srcOrd="1" destOrd="0" presId="urn:microsoft.com/office/officeart/2005/8/layout/vList2"/>
    <dgm:cxn modelId="{492194D0-F14A-4170-94DE-09B0EC069796}" type="presParOf" srcId="{588AA9C4-48EA-45A9-804D-E737941FC602}" destId="{908937D2-41B1-46BD-AE18-64C225D92D00}" srcOrd="2" destOrd="0" presId="urn:microsoft.com/office/officeart/2005/8/layout/vList2"/>
    <dgm:cxn modelId="{1F0C63E4-88F3-4635-90BD-9FC9D423F035}" type="presParOf" srcId="{588AA9C4-48EA-45A9-804D-E737941FC602}" destId="{60CFC9B4-D8EA-425F-89F1-FD71BC74D989}" srcOrd="3" destOrd="0" presId="urn:microsoft.com/office/officeart/2005/8/layout/vList2"/>
    <dgm:cxn modelId="{CAE5E69D-01FF-4BD1-A14B-BE057EB240D1}" type="presParOf" srcId="{588AA9C4-48EA-45A9-804D-E737941FC602}" destId="{23A00DD4-E35B-4BE9-BAA1-438A8B5DC616}" srcOrd="4" destOrd="0" presId="urn:microsoft.com/office/officeart/2005/8/layout/vList2"/>
    <dgm:cxn modelId="{1E9094D8-7F5B-4FF7-998D-B5879CEF8844}" type="presParOf" srcId="{588AA9C4-48EA-45A9-804D-E737941FC602}" destId="{2320B22A-0A79-4294-841F-55E6D112F94A}" srcOrd="5" destOrd="0" presId="urn:microsoft.com/office/officeart/2005/8/layout/vList2"/>
    <dgm:cxn modelId="{3B1F4D65-64F0-477B-B911-6ECF16953B51}" type="presParOf" srcId="{588AA9C4-48EA-45A9-804D-E737941FC602}" destId="{05309CF1-1B26-4DB5-8569-F809FE477B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6C8E4-CFF0-4287-AB00-33C1B538DB6F}">
      <dsp:nvSpPr>
        <dsp:cNvPr id="0" name=""/>
        <dsp:cNvSpPr/>
      </dsp:nvSpPr>
      <dsp:spPr>
        <a:xfrm>
          <a:off x="0" y="4379"/>
          <a:ext cx="2592288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600" kern="1200" dirty="0" smtClean="0"/>
            <a:t>角质层内的蛋白质基因</a:t>
          </a:r>
          <a:endParaRPr kumimoji="1" lang="ja-JP" altLang="en-US" sz="1600" kern="1200" dirty="0"/>
        </a:p>
      </dsp:txBody>
      <dsp:txXfrm>
        <a:off x="24674" y="29053"/>
        <a:ext cx="2542940" cy="456092"/>
      </dsp:txXfrm>
    </dsp:sp>
    <dsp:sp modelId="{DE1853DF-C49E-4A8E-AA2A-F0052AF7A969}">
      <dsp:nvSpPr>
        <dsp:cNvPr id="0" name=""/>
        <dsp:cNvSpPr/>
      </dsp:nvSpPr>
      <dsp:spPr>
        <a:xfrm>
          <a:off x="0" y="587580"/>
          <a:ext cx="2592288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600" kern="1200" dirty="0" smtClean="0"/>
            <a:t>螨虫过敏</a:t>
          </a:r>
          <a:endParaRPr kumimoji="1" lang="ja-JP" altLang="en-US" sz="1600" kern="1200" dirty="0"/>
        </a:p>
      </dsp:txBody>
      <dsp:txXfrm>
        <a:off x="24674" y="612254"/>
        <a:ext cx="2542940" cy="456092"/>
      </dsp:txXfrm>
    </dsp:sp>
    <dsp:sp modelId="{CCA1D2AC-9B8D-4615-8F09-74E49588570D}">
      <dsp:nvSpPr>
        <dsp:cNvPr id="0" name=""/>
        <dsp:cNvSpPr/>
      </dsp:nvSpPr>
      <dsp:spPr>
        <a:xfrm>
          <a:off x="0" y="1170780"/>
          <a:ext cx="2592288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600" kern="1200" dirty="0" smtClean="0"/>
            <a:t>食物过敏</a:t>
          </a:r>
          <a:endParaRPr kumimoji="1" lang="ja-JP" altLang="en-US" sz="1600" kern="1200" dirty="0"/>
        </a:p>
      </dsp:txBody>
      <dsp:txXfrm>
        <a:off x="24674" y="1195454"/>
        <a:ext cx="2542940" cy="456092"/>
      </dsp:txXfrm>
    </dsp:sp>
    <dsp:sp modelId="{0A277402-D394-43C6-B5EF-D66764F9C4E9}">
      <dsp:nvSpPr>
        <dsp:cNvPr id="0" name=""/>
        <dsp:cNvSpPr/>
      </dsp:nvSpPr>
      <dsp:spPr>
        <a:xfrm>
          <a:off x="0" y="1753980"/>
          <a:ext cx="2592288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600" kern="1200" dirty="0" smtClean="0"/>
            <a:t>自残</a:t>
          </a:r>
          <a:endParaRPr kumimoji="1" lang="ja-JP" altLang="en-US" sz="1600" kern="1200" dirty="0"/>
        </a:p>
      </dsp:txBody>
      <dsp:txXfrm>
        <a:off x="24674" y="1778654"/>
        <a:ext cx="2542940" cy="456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853DF-C49E-4A8E-AA2A-F0052AF7A969}">
      <dsp:nvSpPr>
        <dsp:cNvPr id="0" name=""/>
        <dsp:cNvSpPr/>
      </dsp:nvSpPr>
      <dsp:spPr>
        <a:xfrm>
          <a:off x="0" y="4379"/>
          <a:ext cx="2592288" cy="505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err="1" smtClean="0"/>
            <a:t>IgE</a:t>
          </a:r>
          <a:r>
            <a:rPr kumimoji="1" lang="en-US" altLang="ja-JP" sz="1600" kern="1200" dirty="0" smtClean="0"/>
            <a:t> (</a:t>
          </a:r>
          <a:r>
            <a:rPr kumimoji="1" lang="zh-CN" altLang="en-US" sz="1600" kern="1200" dirty="0" smtClean="0"/>
            <a:t>即时型过敏</a:t>
          </a:r>
          <a:r>
            <a:rPr kumimoji="1" lang="en-US" altLang="ja-JP" sz="1600" kern="1200" dirty="0" smtClean="0"/>
            <a:t>)</a:t>
          </a:r>
          <a:endParaRPr kumimoji="1" lang="ja-JP" altLang="en-US" sz="1600" kern="1200" dirty="0"/>
        </a:p>
      </dsp:txBody>
      <dsp:txXfrm>
        <a:off x="24674" y="29053"/>
        <a:ext cx="2542940" cy="456092"/>
      </dsp:txXfrm>
    </dsp:sp>
    <dsp:sp modelId="{908937D2-41B1-46BD-AE18-64C225D92D00}">
      <dsp:nvSpPr>
        <dsp:cNvPr id="0" name=""/>
        <dsp:cNvSpPr/>
      </dsp:nvSpPr>
      <dsp:spPr>
        <a:xfrm>
          <a:off x="0" y="587580"/>
          <a:ext cx="2592288" cy="505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err="1" smtClean="0"/>
            <a:t>IgE</a:t>
          </a:r>
          <a:r>
            <a:rPr kumimoji="1" lang="en-US" altLang="ja-JP" sz="1600" kern="1200" dirty="0" smtClean="0"/>
            <a:t> (</a:t>
          </a:r>
          <a:r>
            <a:rPr kumimoji="1" lang="zh-CN" altLang="en-US" sz="1600" kern="1200" dirty="0" smtClean="0"/>
            <a:t>延迟型过敏</a:t>
          </a:r>
          <a:r>
            <a:rPr kumimoji="1" lang="en-US" altLang="ja-JP" sz="1600" kern="1200" dirty="0" smtClean="0"/>
            <a:t>)</a:t>
          </a:r>
          <a:endParaRPr kumimoji="1" lang="ja-JP" altLang="en-US" sz="1600" kern="1200" dirty="0"/>
        </a:p>
      </dsp:txBody>
      <dsp:txXfrm>
        <a:off x="24674" y="612254"/>
        <a:ext cx="2542940" cy="456092"/>
      </dsp:txXfrm>
    </dsp:sp>
    <dsp:sp modelId="{23A00DD4-E35B-4BE9-BAA1-438A8B5DC616}">
      <dsp:nvSpPr>
        <dsp:cNvPr id="0" name=""/>
        <dsp:cNvSpPr/>
      </dsp:nvSpPr>
      <dsp:spPr>
        <a:xfrm>
          <a:off x="0" y="1170780"/>
          <a:ext cx="2592288" cy="505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/>
            <a:t>TARC (</a:t>
          </a:r>
          <a:r>
            <a:rPr kumimoji="1" lang="zh-CN" altLang="en-US" sz="1600" kern="1200" dirty="0" smtClean="0"/>
            <a:t>皮肤的细胞因子</a:t>
          </a:r>
          <a:r>
            <a:rPr kumimoji="1" lang="en-US" altLang="ja-JP" sz="1600" kern="1200" dirty="0" smtClean="0"/>
            <a:t>)</a:t>
          </a:r>
          <a:endParaRPr kumimoji="1" lang="ja-JP" altLang="en-US" sz="1600" kern="1200" dirty="0"/>
        </a:p>
      </dsp:txBody>
      <dsp:txXfrm>
        <a:off x="24674" y="1195454"/>
        <a:ext cx="2542940" cy="456092"/>
      </dsp:txXfrm>
    </dsp:sp>
    <dsp:sp modelId="{05309CF1-1B26-4DB5-8569-F809FE477BBB}">
      <dsp:nvSpPr>
        <dsp:cNvPr id="0" name=""/>
        <dsp:cNvSpPr/>
      </dsp:nvSpPr>
      <dsp:spPr>
        <a:xfrm>
          <a:off x="0" y="1753980"/>
          <a:ext cx="2592288" cy="505440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 dirty="0"/>
        </a:p>
      </dsp:txBody>
      <dsp:txXfrm>
        <a:off x="24674" y="1778654"/>
        <a:ext cx="2542940" cy="45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43731B7E-6FBC-44B2-A5FA-9800FA306A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005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5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D1A6C6A4-39C0-4CDC-9A0E-7FF3E27EAA0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6147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54275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7ECA9-E941-4737-BEFA-DCB231EC6FE8}" type="slidenum">
              <a:rPr lang="ja-JP" altLang="en-US" smtClean="0">
                <a:latin typeface="ＭＳ Ｐ明朝"/>
                <a:ea typeface="ＭＳ Ｐ明朝"/>
                <a:cs typeface="ＭＳ Ｐ明朝"/>
              </a:rPr>
              <a:pPr/>
              <a:t>1</a:t>
            </a:fld>
            <a:endParaRPr lang="en-US" altLang="ja-JP" smtClean="0">
              <a:latin typeface="ＭＳ Ｐ明朝"/>
              <a:ea typeface="ＭＳ Ｐ明朝"/>
              <a:cs typeface="ＭＳ Ｐ明朝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4290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524291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73CFB-F230-4537-949B-32EA8AF48F3D}" type="slidenum">
              <a:rPr lang="ja-JP" altLang="en-US" smtClean="0">
                <a:latin typeface="ＭＳ Ｐ明朝"/>
                <a:ea typeface="ＭＳ Ｐ明朝"/>
                <a:cs typeface="ＭＳ Ｐ明朝"/>
              </a:rPr>
              <a:pPr/>
              <a:t>2</a:t>
            </a:fld>
            <a:endParaRPr lang="en-US" altLang="ja-JP" smtClean="0">
              <a:latin typeface="ＭＳ Ｐ明朝"/>
              <a:ea typeface="ＭＳ Ｐ明朝"/>
              <a:cs typeface="ＭＳ Ｐ明朝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6338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52633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1D9D9-BE40-4B2E-A39A-8773DE8A2FC7}" type="slidenum">
              <a:rPr lang="ja-JP" altLang="en-US" smtClean="0">
                <a:latin typeface="ＭＳ Ｐ明朝"/>
                <a:ea typeface="ＭＳ Ｐ明朝"/>
                <a:cs typeface="ＭＳ Ｐ明朝"/>
              </a:rPr>
              <a:pPr/>
              <a:t>3</a:t>
            </a:fld>
            <a:endParaRPr lang="en-US" altLang="ja-JP" smtClean="0">
              <a:latin typeface="ＭＳ Ｐ明朝"/>
              <a:ea typeface="ＭＳ Ｐ明朝"/>
              <a:cs typeface="ＭＳ Ｐ明朝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DFDD99-EE6C-4931-B3A1-D48D1F160681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B57C9C2E-6E5B-4CF0-ACB6-3778446C7C40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253CA71B-7A22-40DA-955E-EEDA0DD63D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D28B7E1-842A-4A5C-A382-2D81FD732CE7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8AC88C9-BBCB-4BB1-B50E-4BE0B40C61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CE92386-11A5-4982-94AF-41DABE426E35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32AB00FF-B262-4CF2-AE5D-FAC4A1605D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7C34-D865-4AC9-9B54-E6D1225662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6FB7-A7EA-4433-8DF7-D47CC2AED7F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777F2-0C77-40F6-8762-B00A72E5CB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1B32-42EA-42FE-B281-CED02702CC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ADB90-DEDF-4A28-8D39-120295752D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CA893-D045-497A-821C-7EA65A0DA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52B04-1808-4375-A193-442A953081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ACB5-38CA-4E74-B262-5E9128766D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9DADEEB2-2511-4A13-8B27-7F111A543581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A2C0FCC6-0A88-4DD2-83CA-98DFF03CE3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82D8-C2FB-4A61-BFED-5590BD639D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5613-B277-471C-A301-9D41E59F069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D758-EC82-467C-98D1-C9B604E37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FE69E157-4619-4AE7-9695-A0E820ABBBF7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B4DBD9D-F040-48D5-9005-EE468079EB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4A24AC1-2C77-435E-9AC4-1020746F08AA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4405528-8CCC-40A2-8A2E-B434FD0464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776ECA14-2F26-42BD-9DD3-24E35611C09B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58406DB2-EA64-4F64-93DE-130F3FCB0D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26AB5E36-052B-444D-A7BA-F1C972B63C09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E95E8899-B0AC-427C-8B5A-E8DF1CBA58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90FA1245-5BA1-4A89-9407-BDC9FFEE5A5B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E34145C9-D3C0-45C1-86DF-B54CAFF719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7A5509CA-5F34-48D2-86E6-234C3BE96508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115C10F8-5909-4663-B363-FB20BDFC4E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C8A5C43-D121-419A-91BF-AD932C0BE65B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59A3EFFE-A357-4E00-BDF2-B0E3A20324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433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4ECFA876-8B60-47E7-BC3F-0F0EE80DB4F3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9AEC4D99-9A7C-44AB-A696-D69D01A69B4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66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0C392A00-C08A-4BE0-B6CB-AB86D8589CB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6948488" y="65246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>
              <a:defRPr/>
            </a:pPr>
            <a:r>
              <a:rPr lang="en-US" altLang="ja-JP" b="1" dirty="0" smtClean="0">
                <a:solidFill>
                  <a:schemeClr val="accent5">
                    <a:lumMod val="50000"/>
                  </a:schemeClr>
                </a:solidFill>
                <a:ea typeface="ＭＳ Ｐゴシック" charset="-128"/>
              </a:rPr>
              <a:t>SFC11DT01-02</a:t>
            </a:r>
            <a:endParaRPr lang="en-US" altLang="ja-JP" b="1" dirty="0">
              <a:solidFill>
                <a:schemeClr val="accent5">
                  <a:lumMod val="50000"/>
                </a:scheme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gradFill>
            <a:gsLst>
              <a:gs pos="0">
                <a:srgbClr val="009999"/>
              </a:gs>
              <a:gs pos="80000">
                <a:srgbClr val="00FF99"/>
              </a:gs>
              <a:gs pos="100000">
                <a:srgbClr val="66FFCC"/>
              </a:gs>
            </a:gsLst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400" dirty="0">
              <a:solidFill>
                <a:prstClr val="white"/>
              </a:solidFill>
            </a:endParaRPr>
          </a:p>
        </p:txBody>
      </p:sp>
      <p:pic>
        <p:nvPicPr>
          <p:cNvPr id="53253" name="Picture 3" descr="C:\Users\userTN19CP0115003\AppData\Local\Microsoft\Windows\Temporary Internet Files\Content.IE5\NQDYZ8Y2\MP9004467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663"/>
            <a:ext cx="4437063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テキスト ボックス 1"/>
          <p:cNvSpPr txBox="1">
            <a:spLocks noChangeArrowheads="1"/>
          </p:cNvSpPr>
          <p:nvPr/>
        </p:nvSpPr>
        <p:spPr bwMode="auto">
          <a:xfrm>
            <a:off x="971550" y="4078288"/>
            <a:ext cx="460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</a:rPr>
              <a:t>干细胞再生治疗</a:t>
            </a:r>
            <a:r>
              <a:rPr lang="ja-JP" altLang="en-US" sz="3600">
                <a:solidFill>
                  <a:schemeClr val="bg1"/>
                </a:solidFill>
              </a:rPr>
              <a:t>　</a:t>
            </a:r>
            <a:r>
              <a:rPr lang="zh-CN" altLang="en-US" sz="3600">
                <a:solidFill>
                  <a:schemeClr val="bg1"/>
                </a:solidFill>
              </a:rPr>
              <a:t>症例</a:t>
            </a:r>
            <a:endParaRPr lang="ja-JP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6" descr="C:\Users\userTN19CP0115003\AppData\Local\Microsoft\Windows\Temporary Internet Files\Content.IE5\RD91ALHM\MP90041176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-375" y="2970100"/>
            <a:ext cx="9143624" cy="92333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医院制剂使用培养上清</a:t>
            </a:r>
            <a:endParaRPr lang="en-US" altLang="ja-JP" sz="5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90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柱 3"/>
          <p:cNvSpPr/>
          <p:nvPr/>
        </p:nvSpPr>
        <p:spPr>
          <a:xfrm>
            <a:off x="1760538" y="4157663"/>
            <a:ext cx="5616575" cy="1358900"/>
          </a:xfrm>
          <a:prstGeom prst="can">
            <a:avLst>
              <a:gd name="adj" fmla="val 50000"/>
            </a:avLst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3365033" y="4894018"/>
            <a:ext cx="374368" cy="357240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611184" y="4941657"/>
            <a:ext cx="392522" cy="374563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797392" y="5052645"/>
            <a:ext cx="412627" cy="367061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2717265" y="5002724"/>
            <a:ext cx="352430" cy="313511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017583" y="4847726"/>
            <a:ext cx="505663" cy="449823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2035548" y="4733836"/>
            <a:ext cx="505663" cy="449823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338240" y="4894018"/>
            <a:ext cx="374368" cy="357240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684033" y="4931646"/>
            <a:ext cx="515727" cy="492131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2188781" y="4983326"/>
            <a:ext cx="352430" cy="313511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2976103" y="4836777"/>
            <a:ext cx="187184" cy="178620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3420689" y="5098598"/>
            <a:ext cx="363721" cy="347080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885247" y="4847726"/>
            <a:ext cx="392522" cy="374563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739989" y="4894018"/>
            <a:ext cx="290516" cy="27722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563774" y="5015397"/>
            <a:ext cx="352430" cy="313511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883551" y="4963534"/>
            <a:ext cx="290516" cy="27722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105521" y="4973954"/>
            <a:ext cx="505663" cy="449823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3784410" y="4894015"/>
            <a:ext cx="515727" cy="492131"/>
          </a:xfrm>
          <a:prstGeom prst="rect">
            <a:avLst/>
          </a:prstGeom>
          <a:ln>
            <a:noFill/>
          </a:ln>
          <a:effectLst/>
          <a:extLst/>
        </p:spPr>
      </p:pic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323528" y="6165304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latin typeface="Calibri" pitchFamily="34" charset="0"/>
                <a:ea typeface="ＭＳ Ｐゴシック" pitchFamily="34" charset="-128"/>
              </a:rPr>
              <a:t>培养干细胞就会从干细胞里分泌出大量的成长因子。</a:t>
            </a:r>
            <a:endParaRPr lang="ja-JP" altLang="en-US" sz="20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251520" y="5733256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latin typeface="Calibri" pitchFamily="34" charset="0"/>
                <a:ea typeface="ＭＳ Ｐゴシック" pitchFamily="34" charset="-128"/>
              </a:rPr>
              <a:t>培养后的培养液里包含着几百种成长因子。</a:t>
            </a:r>
            <a:endParaRPr lang="ja-JP" altLang="en-US" sz="20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2" name="円柱 21"/>
          <p:cNvSpPr/>
          <p:nvPr/>
        </p:nvSpPr>
        <p:spPr>
          <a:xfrm>
            <a:off x="1760538" y="3581400"/>
            <a:ext cx="5616575" cy="1935163"/>
          </a:xfrm>
          <a:prstGeom prst="can">
            <a:avLst>
              <a:gd name="adj" fmla="val 34097"/>
            </a:avLst>
          </a:prstGeom>
          <a:solidFill>
            <a:schemeClr val="tx1">
              <a:lumMod val="65000"/>
              <a:lumOff val="35000"/>
              <a:alpha val="8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-1588" y="115888"/>
            <a:ext cx="3852863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培养上清是？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901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1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1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4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7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4" grpId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9525" y="88900"/>
            <a:ext cx="4562475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褥疮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en-US" altLang="ja-JP" dirty="0" smtClean="0">
                <a:solidFill>
                  <a:schemeClr val="bg1"/>
                </a:solidFill>
              </a:rPr>
              <a:t>48</a:t>
            </a:r>
            <a:r>
              <a:rPr lang="zh-CN" altLang="en-US" dirty="0" smtClean="0">
                <a:solidFill>
                  <a:schemeClr val="bg1"/>
                </a:solidFill>
              </a:rPr>
              <a:t>岁</a:t>
            </a:r>
            <a:r>
              <a:rPr lang="en-US" altLang="ja-JP" dirty="0" smtClean="0">
                <a:solidFill>
                  <a:schemeClr val="bg1"/>
                </a:solidFill>
              </a:rPr>
              <a:t>/</a:t>
            </a:r>
            <a:r>
              <a:rPr lang="ja-JP" altLang="en-US" dirty="0">
                <a:solidFill>
                  <a:schemeClr val="bg1"/>
                </a:solidFill>
              </a:rPr>
              <a:t>男性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357563" y="115888"/>
            <a:ext cx="1079500" cy="3143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/>
              <a:t>培养上清</a:t>
            </a:r>
            <a:endParaRPr lang="ja-JP" altLang="en-US" sz="1200" dirty="0"/>
          </a:p>
        </p:txBody>
      </p:sp>
      <p:pic>
        <p:nvPicPr>
          <p:cNvPr id="57347" name="Picture 4" descr="C:\Users\urushihata\Desktop\阿部さん関連\201110181351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" y="3602038"/>
            <a:ext cx="2098675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テキスト ボックス 18"/>
          <p:cNvSpPr txBox="1">
            <a:spLocks noChangeArrowheads="1"/>
          </p:cNvSpPr>
          <p:nvPr/>
        </p:nvSpPr>
        <p:spPr bwMode="auto">
          <a:xfrm>
            <a:off x="163513" y="3114675"/>
            <a:ext cx="2103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000" dirty="0" smtClean="0">
                <a:latin typeface="Calibri" pitchFamily="34" charset="0"/>
                <a:ea typeface="ＭＳ Ｐゴシック" pitchFamily="34" charset="-128"/>
              </a:rPr>
              <a:t>开始散布</a:t>
            </a:r>
            <a:endParaRPr lang="ja-JP" altLang="en-US" sz="10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7349" name="テキスト ボックス 18"/>
          <p:cNvSpPr txBox="1">
            <a:spLocks noChangeArrowheads="1"/>
          </p:cNvSpPr>
          <p:nvPr/>
        </p:nvSpPr>
        <p:spPr bwMode="auto">
          <a:xfrm>
            <a:off x="168275" y="5765800"/>
            <a:ext cx="2100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CN" altLang="en-US" sz="1000" dirty="0" smtClean="0">
                <a:latin typeface="ＭＳ Ｐゴシック" pitchFamily="34" charset="-128"/>
                <a:ea typeface="ＭＳ Ｐゴシック" pitchFamily="34" charset="-128"/>
              </a:rPr>
              <a:t>从开始散布开始</a:t>
            </a:r>
            <a:r>
              <a:rPr kumimoji="0" lang="en-US" altLang="zh-CN" sz="1000" dirty="0" smtClean="0">
                <a:latin typeface="ＭＳ Ｐゴシック" pitchFamily="34" charset="-128"/>
                <a:ea typeface="ＭＳ Ｐゴシック" pitchFamily="34" charset="-128"/>
              </a:rPr>
              <a:t>2</a:t>
            </a:r>
            <a:r>
              <a:rPr kumimoji="0" lang="zh-CN" altLang="en-US" sz="1000" dirty="0" smtClean="0">
                <a:latin typeface="ＭＳ Ｐゴシック" pitchFamily="34" charset="-128"/>
                <a:ea typeface="ＭＳ Ｐゴシック" pitchFamily="34" charset="-128"/>
              </a:rPr>
              <a:t>周</a:t>
            </a:r>
          </a:p>
          <a:p>
            <a:r>
              <a:rPr kumimoji="0" lang="zh-CN" altLang="en-US" sz="1000" dirty="0" smtClean="0">
                <a:latin typeface="ＭＳ Ｐゴシック" pitchFamily="34" charset="-128"/>
                <a:ea typeface="ＭＳ Ｐゴシック" pitchFamily="34" charset="-128"/>
              </a:rPr>
              <a:t>肉肿伤口扩散</a:t>
            </a:r>
            <a:endParaRPr lang="ja-JP" altLang="en-US" sz="10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57350" name="Picture 2" descr="D:\SFC11DT01-01(幹細胞再生治療症例）111014\症例用差込動画\褥瘡\2011-10-14 13.44.56.jpg"/>
          <p:cNvPicPr>
            <a:picLocks noChangeAspect="1" noChangeArrowheads="1"/>
          </p:cNvPicPr>
          <p:nvPr/>
        </p:nvPicPr>
        <p:blipFill>
          <a:blip r:embed="rId4" cstate="print"/>
          <a:srcRect l="26175" t="16856" r="26691" b="23380"/>
          <a:stretch>
            <a:fillRect/>
          </a:stretch>
        </p:blipFill>
        <p:spPr bwMode="auto">
          <a:xfrm>
            <a:off x="163513" y="950913"/>
            <a:ext cx="21034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168275" y="704850"/>
            <a:ext cx="2098675" cy="246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2011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年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10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月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14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日</a:t>
            </a:r>
            <a:endParaRPr kumimoji="0" lang="en-US" altLang="ja-JP" sz="1000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5100" y="3349625"/>
            <a:ext cx="2101850" cy="24765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2011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年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10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月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28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日</a:t>
            </a:r>
            <a:endParaRPr kumimoji="0" lang="en-US" altLang="ja-JP" sz="1000" dirty="0">
              <a:solidFill>
                <a:schemeClr val="bg1"/>
              </a:solidFill>
              <a:latin typeface="ＭＳ Ｐゴシック" charset="-128"/>
            </a:endParaRPr>
          </a:p>
        </p:txBody>
      </p:sp>
      <p:pic>
        <p:nvPicPr>
          <p:cNvPr id="57353" name="Picture 2" descr="E:\_MG_41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960438"/>
            <a:ext cx="329247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正方形/長方形 12"/>
          <p:cNvSpPr/>
          <p:nvPr/>
        </p:nvSpPr>
        <p:spPr>
          <a:xfrm>
            <a:off x="2411413" y="714375"/>
            <a:ext cx="3292475" cy="246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2011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年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12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月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20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日</a:t>
            </a:r>
            <a:endParaRPr kumimoji="0" lang="en-US" altLang="ja-JP" sz="1000" dirty="0">
              <a:solidFill>
                <a:schemeClr val="bg1"/>
              </a:solidFill>
              <a:latin typeface="ＭＳ Ｐゴシック" charset="-128"/>
            </a:endParaRPr>
          </a:p>
        </p:txBody>
      </p:sp>
      <p:pic>
        <p:nvPicPr>
          <p:cNvPr id="57355" name="Picture 3" descr="C:\Users\userTN19CP0115003\Pictures\_MG_36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9613" y="950913"/>
            <a:ext cx="329247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5"/>
          <p:cNvSpPr txBox="1"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dirty="0" smtClean="0">
                <a:solidFill>
                  <a:schemeClr val="tx1"/>
                </a:solidFill>
              </a:rPr>
              <a:t>症状：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10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年前经过脊髓损伤、之后腐烂・褥疮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dirty="0" smtClean="0">
                <a:solidFill>
                  <a:schemeClr val="tx1"/>
                </a:solidFill>
              </a:rPr>
              <a:t>治疗：往干细胞上散布培养上清。由于上清里含有大量的细胞因子・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GF</a:t>
            </a:r>
            <a:r>
              <a:rPr kumimoji="0" lang="ja-JP" altLang="en-US" sz="1200" dirty="0" err="1" smtClean="0">
                <a:solidFill>
                  <a:schemeClr val="tx1"/>
                </a:solidFill>
              </a:rPr>
              <a:t>、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所以有很明显的改善。</a:t>
            </a:r>
            <a:endParaRPr kumimoji="0" lang="en-US" altLang="ja-JP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9525" y="88900"/>
            <a:ext cx="4562475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面部的皮疹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en-US" altLang="ja-JP" dirty="0" smtClean="0">
                <a:solidFill>
                  <a:schemeClr val="bg1"/>
                </a:solidFill>
              </a:rPr>
              <a:t>42</a:t>
            </a:r>
            <a:r>
              <a:rPr lang="zh-CN" altLang="en-US" dirty="0" smtClean="0">
                <a:solidFill>
                  <a:schemeClr val="bg1"/>
                </a:solidFill>
              </a:rPr>
              <a:t>岁</a:t>
            </a:r>
            <a:r>
              <a:rPr lang="en-US" altLang="ja-JP" dirty="0" smtClean="0">
                <a:solidFill>
                  <a:schemeClr val="bg1"/>
                </a:solidFill>
              </a:rPr>
              <a:t>/</a:t>
            </a:r>
            <a:r>
              <a:rPr lang="ja-JP" altLang="en-US" dirty="0">
                <a:solidFill>
                  <a:schemeClr val="bg1"/>
                </a:solidFill>
              </a:rPr>
              <a:t>男性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357563" y="115888"/>
            <a:ext cx="1079500" cy="3143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/>
              <a:t>培养上清</a:t>
            </a:r>
            <a:endParaRPr lang="ja-JP" altLang="en-US" sz="1200" dirty="0"/>
          </a:p>
        </p:txBody>
      </p:sp>
      <p:grpSp>
        <p:nvGrpSpPr>
          <p:cNvPr id="58371" name="グループ化 5"/>
          <p:cNvGrpSpPr>
            <a:grpSpLocks/>
          </p:cNvGrpSpPr>
          <p:nvPr/>
        </p:nvGrpSpPr>
        <p:grpSpPr bwMode="auto">
          <a:xfrm>
            <a:off x="377825" y="1612900"/>
            <a:ext cx="4044950" cy="3725863"/>
            <a:chOff x="461618" y="2241014"/>
            <a:chExt cx="4045700" cy="3724795"/>
          </a:xfrm>
        </p:grpSpPr>
        <p:pic>
          <p:nvPicPr>
            <p:cNvPr id="58377" name="図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618" y="2241014"/>
              <a:ext cx="4045700" cy="372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正方形/長方形 7"/>
            <p:cNvSpPr/>
            <p:nvPr/>
          </p:nvSpPr>
          <p:spPr>
            <a:xfrm>
              <a:off x="964949" y="3040885"/>
              <a:ext cx="1008249" cy="6602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58372" name="グループ化 8"/>
          <p:cNvGrpSpPr>
            <a:grpSpLocks/>
          </p:cNvGrpSpPr>
          <p:nvPr/>
        </p:nvGrpSpPr>
        <p:grpSpPr bwMode="auto">
          <a:xfrm>
            <a:off x="4838700" y="1612900"/>
            <a:ext cx="4008438" cy="3725863"/>
            <a:chOff x="5148064" y="2192392"/>
            <a:chExt cx="3302000" cy="3769360"/>
          </a:xfrm>
        </p:grpSpPr>
        <p:pic>
          <p:nvPicPr>
            <p:cNvPr id="58375" name="図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8064" y="2192392"/>
              <a:ext cx="3302000" cy="376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正方形/長方形 10"/>
            <p:cNvSpPr/>
            <p:nvPr/>
          </p:nvSpPr>
          <p:spPr>
            <a:xfrm>
              <a:off x="5155910" y="3088558"/>
              <a:ext cx="642092" cy="69059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377825" y="1339850"/>
            <a:ext cx="4044950" cy="27781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schemeClr val="bg1"/>
                </a:solidFill>
              </a:rPr>
              <a:t>使用前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38700" y="1352550"/>
            <a:ext cx="4008438" cy="27622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bg1"/>
                </a:solidFill>
              </a:rPr>
              <a:t>使用</a:t>
            </a:r>
            <a:r>
              <a:rPr lang="en-US" altLang="zh-CN" sz="1200" dirty="0" smtClean="0">
                <a:solidFill>
                  <a:schemeClr val="bg1"/>
                </a:solidFill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</a:rPr>
              <a:t>周后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135063" y="1052513"/>
            <a:ext cx="6865937" cy="148748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9525" y="88900"/>
            <a:ext cx="4562475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特异性皮肤病</a:t>
            </a:r>
            <a:endParaRPr lang="ja-JP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図表 5"/>
          <p:cNvGraphicFramePr/>
          <p:nvPr/>
        </p:nvGraphicFramePr>
        <p:xfrm>
          <a:off x="971601" y="3539706"/>
          <a:ext cx="2592288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68" name="テキスト ボックス 6"/>
          <p:cNvSpPr txBox="1">
            <a:spLocks noChangeArrowheads="1"/>
          </p:cNvSpPr>
          <p:nvPr/>
        </p:nvSpPr>
        <p:spPr bwMode="auto">
          <a:xfrm>
            <a:off x="971550" y="3068638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ＭＳ Ｐゴシック" pitchFamily="34" charset="-128"/>
              </a:rPr>
              <a:t>原因</a:t>
            </a:r>
          </a:p>
        </p:txBody>
      </p:sp>
      <p:sp>
        <p:nvSpPr>
          <p:cNvPr id="62469" name="テキスト ボックス 7"/>
          <p:cNvSpPr txBox="1">
            <a:spLocks noChangeArrowheads="1"/>
          </p:cNvSpPr>
          <p:nvPr/>
        </p:nvSpPr>
        <p:spPr bwMode="auto">
          <a:xfrm>
            <a:off x="5292725" y="307975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Calibri" pitchFamily="34" charset="0"/>
                <a:ea typeface="ＭＳ Ｐゴシック" pitchFamily="34" charset="-128"/>
              </a:rPr>
              <a:t>检查</a:t>
            </a:r>
            <a:endParaRPr lang="ja-JP" altLang="en-US" dirty="0"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9" name="図表 8"/>
          <p:cNvGraphicFramePr/>
          <p:nvPr/>
        </p:nvGraphicFramePr>
        <p:xfrm>
          <a:off x="5292080" y="3551268"/>
          <a:ext cx="2592288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933575" y="1316038"/>
            <a:ext cx="110799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真皮炎症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81500" y="1316038"/>
            <a:ext cx="277672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器质化</a:t>
            </a:r>
            <a:r>
              <a:rPr lang="ja-JP" altLang="en-US" dirty="0" smtClean="0"/>
              <a:t> </a:t>
            </a:r>
            <a:r>
              <a:rPr lang="en-US" altLang="ja-JP" dirty="0" smtClean="0"/>
              <a:t>(</a:t>
            </a:r>
            <a:r>
              <a:rPr lang="zh-CN" altLang="en-US" dirty="0" smtClean="0"/>
              <a:t>纤维化</a:t>
            </a:r>
            <a:r>
              <a:rPr lang="en-US" altLang="ja-JP" dirty="0" smtClean="0"/>
              <a:t>/</a:t>
            </a:r>
            <a:r>
              <a:rPr lang="zh-CN" altLang="en-US" dirty="0" smtClean="0"/>
              <a:t>色素沉淀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271838" y="1500188"/>
            <a:ext cx="11096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474" name="テキスト ボックス 14"/>
          <p:cNvSpPr txBox="1">
            <a:spLocks noChangeArrowheads="1"/>
          </p:cNvSpPr>
          <p:nvPr/>
        </p:nvSpPr>
        <p:spPr bwMode="auto">
          <a:xfrm>
            <a:off x="1592263" y="1958975"/>
            <a:ext cx="2020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itchFamily="34" charset="0"/>
                <a:ea typeface="ＭＳ Ｐゴシック" pitchFamily="34" charset="-128"/>
              </a:rPr>
              <a:t>Systemic Stem Cells</a:t>
            </a:r>
            <a:endParaRPr lang="ja-JP" alt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2475" name="テキスト ボックス 15"/>
          <p:cNvSpPr txBox="1">
            <a:spLocks noChangeArrowheads="1"/>
          </p:cNvSpPr>
          <p:nvPr/>
        </p:nvSpPr>
        <p:spPr bwMode="auto">
          <a:xfrm>
            <a:off x="4083050" y="1958975"/>
            <a:ext cx="3373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34" charset="0"/>
                <a:ea typeface="ＭＳ Ｐゴシック" pitchFamily="34" charset="-128"/>
              </a:rPr>
              <a:t>Skin Care (Vitc / Topical Stem Cell)</a:t>
            </a:r>
            <a:endParaRPr lang="ja-JP" alt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42843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9525" y="88900"/>
            <a:ext cx="456247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特异性皮肤病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en-US" altLang="ja-JP" dirty="0" smtClean="0">
                <a:solidFill>
                  <a:schemeClr val="bg1"/>
                </a:solidFill>
              </a:rPr>
              <a:t>46</a:t>
            </a:r>
            <a:r>
              <a:rPr lang="zh-CN" altLang="en-US" dirty="0" smtClean="0">
                <a:solidFill>
                  <a:schemeClr val="bg1"/>
                </a:solidFill>
              </a:rPr>
              <a:t>岁</a:t>
            </a:r>
            <a:r>
              <a:rPr lang="en-US" altLang="ja-JP" dirty="0" smtClean="0">
                <a:solidFill>
                  <a:schemeClr val="bg1"/>
                </a:solidFill>
              </a:rPr>
              <a:t>/</a:t>
            </a:r>
            <a:r>
              <a:rPr lang="ja-JP" altLang="en-US" dirty="0">
                <a:solidFill>
                  <a:schemeClr val="bg1"/>
                </a:solidFill>
              </a:rPr>
              <a:t>女性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357563" y="115888"/>
            <a:ext cx="1079500" cy="3143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/>
              <a:t>培养上清</a:t>
            </a:r>
            <a:endParaRPr lang="ja-JP" altLang="en-US" sz="1200" dirty="0"/>
          </a:p>
        </p:txBody>
      </p:sp>
      <p:pic>
        <p:nvPicPr>
          <p:cNvPr id="63491" name="図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1892300"/>
            <a:ext cx="4132262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図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88" y="1901825"/>
            <a:ext cx="4122737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344488" y="1624013"/>
            <a:ext cx="4122737" cy="27781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schemeClr val="bg1"/>
                </a:solidFill>
              </a:rPr>
              <a:t>使用前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62488" y="1624013"/>
            <a:ext cx="4132262" cy="27781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bg1"/>
                </a:solidFill>
              </a:rPr>
              <a:t>使用</a:t>
            </a:r>
            <a:r>
              <a:rPr lang="en-US" altLang="zh-CN" sz="1200" dirty="0" smtClean="0">
                <a:solidFill>
                  <a:schemeClr val="bg1"/>
                </a:solidFill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</a:rPr>
              <a:t>周后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図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1892300"/>
            <a:ext cx="4132262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図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88" y="1901825"/>
            <a:ext cx="4122737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2488" y="1901825"/>
            <a:ext cx="4132262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44488" y="1624013"/>
            <a:ext cx="4122737" cy="27781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schemeClr val="bg1"/>
                </a:solidFill>
              </a:rPr>
              <a:t>使用前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62488" y="1624013"/>
            <a:ext cx="4132262" cy="27781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bg1"/>
                </a:solidFill>
              </a:rPr>
              <a:t>使用</a:t>
            </a:r>
            <a:r>
              <a:rPr lang="en-US" altLang="zh-CN" sz="1200" dirty="0" smtClean="0">
                <a:solidFill>
                  <a:schemeClr val="bg1"/>
                </a:solidFill>
              </a:rPr>
              <a:t>2</a:t>
            </a:r>
            <a:r>
              <a:rPr lang="zh-CN" altLang="en-US" sz="1200" dirty="0" smtClean="0">
                <a:solidFill>
                  <a:schemeClr val="bg1"/>
                </a:solidFill>
              </a:rPr>
              <a:t>个月后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-9525" y="88900"/>
            <a:ext cx="456247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特异性皮肤病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en-US" altLang="ja-JP" dirty="0" smtClean="0">
                <a:solidFill>
                  <a:schemeClr val="bg1"/>
                </a:solidFill>
              </a:rPr>
              <a:t>46</a:t>
            </a:r>
            <a:r>
              <a:rPr lang="zh-CN" altLang="en-US" dirty="0" smtClean="0">
                <a:solidFill>
                  <a:schemeClr val="bg1"/>
                </a:solidFill>
              </a:rPr>
              <a:t>岁</a:t>
            </a:r>
            <a:r>
              <a:rPr lang="en-US" altLang="ja-JP" dirty="0" smtClean="0">
                <a:solidFill>
                  <a:schemeClr val="bg1"/>
                </a:solidFill>
              </a:rPr>
              <a:t>/</a:t>
            </a:r>
            <a:r>
              <a:rPr lang="ja-JP" altLang="en-US" dirty="0">
                <a:solidFill>
                  <a:schemeClr val="bg1"/>
                </a:solidFill>
              </a:rPr>
              <a:t>女性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357563" y="115888"/>
            <a:ext cx="1079500" cy="3143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/>
              <a:t>培养上清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4837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942975" y="5032375"/>
            <a:ext cx="7229475" cy="15113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5538" name="正方形/長方形 6"/>
          <p:cNvSpPr>
            <a:spLocks noChangeArrowheads="1"/>
          </p:cNvSpPr>
          <p:nvPr/>
        </p:nvSpPr>
        <p:spPr bwMode="auto">
          <a:xfrm>
            <a:off x="947738" y="5032375"/>
            <a:ext cx="2544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>
                <a:latin typeface="Calibri" pitchFamily="34" charset="0"/>
                <a:ea typeface="ＭＳ Ｐゴシック" pitchFamily="34" charset="-128"/>
              </a:rPr>
              <a:t>基準値 </a:t>
            </a: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700 pg/mI</a:t>
            </a:r>
            <a:r>
              <a:rPr lang="ja-JP" altLang="en-US" sz="1400">
                <a:latin typeface="Calibri" pitchFamily="34" charset="0"/>
                <a:ea typeface="ＭＳ Ｐゴシック" pitchFamily="34" charset="-128"/>
              </a:rPr>
              <a:t> 以下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944563" y="6132513"/>
            <a:ext cx="7227887" cy="41116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5540" name="正方形/長方形 8"/>
          <p:cNvSpPr>
            <a:spLocks noChangeArrowheads="1"/>
          </p:cNvSpPr>
          <p:nvPr/>
        </p:nvSpPr>
        <p:spPr bwMode="auto">
          <a:xfrm>
            <a:off x="935038" y="6132513"/>
            <a:ext cx="205263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400">
                <a:latin typeface="Calibri" pitchFamily="34" charset="0"/>
                <a:ea typeface="ＭＳ Ｐゴシック" pitchFamily="34" charset="-128"/>
              </a:rPr>
              <a:t>基準値 </a:t>
            </a: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170</a:t>
            </a:r>
            <a:r>
              <a:rPr lang="ja-JP" altLang="en-US" sz="14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UA/ml </a:t>
            </a:r>
            <a:r>
              <a:rPr lang="ja-JP" altLang="en-US" sz="1400">
                <a:latin typeface="Calibri" pitchFamily="34" charset="0"/>
                <a:ea typeface="ＭＳ Ｐゴシック" pitchFamily="34" charset="-128"/>
              </a:rPr>
              <a:t>以下</a:t>
            </a:r>
          </a:p>
        </p:txBody>
      </p:sp>
      <p:graphicFrame>
        <p:nvGraphicFramePr>
          <p:cNvPr id="5" name="グラフ 4"/>
          <p:cNvGraphicFramePr>
            <a:graphicFrameLocks/>
          </p:cNvGraphicFramePr>
          <p:nvPr/>
        </p:nvGraphicFramePr>
        <p:xfrm>
          <a:off x="467544" y="548680"/>
          <a:ext cx="8180511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7463" y="2411413"/>
            <a:ext cx="460375" cy="2017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血清</a:t>
            </a:r>
            <a:r>
              <a:rPr lang="en-US" altLang="ja-JP" dirty="0"/>
              <a:t>TARC</a:t>
            </a:r>
            <a:r>
              <a:rPr lang="ja-JP" altLang="en-US" dirty="0"/>
              <a:t>値 </a:t>
            </a:r>
            <a:r>
              <a:rPr lang="en-US" altLang="ja-JP" dirty="0"/>
              <a:t>(</a:t>
            </a:r>
            <a:r>
              <a:rPr lang="en-US" altLang="ja-JP" dirty="0" err="1"/>
              <a:t>pg</a:t>
            </a:r>
            <a:r>
              <a:rPr lang="en-US" altLang="ja-JP" dirty="0"/>
              <a:t>/ml)</a:t>
            </a: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647410" y="2887663"/>
            <a:ext cx="461665" cy="10637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综合</a:t>
            </a:r>
            <a:r>
              <a:rPr lang="en-US" altLang="ja-JP" dirty="0" err="1" smtClean="0"/>
              <a:t>IgE</a:t>
            </a:r>
            <a:r>
              <a:rPr lang="ja-JP" altLang="en-US" dirty="0"/>
              <a:t>値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-9525" y="88900"/>
            <a:ext cx="456247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特异性皮肤病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en-US" altLang="ja-JP" dirty="0" smtClean="0">
                <a:solidFill>
                  <a:schemeClr val="bg1"/>
                </a:solidFill>
              </a:rPr>
              <a:t>46</a:t>
            </a:r>
            <a:r>
              <a:rPr lang="zh-CN" altLang="en-US" dirty="0" smtClean="0">
                <a:solidFill>
                  <a:schemeClr val="bg1"/>
                </a:solidFill>
              </a:rPr>
              <a:t>岁</a:t>
            </a:r>
            <a:r>
              <a:rPr lang="en-US" altLang="ja-JP" dirty="0" smtClean="0">
                <a:solidFill>
                  <a:schemeClr val="bg1"/>
                </a:solidFill>
              </a:rPr>
              <a:t>/</a:t>
            </a:r>
            <a:r>
              <a:rPr lang="ja-JP" altLang="en-US" dirty="0">
                <a:solidFill>
                  <a:schemeClr val="bg1"/>
                </a:solidFill>
              </a:rPr>
              <a:t>女性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テキスト ボックス 15"/>
          <p:cNvSpPr txBox="1">
            <a:spLocks noChangeArrowheads="1"/>
          </p:cNvSpPr>
          <p:nvPr/>
        </p:nvSpPr>
        <p:spPr bwMode="auto">
          <a:xfrm>
            <a:off x="6084888" y="1484313"/>
            <a:ext cx="1511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l"/>
            </a:pPr>
            <a:r>
              <a:rPr kumimoji="0" lang="zh-CN" altLang="en-US" sz="1400" b="1">
                <a:solidFill>
                  <a:schemeClr val="tx1"/>
                </a:solidFill>
                <a:latin typeface="Calibri" pitchFamily="34" charset="0"/>
              </a:rPr>
              <a:t>投入后</a:t>
            </a:r>
            <a:r>
              <a:rPr kumimoji="0" lang="en-US" altLang="zh-CN" sz="1400" b="1">
                <a:solidFill>
                  <a:schemeClr val="tx1"/>
                </a:solidFill>
                <a:latin typeface="Calibri" pitchFamily="34" charset="0"/>
              </a:rPr>
              <a:t>4</a:t>
            </a:r>
            <a:r>
              <a:rPr kumimoji="0" lang="zh-CN" altLang="en-US" sz="1400" b="1">
                <a:solidFill>
                  <a:schemeClr val="tx1"/>
                </a:solidFill>
                <a:latin typeface="Calibri" pitchFamily="34" charset="0"/>
              </a:rPr>
              <a:t>个月</a:t>
            </a:r>
            <a:endParaRPr kumimoji="0" lang="ja-JP" altLang="en-US" sz="14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23267" name="テキスト ボックス 15"/>
          <p:cNvSpPr txBox="1">
            <a:spLocks noChangeArrowheads="1"/>
          </p:cNvSpPr>
          <p:nvPr/>
        </p:nvSpPr>
        <p:spPr bwMode="auto">
          <a:xfrm>
            <a:off x="395288" y="2708275"/>
            <a:ext cx="100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CN" altLang="en-US" sz="1400" b="1">
                <a:solidFill>
                  <a:schemeClr val="tx1"/>
                </a:solidFill>
                <a:latin typeface="Calibri" pitchFamily="34" charset="0"/>
              </a:rPr>
              <a:t>受伤后</a:t>
            </a:r>
            <a:r>
              <a:rPr kumimoji="0" lang="ja-JP" altLang="en-US" sz="1400" b="1">
                <a:solidFill>
                  <a:schemeClr val="tx1"/>
                </a:solidFill>
                <a:latin typeface="Calibri" pitchFamily="34" charset="0"/>
              </a:rPr>
              <a:t>　　</a:t>
            </a:r>
            <a:r>
              <a:rPr kumimoji="0" lang="zh-CN" altLang="en-US" sz="1400" b="1">
                <a:solidFill>
                  <a:schemeClr val="tx1"/>
                </a:solidFill>
                <a:latin typeface="Calibri" pitchFamily="34" charset="0"/>
              </a:rPr>
              <a:t>第三天</a:t>
            </a:r>
            <a:endParaRPr kumimoji="0" lang="ja-JP" altLang="en-US" sz="14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23268" name="正方形/長方形 12"/>
          <p:cNvSpPr>
            <a:spLocks noChangeArrowheads="1"/>
          </p:cNvSpPr>
          <p:nvPr/>
        </p:nvSpPr>
        <p:spPr bwMode="auto">
          <a:xfrm>
            <a:off x="107950" y="71438"/>
            <a:ext cx="1871663" cy="584200"/>
          </a:xfrm>
          <a:prstGeom prst="rect">
            <a:avLst/>
          </a:prstGeom>
          <a:solidFill>
            <a:srgbClr val="00CC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４４</a:t>
            </a:r>
            <a:r>
              <a:rPr kumimoji="0" lang="zh-CN" altLang="en-US" sz="1600" b="1">
                <a:solidFill>
                  <a:schemeClr val="tx1"/>
                </a:solidFill>
                <a:latin typeface="Calibri" pitchFamily="34" charset="0"/>
              </a:rPr>
              <a:t>岁男性</a:t>
            </a:r>
            <a:endParaRPr kumimoji="0" lang="en-US" altLang="ja-JP" sz="1600" b="1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/>
            <a:r>
              <a:rPr kumimoji="0" lang="zh-CN" altLang="en-US" sz="1600" b="1">
                <a:solidFill>
                  <a:schemeClr val="tx1"/>
                </a:solidFill>
                <a:latin typeface="Calibri" pitchFamily="34" charset="0"/>
              </a:rPr>
              <a:t>疾病名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：</a:t>
            </a:r>
            <a:r>
              <a:rPr kumimoji="0" lang="zh-CN" altLang="en-US" sz="1600" b="1">
                <a:solidFill>
                  <a:schemeClr val="tx1"/>
                </a:solidFill>
                <a:latin typeface="Calibri" pitchFamily="34" charset="0"/>
              </a:rPr>
              <a:t>烧伤</a:t>
            </a:r>
            <a:endParaRPr kumimoji="0" lang="en-US" altLang="ja-JP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812360" y="159023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50" charset="-128"/>
              </a:rPr>
              <a:t>症例⑧</a:t>
            </a:r>
          </a:p>
        </p:txBody>
      </p:sp>
      <p:sp>
        <p:nvSpPr>
          <p:cNvPr id="523270" name="テキスト ボックス 15"/>
          <p:cNvSpPr txBox="1">
            <a:spLocks noChangeArrowheads="1"/>
          </p:cNvSpPr>
          <p:nvPr/>
        </p:nvSpPr>
        <p:spPr bwMode="auto">
          <a:xfrm>
            <a:off x="468313" y="817563"/>
            <a:ext cx="172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l"/>
            </a:pPr>
            <a:r>
              <a:rPr kumimoji="0" lang="zh-CN" altLang="en-US" sz="1400" b="1">
                <a:solidFill>
                  <a:schemeClr val="tx1"/>
                </a:solidFill>
                <a:latin typeface="Calibri" pitchFamily="34" charset="0"/>
              </a:rPr>
              <a:t>受伤后</a:t>
            </a:r>
            <a:endParaRPr kumimoji="0" lang="ja-JP" altLang="en-US" sz="14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23271" name="テキスト ボックス 5"/>
          <p:cNvSpPr txBox="1">
            <a:spLocks noChangeArrowheads="1"/>
          </p:cNvSpPr>
          <p:nvPr/>
        </p:nvSpPr>
        <p:spPr bwMode="auto">
          <a:xfrm>
            <a:off x="2195513" y="241300"/>
            <a:ext cx="52562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CN" altLang="en-US" sz="1400" dirty="0">
                <a:solidFill>
                  <a:schemeClr val="tx1"/>
                </a:solidFill>
              </a:rPr>
              <a:t>症状</a:t>
            </a:r>
            <a:r>
              <a:rPr kumimoji="0" lang="ja-JP" altLang="en-US" sz="1400" dirty="0">
                <a:solidFill>
                  <a:schemeClr val="tx1"/>
                </a:solidFill>
              </a:rPr>
              <a:t>：</a:t>
            </a:r>
            <a:r>
              <a:rPr kumimoji="0" lang="en-US" altLang="ja-JP" sz="1400" dirty="0">
                <a:solidFill>
                  <a:schemeClr val="tx1"/>
                </a:solidFill>
              </a:rPr>
              <a:t>2010</a:t>
            </a:r>
            <a:r>
              <a:rPr kumimoji="0" lang="ja-JP" altLang="en-US" sz="1400" dirty="0">
                <a:solidFill>
                  <a:schemeClr val="tx1"/>
                </a:solidFill>
              </a:rPr>
              <a:t>年</a:t>
            </a:r>
            <a:r>
              <a:rPr kumimoji="0" lang="en-US" altLang="ja-JP" sz="1400" dirty="0">
                <a:solidFill>
                  <a:schemeClr val="tx1"/>
                </a:solidFill>
              </a:rPr>
              <a:t>1</a:t>
            </a:r>
            <a:r>
              <a:rPr kumimoji="0" lang="ja-JP" altLang="en-US" sz="1400" dirty="0">
                <a:solidFill>
                  <a:schemeClr val="tx1"/>
                </a:solidFill>
              </a:rPr>
              <a:t>月</a:t>
            </a:r>
            <a:r>
              <a:rPr kumimoji="0" lang="en-US" altLang="ja-JP" sz="1400" dirty="0">
                <a:solidFill>
                  <a:schemeClr val="tx1"/>
                </a:solidFill>
              </a:rPr>
              <a:t>30</a:t>
            </a:r>
            <a:r>
              <a:rPr kumimoji="0" lang="ja-JP" altLang="en-US" sz="1400" dirty="0">
                <a:solidFill>
                  <a:schemeClr val="tx1"/>
                </a:solidFill>
              </a:rPr>
              <a:t>日　</a:t>
            </a:r>
            <a:r>
              <a:rPr kumimoji="0" lang="zh-CN" altLang="en-US" sz="1400" dirty="0">
                <a:solidFill>
                  <a:schemeClr val="tx1"/>
                </a:solidFill>
              </a:rPr>
              <a:t>由于事故从头部被浇了</a:t>
            </a:r>
            <a:r>
              <a:rPr kumimoji="0" lang="en-US" altLang="zh-CN" sz="1400" dirty="0">
                <a:solidFill>
                  <a:schemeClr val="tx1"/>
                </a:solidFill>
              </a:rPr>
              <a:t>5</a:t>
            </a:r>
            <a:r>
              <a:rPr kumimoji="0" lang="zh-CN" altLang="en-US" sz="1400" dirty="0">
                <a:solidFill>
                  <a:schemeClr val="tx1"/>
                </a:solidFill>
              </a:rPr>
              <a:t>公升的热水</a:t>
            </a:r>
            <a:endParaRPr kumimoji="0" lang="en-US" altLang="ja-JP" sz="1400" dirty="0">
              <a:solidFill>
                <a:schemeClr val="tx1"/>
              </a:solidFill>
            </a:endParaRPr>
          </a:p>
          <a:p>
            <a:pPr eaLnBrk="0" hangingPunct="0"/>
            <a:r>
              <a:rPr kumimoji="0" lang="ja-JP" altLang="en-US" sz="1400" dirty="0">
                <a:solidFill>
                  <a:schemeClr val="tx1"/>
                </a:solidFill>
              </a:rPr>
              <a:t>　　　　</a:t>
            </a:r>
            <a:r>
              <a:rPr kumimoji="0" lang="zh-CN" altLang="en-US" sz="1400" dirty="0">
                <a:solidFill>
                  <a:schemeClr val="tx1"/>
                </a:solidFill>
              </a:rPr>
              <a:t>造成重度烧伤</a:t>
            </a:r>
            <a:r>
              <a:rPr kumimoji="0" lang="ja-JP" altLang="en-US" sz="1400" dirty="0">
                <a:solidFill>
                  <a:schemeClr val="tx1"/>
                </a:solidFill>
              </a:rPr>
              <a:t>（</a:t>
            </a:r>
            <a:r>
              <a:rPr kumimoji="0" lang="zh-CN" altLang="en-US" sz="1400" dirty="0">
                <a:solidFill>
                  <a:schemeClr val="tx1"/>
                </a:solidFill>
              </a:rPr>
              <a:t>后遗症</a:t>
            </a:r>
            <a:r>
              <a:rPr kumimoji="0" lang="en-US" altLang="zh-CN" sz="1400" dirty="0">
                <a:solidFill>
                  <a:schemeClr val="tx1"/>
                </a:solidFill>
              </a:rPr>
              <a:t>12</a:t>
            </a:r>
            <a:r>
              <a:rPr kumimoji="0" lang="zh-CN" altLang="en-US" sz="1400" dirty="0">
                <a:solidFill>
                  <a:schemeClr val="tx1"/>
                </a:solidFill>
              </a:rPr>
              <a:t>级</a:t>
            </a:r>
            <a:r>
              <a:rPr kumimoji="0" lang="ja-JP" altLang="en-US" sz="1400" dirty="0">
                <a:solidFill>
                  <a:schemeClr val="tx1"/>
                </a:solidFill>
              </a:rPr>
              <a:t>）</a:t>
            </a:r>
            <a:endParaRPr kumimoji="0" lang="en-US" altLang="ja-JP" sz="1400" dirty="0">
              <a:solidFill>
                <a:schemeClr val="tx1"/>
              </a:solidFill>
            </a:endParaRPr>
          </a:p>
          <a:p>
            <a:pPr eaLnBrk="0" hangingPunct="0"/>
            <a:r>
              <a:rPr kumimoji="0" lang="zh-CN" altLang="en-US" sz="1400" dirty="0">
                <a:solidFill>
                  <a:schemeClr val="tx1"/>
                </a:solidFill>
              </a:rPr>
              <a:t>治疗</a:t>
            </a:r>
            <a:r>
              <a:rPr kumimoji="0" lang="ja-JP" altLang="en-US" sz="1400" dirty="0">
                <a:solidFill>
                  <a:schemeClr val="tx1"/>
                </a:solidFill>
              </a:rPr>
              <a:t>：</a:t>
            </a:r>
            <a:r>
              <a:rPr kumimoji="0" lang="en-US" altLang="ja-JP" sz="1400" dirty="0">
                <a:solidFill>
                  <a:schemeClr val="tx1"/>
                </a:solidFill>
              </a:rPr>
              <a:t>2011</a:t>
            </a:r>
            <a:r>
              <a:rPr kumimoji="0" lang="ja-JP" altLang="en-US" sz="1400" dirty="0">
                <a:solidFill>
                  <a:schemeClr val="tx1"/>
                </a:solidFill>
              </a:rPr>
              <a:t>年</a:t>
            </a:r>
            <a:r>
              <a:rPr kumimoji="0" lang="en-US" altLang="ja-JP" sz="1400" dirty="0">
                <a:solidFill>
                  <a:schemeClr val="tx1"/>
                </a:solidFill>
              </a:rPr>
              <a:t>1</a:t>
            </a:r>
            <a:r>
              <a:rPr kumimoji="0" lang="ja-JP" altLang="en-US" sz="1400" dirty="0">
                <a:solidFill>
                  <a:schemeClr val="tx1"/>
                </a:solidFill>
              </a:rPr>
              <a:t>月</a:t>
            </a:r>
            <a:r>
              <a:rPr kumimoji="0" lang="en-US" altLang="ja-JP" sz="1400" dirty="0">
                <a:solidFill>
                  <a:schemeClr val="tx1"/>
                </a:solidFill>
              </a:rPr>
              <a:t>25</a:t>
            </a:r>
            <a:r>
              <a:rPr kumimoji="0" lang="ja-JP" altLang="en-US" sz="1400" dirty="0">
                <a:solidFill>
                  <a:schemeClr val="tx1"/>
                </a:solidFill>
              </a:rPr>
              <a:t>日　</a:t>
            </a:r>
            <a:r>
              <a:rPr kumimoji="0" lang="en-US" altLang="ja-JP" sz="1400" dirty="0">
                <a:solidFill>
                  <a:schemeClr val="tx1"/>
                </a:solidFill>
              </a:rPr>
              <a:t>3500</a:t>
            </a:r>
            <a:r>
              <a:rPr kumimoji="0" lang="zh-CN" altLang="en-US" sz="1400" dirty="0">
                <a:solidFill>
                  <a:schemeClr val="tx1"/>
                </a:solidFill>
              </a:rPr>
              <a:t>万个</a:t>
            </a:r>
            <a:r>
              <a:rPr kumimoji="0" lang="en-US" altLang="ja-JP" sz="1400" dirty="0">
                <a:solidFill>
                  <a:schemeClr val="tx1"/>
                </a:solidFill>
              </a:rPr>
              <a:t>IV</a:t>
            </a:r>
            <a:r>
              <a:rPr kumimoji="0" lang="ja-JP" altLang="en-US" sz="1400" dirty="0" err="1">
                <a:solidFill>
                  <a:schemeClr val="tx1"/>
                </a:solidFill>
              </a:rPr>
              <a:t>、</a:t>
            </a:r>
            <a:r>
              <a:rPr kumimoji="0" lang="en-US" altLang="ja-JP" sz="1400" dirty="0">
                <a:solidFill>
                  <a:schemeClr val="tx1"/>
                </a:solidFill>
              </a:rPr>
              <a:t>3500</a:t>
            </a:r>
            <a:r>
              <a:rPr kumimoji="0" lang="zh-CN" altLang="en-US" sz="1400" dirty="0">
                <a:solidFill>
                  <a:schemeClr val="tx1"/>
                </a:solidFill>
              </a:rPr>
              <a:t>万个皮下注射</a:t>
            </a:r>
            <a:endParaRPr kumimoji="0" lang="en-US" altLang="ja-JP" sz="1400" dirty="0">
              <a:solidFill>
                <a:schemeClr val="tx1"/>
              </a:solidFill>
            </a:endParaRPr>
          </a:p>
        </p:txBody>
      </p:sp>
      <p:pic>
        <p:nvPicPr>
          <p:cNvPr id="523272" name="Picture 4" descr="G:\投与後経過観察中\投与後4か月後\投与後4か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790700"/>
            <a:ext cx="28082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273" name="Picture 5" descr="G:\投与後経過観察中\投与後4か月後\投与後4か月背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238" y="4221163"/>
            <a:ext cx="27844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274" name="Picture 6" descr="G:\火傷入院\2日目\IMG_0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125538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275" name="Picture 7" descr="G:\火傷入院\3日目\IMG_06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3284538"/>
            <a:ext cx="18002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276" name="Picture 8" descr="G:\火傷入院\3日目\IMG_06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4797425"/>
            <a:ext cx="18002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277" name="Picture 1" descr="F:\再生医療\画像\落合さん\投与前\投与前\IMG_16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1790700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278" name="Picture 2" descr="F:\再生医療\画像\落合さん\投与前\投与前\投与前４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6238" y="4221163"/>
            <a:ext cx="27844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3279" name="テキスト ボックス 15"/>
          <p:cNvSpPr txBox="1">
            <a:spLocks noChangeArrowheads="1"/>
          </p:cNvSpPr>
          <p:nvPr/>
        </p:nvSpPr>
        <p:spPr bwMode="auto">
          <a:xfrm>
            <a:off x="2916238" y="1484313"/>
            <a:ext cx="208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l"/>
            </a:pPr>
            <a:r>
              <a:rPr kumimoji="0" lang="zh-CN" altLang="en-US" sz="1400" b="1">
                <a:solidFill>
                  <a:schemeClr val="tx1"/>
                </a:solidFill>
                <a:latin typeface="Calibri" pitchFamily="34" charset="0"/>
              </a:rPr>
              <a:t>投入前</a:t>
            </a:r>
            <a:endParaRPr kumimoji="0" lang="ja-JP" altLang="en-US" sz="1400" b="1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テキスト ボックス 15"/>
          <p:cNvSpPr txBox="1">
            <a:spLocks noChangeArrowheads="1"/>
          </p:cNvSpPr>
          <p:nvPr/>
        </p:nvSpPr>
        <p:spPr bwMode="auto">
          <a:xfrm>
            <a:off x="2778125" y="4076700"/>
            <a:ext cx="2305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2010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年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8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月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3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日（</a:t>
            </a:r>
            <a:r>
              <a:rPr kumimoji="0" lang="zh-CN" altLang="en-US" sz="1600" b="1">
                <a:solidFill>
                  <a:schemeClr val="tx1"/>
                </a:solidFill>
                <a:latin typeface="Calibri" pitchFamily="34" charset="0"/>
              </a:rPr>
              <a:t>投入后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）</a:t>
            </a:r>
          </a:p>
        </p:txBody>
      </p:sp>
      <p:sp>
        <p:nvSpPr>
          <p:cNvPr id="525315" name="正方形/長方形 12"/>
          <p:cNvSpPr>
            <a:spLocks noChangeArrowheads="1"/>
          </p:cNvSpPr>
          <p:nvPr/>
        </p:nvSpPr>
        <p:spPr bwMode="auto">
          <a:xfrm>
            <a:off x="107950" y="71438"/>
            <a:ext cx="2160588" cy="584200"/>
          </a:xfrm>
          <a:prstGeom prst="rect">
            <a:avLst/>
          </a:prstGeom>
          <a:solidFill>
            <a:srgbClr val="00CC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ja-JP" altLang="en-US" sz="1600" b="1" dirty="0">
                <a:solidFill>
                  <a:schemeClr val="tx1"/>
                </a:solidFill>
                <a:latin typeface="Calibri" pitchFamily="34" charset="0"/>
              </a:rPr>
              <a:t>５７</a:t>
            </a:r>
            <a:r>
              <a:rPr kumimoji="0" lang="zh-CN" altLang="en-US" sz="1600" b="1" dirty="0">
                <a:solidFill>
                  <a:schemeClr val="tx1"/>
                </a:solidFill>
                <a:latin typeface="Calibri" pitchFamily="34" charset="0"/>
              </a:rPr>
              <a:t>岁女性</a:t>
            </a:r>
            <a:endParaRPr kumimoji="0" lang="en-US" altLang="ja-JP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/>
            <a:r>
              <a:rPr kumimoji="0" lang="zh-CN" altLang="en-US" sz="1600" b="1" dirty="0">
                <a:solidFill>
                  <a:schemeClr val="tx1"/>
                </a:solidFill>
                <a:latin typeface="Calibri" pitchFamily="34" charset="0"/>
              </a:rPr>
              <a:t>疾病名</a:t>
            </a:r>
            <a:r>
              <a:rPr kumimoji="0" lang="ja-JP" altLang="en-US" sz="1600" b="1" dirty="0">
                <a:solidFill>
                  <a:schemeClr val="tx1"/>
                </a:solidFill>
                <a:latin typeface="Calibri" pitchFamily="34" charset="0"/>
              </a:rPr>
              <a:t>：</a:t>
            </a:r>
            <a:r>
              <a:rPr kumimoji="0" lang="zh-CN" altLang="en-US" sz="1600" b="1" dirty="0">
                <a:solidFill>
                  <a:schemeClr val="tx1"/>
                </a:solidFill>
                <a:latin typeface="Calibri" pitchFamily="34" charset="0"/>
              </a:rPr>
              <a:t>掌和跖脓疱病</a:t>
            </a:r>
            <a:endParaRPr kumimoji="0" lang="en-US" altLang="ja-JP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812360" y="159023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50" charset="-128"/>
              </a:rPr>
              <a:t>症例⑨</a:t>
            </a:r>
          </a:p>
        </p:txBody>
      </p:sp>
      <p:sp>
        <p:nvSpPr>
          <p:cNvPr id="525317" name="テキスト ボックス 15"/>
          <p:cNvSpPr txBox="1">
            <a:spLocks noChangeArrowheads="1"/>
          </p:cNvSpPr>
          <p:nvPr/>
        </p:nvSpPr>
        <p:spPr bwMode="auto">
          <a:xfrm>
            <a:off x="1331913" y="1217613"/>
            <a:ext cx="1727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2009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年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3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月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3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日</a:t>
            </a:r>
          </a:p>
        </p:txBody>
      </p:sp>
      <p:sp>
        <p:nvSpPr>
          <p:cNvPr id="525318" name="テキスト ボックス 5"/>
          <p:cNvSpPr txBox="1">
            <a:spLocks noChangeArrowheads="1"/>
          </p:cNvSpPr>
          <p:nvPr/>
        </p:nvSpPr>
        <p:spPr bwMode="auto">
          <a:xfrm>
            <a:off x="2195513" y="241300"/>
            <a:ext cx="568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CN" altLang="en-US" sz="1400" dirty="0">
                <a:solidFill>
                  <a:schemeClr val="tx1"/>
                </a:solidFill>
              </a:rPr>
              <a:t>症状</a:t>
            </a:r>
            <a:r>
              <a:rPr kumimoji="0" lang="ja-JP" altLang="en-US" sz="1400" dirty="0">
                <a:solidFill>
                  <a:schemeClr val="tx1"/>
                </a:solidFill>
              </a:rPr>
              <a:t>：</a:t>
            </a:r>
            <a:r>
              <a:rPr kumimoji="0" lang="en-US" altLang="ja-JP" sz="1400" dirty="0">
                <a:solidFill>
                  <a:schemeClr val="tx1"/>
                </a:solidFill>
              </a:rPr>
              <a:t>2009</a:t>
            </a:r>
            <a:r>
              <a:rPr kumimoji="0" lang="ja-JP" altLang="en-US" sz="1400" dirty="0">
                <a:solidFill>
                  <a:schemeClr val="tx1"/>
                </a:solidFill>
              </a:rPr>
              <a:t>年</a:t>
            </a:r>
            <a:r>
              <a:rPr kumimoji="0" lang="en-US" altLang="ja-JP" sz="1400" dirty="0">
                <a:solidFill>
                  <a:schemeClr val="tx1"/>
                </a:solidFill>
              </a:rPr>
              <a:t>3</a:t>
            </a:r>
            <a:r>
              <a:rPr kumimoji="0" lang="ja-JP" altLang="en-US" sz="1400" dirty="0">
                <a:solidFill>
                  <a:schemeClr val="tx1"/>
                </a:solidFill>
              </a:rPr>
              <a:t>月</a:t>
            </a:r>
            <a:endParaRPr kumimoji="0" lang="en-US" altLang="ja-JP" sz="1400" dirty="0">
              <a:solidFill>
                <a:schemeClr val="tx1"/>
              </a:solidFill>
            </a:endParaRPr>
          </a:p>
          <a:p>
            <a:pPr eaLnBrk="0" hangingPunct="0"/>
            <a:r>
              <a:rPr kumimoji="0" lang="ja-JP" altLang="en-US" sz="1400" dirty="0">
                <a:solidFill>
                  <a:schemeClr val="tx1"/>
                </a:solidFill>
              </a:rPr>
              <a:t>　　　　</a:t>
            </a:r>
            <a:r>
              <a:rPr kumimoji="0" lang="zh-CN" altLang="en-US" sz="1400" dirty="0">
                <a:solidFill>
                  <a:schemeClr val="tx1"/>
                </a:solidFill>
              </a:rPr>
              <a:t>手和脚出现小的湿疹并持续发炎</a:t>
            </a:r>
            <a:r>
              <a:rPr kumimoji="0" lang="ja-JP" altLang="en-US" sz="1400" dirty="0" err="1">
                <a:solidFill>
                  <a:schemeClr val="tx1"/>
                </a:solidFill>
              </a:rPr>
              <a:t>。</a:t>
            </a:r>
            <a:r>
              <a:rPr kumimoji="0" lang="zh-CN" altLang="en-US" sz="1400" dirty="0">
                <a:solidFill>
                  <a:schemeClr val="tx1"/>
                </a:solidFill>
              </a:rPr>
              <a:t>就算是睡着后肩胛骨和肩膀            </a:t>
            </a:r>
            <a:endParaRPr kumimoji="0" lang="en-US" altLang="zh-CN" sz="1400" dirty="0">
              <a:solidFill>
                <a:schemeClr val="tx1"/>
              </a:solidFill>
            </a:endParaRPr>
          </a:p>
          <a:p>
            <a:pPr eaLnBrk="0" hangingPunct="0"/>
            <a:r>
              <a:rPr kumimoji="0" lang="en-US" altLang="zh-CN" sz="1400" dirty="0">
                <a:solidFill>
                  <a:schemeClr val="tx1"/>
                </a:solidFill>
              </a:rPr>
              <a:t>           </a:t>
            </a:r>
            <a:r>
              <a:rPr kumimoji="0" lang="zh-CN" altLang="en-US" sz="1400" dirty="0">
                <a:solidFill>
                  <a:schemeClr val="tx1"/>
                </a:solidFill>
              </a:rPr>
              <a:t>会出现疼痛</a:t>
            </a:r>
            <a:r>
              <a:rPr kumimoji="0" lang="ja-JP" altLang="en-US" sz="1400" dirty="0" err="1">
                <a:solidFill>
                  <a:schemeClr val="tx1"/>
                </a:solidFill>
              </a:rPr>
              <a:t>、</a:t>
            </a:r>
            <a:r>
              <a:rPr kumimoji="0" lang="zh-CN" altLang="en-US" sz="1400" dirty="0">
                <a:solidFill>
                  <a:schemeClr val="tx1"/>
                </a:solidFill>
              </a:rPr>
              <a:t>每次翻身都会因为剧痛而醒</a:t>
            </a:r>
            <a:r>
              <a:rPr kumimoji="0" lang="ja-JP" altLang="en-US" sz="1400" dirty="0" err="1">
                <a:solidFill>
                  <a:schemeClr val="tx1"/>
                </a:solidFill>
              </a:rPr>
              <a:t>。</a:t>
            </a:r>
            <a:r>
              <a:rPr kumimoji="0" lang="ja-JP" altLang="en-US" sz="1400" dirty="0">
                <a:solidFill>
                  <a:schemeClr val="tx1"/>
                </a:solidFill>
              </a:rPr>
              <a:t>　</a:t>
            </a:r>
            <a:endParaRPr kumimoji="0" lang="en-US" altLang="ja-JP" sz="1400" dirty="0">
              <a:solidFill>
                <a:schemeClr val="tx1"/>
              </a:solidFill>
            </a:endParaRPr>
          </a:p>
          <a:p>
            <a:pPr eaLnBrk="0" hangingPunct="0"/>
            <a:r>
              <a:rPr kumimoji="0" lang="zh-CN" altLang="en-US" sz="1400" dirty="0">
                <a:solidFill>
                  <a:schemeClr val="tx1"/>
                </a:solidFill>
              </a:rPr>
              <a:t>治疗</a:t>
            </a:r>
            <a:r>
              <a:rPr kumimoji="0" lang="ja-JP" altLang="en-US" sz="1400" dirty="0">
                <a:solidFill>
                  <a:schemeClr val="tx1"/>
                </a:solidFill>
              </a:rPr>
              <a:t>：</a:t>
            </a:r>
            <a:r>
              <a:rPr kumimoji="0" lang="en-US" altLang="ja-JP" sz="1400" dirty="0">
                <a:solidFill>
                  <a:schemeClr val="tx1"/>
                </a:solidFill>
              </a:rPr>
              <a:t>2010</a:t>
            </a:r>
            <a:r>
              <a:rPr kumimoji="0" lang="ja-JP" altLang="en-US" sz="1400" dirty="0">
                <a:solidFill>
                  <a:schemeClr val="tx1"/>
                </a:solidFill>
              </a:rPr>
              <a:t>年</a:t>
            </a:r>
            <a:r>
              <a:rPr kumimoji="0" lang="en-US" altLang="ja-JP" sz="1400" dirty="0">
                <a:solidFill>
                  <a:schemeClr val="tx1"/>
                </a:solidFill>
              </a:rPr>
              <a:t>6</a:t>
            </a:r>
            <a:r>
              <a:rPr kumimoji="0" lang="ja-JP" altLang="en-US" sz="1400" dirty="0">
                <a:solidFill>
                  <a:schemeClr val="tx1"/>
                </a:solidFill>
              </a:rPr>
              <a:t>月</a:t>
            </a:r>
            <a:r>
              <a:rPr kumimoji="0" lang="en-US" altLang="ja-JP" sz="1400" dirty="0">
                <a:solidFill>
                  <a:schemeClr val="tx1"/>
                </a:solidFill>
              </a:rPr>
              <a:t>25</a:t>
            </a:r>
            <a:r>
              <a:rPr kumimoji="0" lang="ja-JP" altLang="en-US" sz="1400" dirty="0">
                <a:solidFill>
                  <a:schemeClr val="tx1"/>
                </a:solidFill>
              </a:rPr>
              <a:t>日　</a:t>
            </a:r>
            <a:r>
              <a:rPr kumimoji="0" lang="en-US" altLang="ja-JP" sz="1400" dirty="0">
                <a:solidFill>
                  <a:schemeClr val="tx1"/>
                </a:solidFill>
              </a:rPr>
              <a:t>5000</a:t>
            </a:r>
            <a:r>
              <a:rPr kumimoji="0" lang="zh-CN" altLang="en-US" sz="1400" dirty="0">
                <a:solidFill>
                  <a:schemeClr val="tx1"/>
                </a:solidFill>
              </a:rPr>
              <a:t>万个</a:t>
            </a:r>
            <a:r>
              <a:rPr kumimoji="0" lang="en-US" altLang="ja-JP" sz="1400" dirty="0">
                <a:solidFill>
                  <a:schemeClr val="tx1"/>
                </a:solidFill>
              </a:rPr>
              <a:t>IV</a:t>
            </a:r>
          </a:p>
        </p:txBody>
      </p:sp>
      <p:pic>
        <p:nvPicPr>
          <p:cNvPr id="525319" name="図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557338"/>
            <a:ext cx="302577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20" name="図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557338"/>
            <a:ext cx="30241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21" name="図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414838"/>
            <a:ext cx="3030538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322" name="テキスト ボックス 2"/>
          <p:cNvSpPr txBox="1">
            <a:spLocks noChangeArrowheads="1"/>
          </p:cNvSpPr>
          <p:nvPr/>
        </p:nvSpPr>
        <p:spPr bwMode="auto">
          <a:xfrm>
            <a:off x="7524750" y="1387475"/>
            <a:ext cx="16208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</a:rPr>
              <a:t>治疗前</a:t>
            </a:r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手掌外侧发红并</a:t>
            </a:r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皮肤脱落</a:t>
            </a:r>
            <a:endParaRPr lang="en-US" altLang="zh-CN" sz="1600" dirty="0">
              <a:solidFill>
                <a:schemeClr val="tx1"/>
              </a:solidFill>
            </a:endParaRPr>
          </a:p>
          <a:p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指关节附近</a:t>
            </a:r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肿胀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525323" name="テキスト ボックス 11"/>
          <p:cNvSpPr txBox="1">
            <a:spLocks noChangeArrowheads="1"/>
          </p:cNvSpPr>
          <p:nvPr/>
        </p:nvSpPr>
        <p:spPr bwMode="auto">
          <a:xfrm>
            <a:off x="6230938" y="4437063"/>
            <a:ext cx="203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</a:rPr>
              <a:t>治疗后</a:t>
            </a:r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手掌外侧发红并</a:t>
            </a:r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皮肤脱落的现象消失</a:t>
            </a:r>
            <a:endParaRPr lang="en-US" altLang="zh-CN" sz="1600" dirty="0">
              <a:solidFill>
                <a:schemeClr val="tx1"/>
              </a:solidFill>
            </a:endParaRPr>
          </a:p>
          <a:p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指关节附近</a:t>
            </a:r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肿胀也减轻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9525" y="88900"/>
            <a:ext cx="3860800" cy="368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dirty="0" smtClean="0">
                <a:solidFill>
                  <a:schemeClr val="bg1"/>
                </a:solidFill>
              </a:rPr>
              <a:t>烧伤</a:t>
            </a:r>
            <a:r>
              <a:rPr kumimoji="0" lang="ja-JP" altLang="en-US" dirty="0">
                <a:solidFill>
                  <a:schemeClr val="bg1"/>
                </a:solidFill>
              </a:rPr>
              <a:t>　</a:t>
            </a:r>
            <a:r>
              <a:rPr lang="en-US" altLang="ja-JP" dirty="0"/>
              <a:t>(</a:t>
            </a:r>
            <a:r>
              <a:rPr lang="en-US" altLang="ja-JP" dirty="0" smtClean="0"/>
              <a:t>44</a:t>
            </a:r>
            <a:r>
              <a:rPr lang="zh-CN" altLang="en-US" dirty="0" smtClean="0"/>
              <a:t>岁</a:t>
            </a:r>
            <a:r>
              <a:rPr lang="en-US" altLang="ja-JP" dirty="0" smtClean="0"/>
              <a:t>/</a:t>
            </a:r>
            <a:r>
              <a:rPr lang="ja-JP" altLang="en-US" dirty="0"/>
              <a:t>男性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5" name="テキスト ボックス 15"/>
          <p:cNvSpPr txBox="1">
            <a:spLocks noChangeArrowheads="1"/>
          </p:cNvSpPr>
          <p:nvPr/>
        </p:nvSpPr>
        <p:spPr bwMode="auto">
          <a:xfrm>
            <a:off x="3167063" y="808038"/>
            <a:ext cx="5681662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200" dirty="0" smtClean="0">
                <a:solidFill>
                  <a:schemeClr val="bg1"/>
                </a:solidFill>
              </a:rPr>
              <a:t>受伤</a:t>
            </a:r>
            <a:r>
              <a:rPr kumimoji="0" lang="en-US" altLang="zh-CN" sz="1200" dirty="0" smtClean="0">
                <a:solidFill>
                  <a:schemeClr val="bg1"/>
                </a:solidFill>
              </a:rPr>
              <a:t>3</a:t>
            </a:r>
            <a:r>
              <a:rPr kumimoji="0" lang="zh-CN" altLang="en-US" sz="1200" dirty="0" smtClean="0">
                <a:solidFill>
                  <a:schemeClr val="bg1"/>
                </a:solidFill>
              </a:rPr>
              <a:t>日后</a:t>
            </a:r>
            <a:endParaRPr kumimoji="0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15"/>
          <p:cNvSpPr txBox="1">
            <a:spLocks noChangeArrowheads="1"/>
          </p:cNvSpPr>
          <p:nvPr/>
        </p:nvSpPr>
        <p:spPr bwMode="auto">
          <a:xfrm>
            <a:off x="288925" y="808038"/>
            <a:ext cx="2786063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200" dirty="0" smtClean="0">
                <a:solidFill>
                  <a:schemeClr val="bg1"/>
                </a:solidFill>
              </a:rPr>
              <a:t>受伤后</a:t>
            </a:r>
            <a:endParaRPr kumimoji="0"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43012" name="Picture 6" descr="G:\火傷入院\2日目\IMG_0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5" y="1147763"/>
            <a:ext cx="2786063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 descr="G:\火傷入院\3日目\IMG_0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7063" y="1147763"/>
            <a:ext cx="280035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8" descr="G:\火傷入院\3日目\IMG_06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6788" y="1147763"/>
            <a:ext cx="2801937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3168650" y="3735388"/>
            <a:ext cx="2787650" cy="24606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 smtClean="0">
                <a:solidFill>
                  <a:schemeClr val="bg1"/>
                </a:solidFill>
              </a:rPr>
              <a:t>出院时</a:t>
            </a:r>
            <a:endParaRPr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99175" y="3735388"/>
            <a:ext cx="2667000" cy="24606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 smtClean="0">
                <a:solidFill>
                  <a:schemeClr val="bg1"/>
                </a:solidFill>
              </a:rPr>
              <a:t>现在（喝酒时）</a:t>
            </a:r>
            <a:endParaRPr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5750" y="3735388"/>
            <a:ext cx="2811463" cy="24606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schemeClr val="bg1"/>
                </a:solidFill>
              </a:rPr>
              <a:t>入院数日后</a:t>
            </a:r>
            <a:endParaRPr lang="ja-JP" altLang="en-US" sz="1000" dirty="0">
              <a:solidFill>
                <a:schemeClr val="bg1"/>
              </a:solidFill>
            </a:endParaRPr>
          </a:p>
        </p:txBody>
      </p:sp>
      <p:pic>
        <p:nvPicPr>
          <p:cNvPr id="430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4030663"/>
            <a:ext cx="27860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8650" y="4030663"/>
            <a:ext cx="27876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9175" y="4013200"/>
            <a:ext cx="2667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線コネクタ 15"/>
          <p:cNvCxnSpPr/>
          <p:nvPr/>
        </p:nvCxnSpPr>
        <p:spPr>
          <a:xfrm>
            <a:off x="174625" y="3525838"/>
            <a:ext cx="87852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5"/>
          <p:cNvSpPr txBox="1">
            <a:spLocks noChangeArrowheads="1"/>
          </p:cNvSpPr>
          <p:nvPr/>
        </p:nvSpPr>
        <p:spPr bwMode="auto">
          <a:xfrm>
            <a:off x="-9525" y="6396038"/>
            <a:ext cx="9144000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kumimoji="0" lang="zh-CN" altLang="en-US" sz="1200" dirty="0" smtClean="0">
                <a:solidFill>
                  <a:schemeClr val="tx1"/>
                </a:solidFill>
              </a:rPr>
              <a:t>症状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：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2010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年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1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月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30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日　</a:t>
            </a:r>
            <a:r>
              <a:rPr kumimoji="0" lang="zh-CN" altLang="en-US" sz="1200" dirty="0" smtClean="0">
                <a:solidFill>
                  <a:schemeClr val="tx1"/>
                </a:solidFill>
              </a:rPr>
              <a:t>由于事故从头部被浇了</a:t>
            </a:r>
            <a:r>
              <a:rPr kumimoji="0" lang="en-US" altLang="zh-CN" sz="1200" dirty="0" smtClean="0">
                <a:solidFill>
                  <a:schemeClr val="tx1"/>
                </a:solidFill>
              </a:rPr>
              <a:t>5</a:t>
            </a:r>
            <a:r>
              <a:rPr kumimoji="0" lang="zh-CN" altLang="en-US" sz="1200" dirty="0" smtClean="0">
                <a:solidFill>
                  <a:schemeClr val="tx1"/>
                </a:solidFill>
              </a:rPr>
              <a:t>公升的热水造成重度烧伤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（</a:t>
            </a:r>
            <a:r>
              <a:rPr kumimoji="0" lang="zh-CN" altLang="en-US" sz="1200" dirty="0" smtClean="0">
                <a:solidFill>
                  <a:schemeClr val="tx1"/>
                </a:solidFill>
              </a:rPr>
              <a:t>后遗症</a:t>
            </a:r>
            <a:r>
              <a:rPr kumimoji="0" lang="en-US" altLang="zh-CN" sz="1200" dirty="0" smtClean="0">
                <a:solidFill>
                  <a:schemeClr val="tx1"/>
                </a:solidFill>
              </a:rPr>
              <a:t>12</a:t>
            </a:r>
            <a:r>
              <a:rPr kumimoji="0" lang="zh-CN" altLang="en-US" sz="1200" dirty="0" smtClean="0">
                <a:solidFill>
                  <a:schemeClr val="tx1"/>
                </a:solidFill>
              </a:rPr>
              <a:t>级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）</a:t>
            </a:r>
            <a:endParaRPr kumimoji="0" lang="en-US" altLang="ja-JP" sz="1200" dirty="0" smtClean="0">
              <a:solidFill>
                <a:schemeClr val="tx1"/>
              </a:solidFill>
            </a:endParaRPr>
          </a:p>
          <a:p>
            <a:pPr eaLnBrk="0" hangingPunct="0"/>
            <a:r>
              <a:rPr kumimoji="0" lang="zh-CN" altLang="en-US" sz="1200" dirty="0" smtClean="0">
                <a:solidFill>
                  <a:schemeClr val="tx1"/>
                </a:solidFill>
              </a:rPr>
              <a:t>治疗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：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2011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年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1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月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25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日　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3500</a:t>
            </a:r>
            <a:r>
              <a:rPr kumimoji="0" lang="zh-CN" altLang="en-US" sz="1200" dirty="0" smtClean="0">
                <a:solidFill>
                  <a:schemeClr val="tx1"/>
                </a:solidFill>
              </a:rPr>
              <a:t>万个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IV</a:t>
            </a:r>
            <a:r>
              <a:rPr kumimoji="0" lang="ja-JP" altLang="en-US" sz="1200" dirty="0" err="1" smtClean="0">
                <a:solidFill>
                  <a:schemeClr val="tx1"/>
                </a:solidFill>
              </a:rPr>
              <a:t>、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3500</a:t>
            </a:r>
            <a:r>
              <a:rPr kumimoji="0" lang="zh-CN" altLang="en-US" sz="1200" dirty="0" smtClean="0">
                <a:solidFill>
                  <a:schemeClr val="tx1"/>
                </a:solidFill>
              </a:rPr>
              <a:t>万个皮下注射</a:t>
            </a:r>
            <a:endParaRPr kumimoji="0" lang="en-US" altLang="ja-JP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9525" y="88900"/>
            <a:ext cx="3860800" cy="368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dirty="0" smtClean="0">
                <a:solidFill>
                  <a:schemeClr val="bg1"/>
                </a:solidFill>
              </a:rPr>
              <a:t>烧伤</a:t>
            </a:r>
            <a:r>
              <a:rPr kumimoji="0" lang="ja-JP" altLang="en-US" dirty="0" smtClean="0">
                <a:solidFill>
                  <a:schemeClr val="bg1"/>
                </a:solidFill>
              </a:rPr>
              <a:t>　</a:t>
            </a:r>
            <a:r>
              <a:rPr lang="en-US" altLang="ja-JP" dirty="0" smtClean="0"/>
              <a:t>(44</a:t>
            </a:r>
            <a:r>
              <a:rPr lang="zh-CN" altLang="en-US" dirty="0" smtClean="0"/>
              <a:t>岁</a:t>
            </a:r>
            <a:r>
              <a:rPr lang="en-US" altLang="ja-JP" dirty="0" smtClean="0"/>
              <a:t>/</a:t>
            </a:r>
            <a:r>
              <a:rPr lang="ja-JP" altLang="en-US" dirty="0" smtClean="0"/>
              <a:t>男性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テキスト ボックス 15"/>
          <p:cNvSpPr txBox="1">
            <a:spLocks noChangeArrowheads="1"/>
          </p:cNvSpPr>
          <p:nvPr/>
        </p:nvSpPr>
        <p:spPr bwMode="auto">
          <a:xfrm>
            <a:off x="4779963" y="542925"/>
            <a:ext cx="3922712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200" dirty="0" smtClean="0">
                <a:solidFill>
                  <a:schemeClr val="bg1"/>
                </a:solidFill>
              </a:rPr>
              <a:t>投入</a:t>
            </a:r>
            <a:r>
              <a:rPr kumimoji="0" lang="en-US" altLang="zh-CN" sz="1200" dirty="0" smtClean="0">
                <a:solidFill>
                  <a:schemeClr val="bg1"/>
                </a:solidFill>
              </a:rPr>
              <a:t>4</a:t>
            </a:r>
            <a:r>
              <a:rPr kumimoji="0" lang="zh-CN" altLang="en-US" sz="1200" dirty="0" smtClean="0">
                <a:solidFill>
                  <a:schemeClr val="bg1"/>
                </a:solidFill>
              </a:rPr>
              <a:t>个月后</a:t>
            </a:r>
            <a:endParaRPr kumimoji="0"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44035" name="Picture 4" descr="G:\投与後経過観察中\投与後4か月後\投与後4か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963" y="857250"/>
            <a:ext cx="3922712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G:\投与後経過観察中\投与後4か月後\投与後4か月背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9963" y="3830638"/>
            <a:ext cx="3922712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" descr="F:\再生医療\画像\落合さん\投与前\投与前\IMG_16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213" y="873125"/>
            <a:ext cx="3922712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2" descr="F:\再生医療\画像\落合さん\投与前\投与前\投与前４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213" y="3849688"/>
            <a:ext cx="3922712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430213" y="555625"/>
            <a:ext cx="3922712" cy="277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200" dirty="0" smtClean="0">
                <a:solidFill>
                  <a:schemeClr val="bg1"/>
                </a:solidFill>
              </a:rPr>
              <a:t>投入前</a:t>
            </a:r>
            <a:endParaRPr kumimoji="0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9525" y="88900"/>
            <a:ext cx="3860800" cy="368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dirty="0" smtClean="0">
                <a:solidFill>
                  <a:schemeClr val="bg1"/>
                </a:solidFill>
                <a:latin typeface="Calibri" pitchFamily="34" charset="0"/>
              </a:rPr>
              <a:t>掌和跖脓疱病</a:t>
            </a:r>
            <a:r>
              <a:rPr kumimoji="0" lang="ja-JP" altLang="en-US" dirty="0">
                <a:solidFill>
                  <a:schemeClr val="bg1"/>
                </a:solidFill>
              </a:rPr>
              <a:t>　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en-US" altLang="ja-JP" dirty="0" smtClean="0">
                <a:solidFill>
                  <a:schemeClr val="bg1"/>
                </a:solidFill>
              </a:rPr>
              <a:t>57</a:t>
            </a:r>
            <a:r>
              <a:rPr lang="zh-CN" altLang="en-US" dirty="0" smtClean="0">
                <a:solidFill>
                  <a:schemeClr val="bg1"/>
                </a:solidFill>
              </a:rPr>
              <a:t>岁</a:t>
            </a:r>
            <a:r>
              <a:rPr lang="en-US" altLang="ja-JP" dirty="0" smtClean="0">
                <a:solidFill>
                  <a:schemeClr val="bg1"/>
                </a:solidFill>
              </a:rPr>
              <a:t>/</a:t>
            </a:r>
            <a:r>
              <a:rPr lang="ja-JP" altLang="en-US" dirty="0">
                <a:solidFill>
                  <a:schemeClr val="bg1"/>
                </a:solidFill>
              </a:rPr>
              <a:t>女性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45058" name="図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1082675"/>
            <a:ext cx="29511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図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8" y="3357563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図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7688" y="1082675"/>
            <a:ext cx="5984875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15"/>
          <p:cNvSpPr txBox="1">
            <a:spLocks noChangeArrowheads="1"/>
          </p:cNvSpPr>
          <p:nvPr/>
        </p:nvSpPr>
        <p:spPr bwMode="auto">
          <a:xfrm>
            <a:off x="3087688" y="793750"/>
            <a:ext cx="5984875" cy="277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 dirty="0">
                <a:solidFill>
                  <a:schemeClr val="bg1"/>
                </a:solidFill>
              </a:rPr>
              <a:t>2010</a:t>
            </a:r>
            <a:r>
              <a:rPr kumimoji="0" lang="ja-JP" altLang="en-US" sz="1200" dirty="0">
                <a:solidFill>
                  <a:schemeClr val="bg1"/>
                </a:solidFill>
              </a:rPr>
              <a:t>年</a:t>
            </a:r>
            <a:r>
              <a:rPr kumimoji="0" lang="en-US" altLang="ja-JP" sz="1200" dirty="0">
                <a:solidFill>
                  <a:schemeClr val="bg1"/>
                </a:solidFill>
              </a:rPr>
              <a:t>8</a:t>
            </a:r>
            <a:r>
              <a:rPr kumimoji="0" lang="ja-JP" altLang="en-US" sz="1200" dirty="0">
                <a:solidFill>
                  <a:schemeClr val="bg1"/>
                </a:solidFill>
              </a:rPr>
              <a:t>月</a:t>
            </a:r>
            <a:r>
              <a:rPr kumimoji="0" lang="en-US" altLang="ja-JP" sz="1200" dirty="0">
                <a:solidFill>
                  <a:schemeClr val="bg1"/>
                </a:solidFill>
              </a:rPr>
              <a:t>3</a:t>
            </a:r>
            <a:r>
              <a:rPr kumimoji="0" lang="ja-JP" altLang="en-US" sz="1200" dirty="0">
                <a:solidFill>
                  <a:schemeClr val="bg1"/>
                </a:solidFill>
              </a:rPr>
              <a:t>日</a:t>
            </a:r>
            <a:r>
              <a:rPr kumimoji="0" lang="ja-JP" altLang="en-US" sz="1200" dirty="0" smtClean="0">
                <a:solidFill>
                  <a:schemeClr val="bg1"/>
                </a:solidFill>
              </a:rPr>
              <a:t>（</a:t>
            </a:r>
            <a:r>
              <a:rPr kumimoji="0" lang="zh-CN" altLang="en-US" sz="1200" smtClean="0">
                <a:solidFill>
                  <a:schemeClr val="bg1"/>
                </a:solidFill>
              </a:rPr>
              <a:t>投入后</a:t>
            </a:r>
            <a:r>
              <a:rPr kumimoji="0" lang="ja-JP" altLang="en-US" sz="1200" smtClean="0">
                <a:solidFill>
                  <a:schemeClr val="bg1"/>
                </a:solidFill>
              </a:rPr>
              <a:t>）</a:t>
            </a:r>
            <a:endParaRPr kumimoji="0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15"/>
          <p:cNvSpPr txBox="1">
            <a:spLocks noChangeArrowheads="1"/>
          </p:cNvSpPr>
          <p:nvPr/>
        </p:nvSpPr>
        <p:spPr bwMode="auto">
          <a:xfrm>
            <a:off x="79375" y="793750"/>
            <a:ext cx="2951163" cy="277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 dirty="0">
                <a:solidFill>
                  <a:schemeClr val="bg1"/>
                </a:solidFill>
              </a:rPr>
              <a:t>2009</a:t>
            </a:r>
            <a:r>
              <a:rPr kumimoji="0" lang="ja-JP" altLang="en-US" sz="1200" dirty="0">
                <a:solidFill>
                  <a:schemeClr val="bg1"/>
                </a:solidFill>
              </a:rPr>
              <a:t>年</a:t>
            </a:r>
            <a:r>
              <a:rPr kumimoji="0" lang="en-US" altLang="ja-JP" sz="1200" dirty="0">
                <a:solidFill>
                  <a:schemeClr val="bg1"/>
                </a:solidFill>
              </a:rPr>
              <a:t>3</a:t>
            </a:r>
            <a:r>
              <a:rPr kumimoji="0" lang="ja-JP" altLang="en-US" sz="1200" dirty="0">
                <a:solidFill>
                  <a:schemeClr val="bg1"/>
                </a:solidFill>
              </a:rPr>
              <a:t>月</a:t>
            </a:r>
            <a:r>
              <a:rPr kumimoji="0" lang="en-US" altLang="ja-JP" sz="1200" dirty="0">
                <a:solidFill>
                  <a:schemeClr val="bg1"/>
                </a:solidFill>
              </a:rPr>
              <a:t>3</a:t>
            </a:r>
            <a:r>
              <a:rPr kumimoji="0" lang="ja-JP" altLang="en-US" sz="1200" dirty="0">
                <a:solidFill>
                  <a:schemeClr val="bg1"/>
                </a:solidFill>
              </a:rPr>
              <a:t>日　</a:t>
            </a:r>
            <a:r>
              <a:rPr kumimoji="0" lang="en-US" altLang="ja-JP" sz="1200" dirty="0" smtClean="0">
                <a:solidFill>
                  <a:schemeClr val="bg1"/>
                </a:solidFill>
              </a:rPr>
              <a:t>(</a:t>
            </a:r>
            <a:r>
              <a:rPr kumimoji="0" lang="zh-CN" altLang="en-US" sz="1200" dirty="0" smtClean="0">
                <a:solidFill>
                  <a:schemeClr val="bg1"/>
                </a:solidFill>
              </a:rPr>
              <a:t>治疗前</a:t>
            </a:r>
            <a:r>
              <a:rPr kumimoji="0" lang="en-US" altLang="ja-JP" sz="1200" dirty="0" smtClean="0">
                <a:solidFill>
                  <a:schemeClr val="bg1"/>
                </a:solidFill>
              </a:rPr>
              <a:t>)</a:t>
            </a:r>
            <a:endParaRPr kumimoji="0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45063" name="テキスト ボックス 9"/>
          <p:cNvSpPr txBox="1">
            <a:spLocks noChangeArrowheads="1"/>
          </p:cNvSpPr>
          <p:nvPr/>
        </p:nvSpPr>
        <p:spPr bwMode="auto">
          <a:xfrm>
            <a:off x="79375" y="5570538"/>
            <a:ext cx="29804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・</a:t>
            </a:r>
            <a:r>
              <a:rPr lang="zh-CN" altLang="en-US" sz="1400" dirty="0" smtClean="0"/>
              <a:t>手掌外侧发红并皮肤脱落</a:t>
            </a:r>
            <a:endParaRPr lang="en-US" altLang="zh-CN" sz="1400" dirty="0" smtClean="0"/>
          </a:p>
          <a:p>
            <a:r>
              <a:rPr lang="ja-JP" altLang="en-US" sz="1400" dirty="0" smtClean="0"/>
              <a:t>・</a:t>
            </a:r>
            <a:r>
              <a:rPr lang="zh-CN" altLang="en-US" sz="1400" dirty="0" smtClean="0"/>
              <a:t>指关节附近肿胀</a:t>
            </a:r>
            <a:endParaRPr lang="ja-JP" altLang="en-US" sz="1400" dirty="0"/>
          </a:p>
        </p:txBody>
      </p:sp>
      <p:sp>
        <p:nvSpPr>
          <p:cNvPr id="45064" name="テキスト ボックス 10"/>
          <p:cNvSpPr txBox="1">
            <a:spLocks noChangeArrowheads="1"/>
          </p:cNvSpPr>
          <p:nvPr/>
        </p:nvSpPr>
        <p:spPr bwMode="auto">
          <a:xfrm>
            <a:off x="3087688" y="5570538"/>
            <a:ext cx="5472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dirty="0" smtClean="0"/>
              <a:t>・</a:t>
            </a:r>
            <a:r>
              <a:rPr lang="zh-CN" altLang="en-US" sz="1400" dirty="0" smtClean="0"/>
              <a:t>手掌外侧发红并皮肤脱落的现象消失</a:t>
            </a:r>
            <a:endParaRPr lang="en-US" altLang="zh-CN" sz="1400" dirty="0" smtClean="0"/>
          </a:p>
          <a:p>
            <a:r>
              <a:rPr lang="ja-JP" altLang="en-US" sz="1400" dirty="0" smtClean="0"/>
              <a:t>・</a:t>
            </a:r>
            <a:r>
              <a:rPr lang="zh-CN" altLang="en-US" sz="1400" dirty="0" smtClean="0"/>
              <a:t>指关节附近肿胀也减轻</a:t>
            </a:r>
            <a:endParaRPr lang="en-US" altLang="ja-JP" sz="1400" dirty="0"/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0" y="6389688"/>
            <a:ext cx="9144000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kumimoji="0" lang="zh-CN" altLang="en-US" sz="1200" dirty="0" smtClean="0">
                <a:solidFill>
                  <a:schemeClr val="tx1"/>
                </a:solidFill>
              </a:rPr>
              <a:t>症状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：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2009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年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3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月</a:t>
            </a:r>
            <a:r>
              <a:rPr kumimoji="0" lang="zh-CN" altLang="en-US" sz="1200" dirty="0" smtClean="0">
                <a:solidFill>
                  <a:schemeClr val="tx1"/>
                </a:solidFill>
              </a:rPr>
              <a:t>手和脚出现小的湿疹并持续发炎</a:t>
            </a:r>
            <a:r>
              <a:rPr kumimoji="0" lang="ja-JP" altLang="en-US" sz="1200" dirty="0" err="1" smtClean="0">
                <a:solidFill>
                  <a:schemeClr val="tx1"/>
                </a:solidFill>
              </a:rPr>
              <a:t>。</a:t>
            </a:r>
            <a:r>
              <a:rPr kumimoji="0" lang="zh-CN" altLang="en-US" sz="1200" dirty="0" smtClean="0">
                <a:solidFill>
                  <a:schemeClr val="tx1"/>
                </a:solidFill>
              </a:rPr>
              <a:t>就算是睡着后肩胛骨和肩膀会出现疼痛</a:t>
            </a:r>
            <a:r>
              <a:rPr kumimoji="0" lang="ja-JP" altLang="en-US" sz="1200" dirty="0" err="1" smtClean="0">
                <a:solidFill>
                  <a:schemeClr val="tx1"/>
                </a:solidFill>
              </a:rPr>
              <a:t>、</a:t>
            </a:r>
            <a:r>
              <a:rPr kumimoji="0" lang="zh-CN" altLang="en-US" sz="1200" dirty="0" smtClean="0">
                <a:solidFill>
                  <a:schemeClr val="tx1"/>
                </a:solidFill>
              </a:rPr>
              <a:t>每次翻身都会因为剧痛而醒</a:t>
            </a:r>
            <a:r>
              <a:rPr kumimoji="0" lang="ja-JP" altLang="en-US" sz="1200" dirty="0" err="1" smtClean="0">
                <a:solidFill>
                  <a:schemeClr val="tx1"/>
                </a:solidFill>
              </a:rPr>
              <a:t>。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 </a:t>
            </a:r>
            <a:r>
              <a:rPr kumimoji="0" lang="ja-JP" altLang="en-US" sz="1200" dirty="0">
                <a:solidFill>
                  <a:schemeClr val="tx1"/>
                </a:solidFill>
              </a:rPr>
              <a:t>　</a:t>
            </a:r>
            <a:endParaRPr kumimoji="0" lang="en-US" altLang="ja-JP" sz="1200" dirty="0">
              <a:solidFill>
                <a:schemeClr val="tx1"/>
              </a:solidFill>
            </a:endParaRPr>
          </a:p>
          <a:p>
            <a:pPr eaLnBrk="0" hangingPunct="0"/>
            <a:r>
              <a:rPr kumimoji="0" lang="zh-CN" altLang="en-US" sz="1200" dirty="0" smtClean="0">
                <a:solidFill>
                  <a:schemeClr val="tx1"/>
                </a:solidFill>
              </a:rPr>
              <a:t>治疗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：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2010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年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6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月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25</a:t>
            </a:r>
            <a:r>
              <a:rPr kumimoji="0" lang="ja-JP" altLang="en-US" sz="1200" dirty="0" smtClean="0">
                <a:solidFill>
                  <a:schemeClr val="tx1"/>
                </a:solidFill>
              </a:rPr>
              <a:t>日　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5000</a:t>
            </a:r>
            <a:r>
              <a:rPr kumimoji="0" lang="zh-CN" altLang="en-US" sz="1200" dirty="0" smtClean="0">
                <a:solidFill>
                  <a:schemeClr val="tx1"/>
                </a:solidFill>
              </a:rPr>
              <a:t>万个</a:t>
            </a:r>
            <a:r>
              <a:rPr kumimoji="0" lang="en-US" altLang="ja-JP" sz="1200" dirty="0" smtClean="0">
                <a:solidFill>
                  <a:schemeClr val="tx1"/>
                </a:solidFill>
              </a:rPr>
              <a:t>IV</a:t>
            </a:r>
            <a:endParaRPr kumimoji="0" lang="en-US" altLang="ja-JP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Users\userTN19CP0115003\Pictures\ベーチェット病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3" y="4727575"/>
            <a:ext cx="81883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3" descr="C:\Users\userTN19CP0115003\Pictures\ベーチェット病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363" y="2716213"/>
            <a:ext cx="8188325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4" descr="C:\Users\userTN19CP0115003\Pictures\ベーチェット病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363" y="695325"/>
            <a:ext cx="81883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-9525" y="88900"/>
            <a:ext cx="3860800" cy="368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chemeClr val="bg1"/>
                </a:solidFill>
              </a:rPr>
              <a:t>白塞病</a:t>
            </a:r>
            <a:r>
              <a:rPr kumimoji="0" lang="ja-JP" altLang="en-US" dirty="0">
                <a:solidFill>
                  <a:schemeClr val="bg1"/>
                </a:solidFill>
              </a:rPr>
              <a:t>　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en-US" altLang="ja-JP" dirty="0" smtClean="0">
                <a:solidFill>
                  <a:schemeClr val="bg1"/>
                </a:solidFill>
              </a:rPr>
              <a:t>38</a:t>
            </a:r>
            <a:r>
              <a:rPr lang="zh-CN" altLang="en-US" dirty="0" smtClean="0">
                <a:solidFill>
                  <a:schemeClr val="bg1"/>
                </a:solidFill>
              </a:rPr>
              <a:t>岁</a:t>
            </a:r>
            <a:r>
              <a:rPr lang="en-US" altLang="ja-JP" dirty="0" smtClean="0">
                <a:solidFill>
                  <a:schemeClr val="bg1"/>
                </a:solidFill>
              </a:rPr>
              <a:t>/</a:t>
            </a:r>
            <a:r>
              <a:rPr lang="ja-JP" altLang="en-US" dirty="0">
                <a:solidFill>
                  <a:schemeClr val="bg1"/>
                </a:solidFill>
              </a:rPr>
              <a:t>男性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9525" y="88900"/>
            <a:ext cx="3860800" cy="368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chemeClr val="bg1"/>
                </a:solidFill>
              </a:rPr>
              <a:t>白塞病 </a:t>
            </a:r>
            <a:r>
              <a:rPr kumimoji="0" lang="ja-JP" altLang="en-US" dirty="0">
                <a:solidFill>
                  <a:schemeClr val="bg1"/>
                </a:solidFill>
              </a:rPr>
              <a:t>　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en-US" altLang="ja-JP" dirty="0" smtClean="0">
                <a:solidFill>
                  <a:schemeClr val="bg1"/>
                </a:solidFill>
              </a:rPr>
              <a:t>38</a:t>
            </a:r>
            <a:r>
              <a:rPr lang="zh-CN" altLang="en-US" dirty="0" smtClean="0">
                <a:solidFill>
                  <a:schemeClr val="bg1"/>
                </a:solidFill>
              </a:rPr>
              <a:t>岁</a:t>
            </a:r>
            <a:r>
              <a:rPr lang="en-US" altLang="ja-JP" dirty="0" smtClean="0">
                <a:solidFill>
                  <a:schemeClr val="bg1"/>
                </a:solidFill>
              </a:rPr>
              <a:t>/</a:t>
            </a:r>
            <a:r>
              <a:rPr lang="ja-JP" altLang="en-US" dirty="0">
                <a:solidFill>
                  <a:schemeClr val="bg1"/>
                </a:solidFill>
              </a:rPr>
              <a:t>男性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6225" y="765175"/>
            <a:ext cx="4268788" cy="461963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/>
                </a:solidFill>
                <a:latin typeface="+mn-ea"/>
              </a:rPr>
              <a:t>2011</a:t>
            </a:r>
            <a:r>
              <a:rPr lang="ja-JP" altLang="en-US" sz="1200" dirty="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ja-JP" sz="1200" dirty="0">
                <a:solidFill>
                  <a:schemeClr val="bg1"/>
                </a:solidFill>
                <a:latin typeface="+mn-ea"/>
              </a:rPr>
              <a:t>12</a:t>
            </a:r>
            <a:r>
              <a:rPr lang="ja-JP" altLang="en-US" sz="1200" dirty="0">
                <a:solidFill>
                  <a:schemeClr val="bg1"/>
                </a:solidFill>
                <a:latin typeface="+mn-ea"/>
              </a:rPr>
              <a:t>月</a:t>
            </a:r>
            <a:r>
              <a:rPr lang="en-US" altLang="ja-JP" sz="1200" dirty="0">
                <a:solidFill>
                  <a:schemeClr val="bg1"/>
                </a:solidFill>
                <a:latin typeface="+mn-ea"/>
              </a:rPr>
              <a:t>7</a:t>
            </a:r>
            <a:r>
              <a:rPr lang="ja-JP" altLang="en-US" sz="1200" dirty="0">
                <a:solidFill>
                  <a:schemeClr val="bg1"/>
                </a:solidFill>
                <a:latin typeface="+mn-ea"/>
              </a:rPr>
              <a:t>日</a:t>
            </a:r>
            <a:endParaRPr lang="en-US" altLang="ja-JP" sz="1200" dirty="0">
              <a:solidFill>
                <a:schemeClr val="bg1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zh-CN" altLang="en-US" sz="1200" dirty="0" smtClean="0">
                <a:solidFill>
                  <a:schemeClr val="bg1"/>
                </a:solidFill>
                <a:latin typeface="+mn-ea"/>
              </a:rPr>
              <a:t>干细胞投入前</a:t>
            </a:r>
            <a:r>
              <a:rPr lang="ja-JP" altLang="en-US" sz="1200" dirty="0" smtClean="0">
                <a:solidFill>
                  <a:schemeClr val="bg1"/>
                </a:solidFill>
                <a:latin typeface="+mn-ea"/>
              </a:rPr>
              <a:t>）</a:t>
            </a:r>
            <a:endParaRPr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33913" y="765175"/>
            <a:ext cx="4222750" cy="461963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/>
                </a:solidFill>
                <a:latin typeface="+mn-ea"/>
              </a:rPr>
              <a:t>2012</a:t>
            </a:r>
            <a:r>
              <a:rPr lang="ja-JP" altLang="en-US" sz="1200" dirty="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ja-JP" sz="1200" dirty="0">
                <a:solidFill>
                  <a:schemeClr val="bg1"/>
                </a:solidFill>
                <a:latin typeface="+mn-ea"/>
              </a:rPr>
              <a:t>2</a:t>
            </a:r>
            <a:r>
              <a:rPr lang="ja-JP" altLang="en-US" sz="1200" dirty="0">
                <a:solidFill>
                  <a:schemeClr val="bg1"/>
                </a:solidFill>
                <a:latin typeface="+mn-ea"/>
              </a:rPr>
              <a:t>月</a:t>
            </a:r>
            <a:r>
              <a:rPr lang="en-US" altLang="ja-JP" sz="1200" dirty="0">
                <a:solidFill>
                  <a:schemeClr val="bg1"/>
                </a:solidFill>
                <a:latin typeface="+mn-ea"/>
              </a:rPr>
              <a:t>14</a:t>
            </a:r>
            <a:r>
              <a:rPr lang="ja-JP" altLang="en-US" sz="1200" dirty="0">
                <a:solidFill>
                  <a:schemeClr val="bg1"/>
                </a:solidFill>
                <a:latin typeface="+mn-ea"/>
              </a:rPr>
              <a:t>日</a:t>
            </a:r>
            <a:endParaRPr lang="en-US" altLang="ja-JP" sz="1200" dirty="0">
              <a:solidFill>
                <a:schemeClr val="bg1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zh-CN" altLang="en-US" sz="1200" dirty="0" smtClean="0">
                <a:solidFill>
                  <a:schemeClr val="bg1"/>
                </a:solidFill>
                <a:latin typeface="+mn-ea"/>
              </a:rPr>
              <a:t>第一回注入</a:t>
            </a:r>
            <a:r>
              <a:rPr lang="ja-JP" altLang="en-US" sz="1200" dirty="0" smtClean="0">
                <a:solidFill>
                  <a:schemeClr val="bg1"/>
                </a:solidFill>
                <a:latin typeface="+mn-ea"/>
              </a:rPr>
              <a:t>～</a:t>
            </a:r>
            <a:r>
              <a:rPr lang="zh-CN" altLang="en-US" sz="1200" dirty="0" smtClean="0">
                <a:solidFill>
                  <a:schemeClr val="bg1"/>
                </a:solidFill>
                <a:latin typeface="+mn-ea"/>
              </a:rPr>
              <a:t>约</a:t>
            </a:r>
            <a:r>
              <a:rPr lang="en-US" altLang="zh-CN" sz="1200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  <a:latin typeface="+mn-ea"/>
              </a:rPr>
              <a:t>个月后</a:t>
            </a:r>
            <a:r>
              <a:rPr lang="ja-JP" altLang="en-US" sz="1200" dirty="0" smtClean="0">
                <a:solidFill>
                  <a:schemeClr val="bg1"/>
                </a:solidFill>
                <a:latin typeface="+mn-ea"/>
              </a:rPr>
              <a:t>）</a:t>
            </a:r>
            <a:endParaRPr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2228" name="図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1304925"/>
            <a:ext cx="42687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図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3913" y="1304925"/>
            <a:ext cx="42227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テキスト ボックス 8"/>
          <p:cNvSpPr txBox="1">
            <a:spLocks noChangeArrowheads="1"/>
          </p:cNvSpPr>
          <p:nvPr/>
        </p:nvSpPr>
        <p:spPr bwMode="auto">
          <a:xfrm>
            <a:off x="251520" y="5517232"/>
            <a:ext cx="8580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latin typeface="Calibri" pitchFamily="34" charset="0"/>
                <a:ea typeface="ＭＳ Ｐゴシック" pitchFamily="34" charset="-128"/>
              </a:rPr>
              <a:t>快</a:t>
            </a:r>
            <a:r>
              <a:rPr lang="en-US" altLang="zh-CN" dirty="0" smtClean="0">
                <a:latin typeface="Calibri" pitchFamily="34" charset="0"/>
                <a:ea typeface="ＭＳ Ｐゴシック" pitchFamily="34" charset="-128"/>
              </a:rPr>
              <a:t>10</a:t>
            </a:r>
            <a:r>
              <a:rPr lang="zh-CN" altLang="en-US" dirty="0" smtClean="0">
                <a:latin typeface="Calibri" pitchFamily="34" charset="0"/>
                <a:ea typeface="ＭＳ Ｐゴシック" pitchFamily="34" charset="-128"/>
              </a:rPr>
              <a:t>年了总算可以往猪排上浇酱汁吃了。也能喝碳酸饮料了。至今为止因为有溃疡，吃饭的时候感到剧痛，但现在可以很舒服的享受吃饱的感觉。而且由于类固醇的副作用，有湿疹和疲惫感。但现在类固醇的服用已经减到过去用量的一半了。</a:t>
            </a:r>
            <a:endParaRPr lang="zh-CN" alt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4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/>
        </p:nvGraphicFramePr>
        <p:xfrm>
          <a:off x="899592" y="476672"/>
          <a:ext cx="8244408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0" y="5407025"/>
            <a:ext cx="9715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latin typeface="+mn-lt"/>
                <a:ea typeface="+mn-ea"/>
              </a:rPr>
              <a:t>特别好</a:t>
            </a:r>
            <a:endParaRPr lang="ja-JP" altLang="en-US" sz="1050" dirty="0">
              <a:latin typeface="+mn-lt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518025"/>
            <a:ext cx="9715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latin typeface="+mn-lt"/>
                <a:ea typeface="+mn-ea"/>
              </a:rPr>
              <a:t>很好</a:t>
            </a:r>
            <a:endParaRPr lang="ja-JP" altLang="en-US" sz="1050" dirty="0">
              <a:latin typeface="+mn-lt"/>
              <a:ea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50" y="3629025"/>
            <a:ext cx="9715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latin typeface="+mn-lt"/>
                <a:ea typeface="+mn-ea"/>
              </a:rPr>
              <a:t>好</a:t>
            </a:r>
            <a:endParaRPr lang="ja-JP" altLang="en-US" sz="1050" dirty="0">
              <a:latin typeface="+mn-lt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750" y="1849438"/>
            <a:ext cx="9715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latin typeface="+mn-lt"/>
                <a:ea typeface="+mn-ea"/>
              </a:rPr>
              <a:t>不好</a:t>
            </a:r>
            <a:endParaRPr lang="ja-JP" altLang="en-US" sz="1050" dirty="0">
              <a:latin typeface="+mn-lt"/>
              <a:ea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2738438"/>
            <a:ext cx="11160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latin typeface="+mn-lt"/>
                <a:ea typeface="+mn-ea"/>
              </a:rPr>
              <a:t>有点不好</a:t>
            </a:r>
            <a:endParaRPr lang="ja-JP" altLang="en-US" sz="1050" dirty="0">
              <a:latin typeface="+mn-lt"/>
              <a:ea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9525" y="985838"/>
            <a:ext cx="97155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latin typeface="+mn-lt"/>
                <a:ea typeface="+mn-ea"/>
              </a:rPr>
              <a:t>完全不好</a:t>
            </a:r>
            <a:endParaRPr lang="ja-JP" altLang="en-US" sz="1050" dirty="0">
              <a:latin typeface="+mn-lt"/>
              <a:ea typeface="+mn-ea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1668463" y="1258888"/>
            <a:ext cx="242887" cy="44132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4067175" y="1258888"/>
            <a:ext cx="242888" cy="44132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7019925" y="1258888"/>
            <a:ext cx="242888" cy="44132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75038" y="663575"/>
            <a:ext cx="1983235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/>
              <a:t>QOL</a:t>
            </a:r>
            <a:r>
              <a:rPr lang="zh-CN" altLang="en-US" dirty="0" smtClean="0"/>
              <a:t>综合评价</a:t>
            </a:r>
            <a:r>
              <a:rPr lang="en-US" altLang="ja-JP" dirty="0" smtClean="0"/>
              <a:t>(SF8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336675" y="5375275"/>
            <a:ext cx="6259513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latin typeface="+mn-lt"/>
                <a:ea typeface="+mn-ea"/>
              </a:rPr>
              <a:t>SF-</a:t>
            </a:r>
            <a:r>
              <a:rPr lang="en-US" altLang="ja-JP" sz="1050" b="1" dirty="0" smtClean="0">
                <a:latin typeface="+mn-lt"/>
                <a:ea typeface="+mn-ea"/>
              </a:rPr>
              <a:t>8™</a:t>
            </a:r>
            <a:r>
              <a:rPr lang="zh-CN" altLang="en-US" sz="1050" b="1" dirty="0" smtClean="0">
                <a:latin typeface="+mn-lt"/>
                <a:ea typeface="+mn-ea"/>
              </a:rPr>
              <a:t>的</a:t>
            </a:r>
            <a:r>
              <a:rPr lang="en-US" altLang="zh-CN" sz="1050" b="1" dirty="0" smtClean="0">
                <a:latin typeface="+mn-lt"/>
                <a:ea typeface="+mn-ea"/>
              </a:rPr>
              <a:t>8</a:t>
            </a:r>
            <a:r>
              <a:rPr lang="zh-CN" altLang="en-US" sz="1050" b="1" dirty="0" smtClean="0">
                <a:latin typeface="+mn-lt"/>
                <a:ea typeface="+mn-ea"/>
              </a:rPr>
              <a:t>个尺度</a:t>
            </a:r>
            <a:endParaRPr lang="en-US" altLang="ja-JP" sz="105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latin typeface="+mn-lt"/>
                <a:ea typeface="+mn-ea"/>
              </a:rPr>
              <a:t>SF-8</a:t>
            </a:r>
            <a:r>
              <a:rPr lang="en-US" altLang="ja-JP" sz="1050" dirty="0" smtClean="0">
                <a:latin typeface="+mn-lt"/>
                <a:ea typeface="+mn-ea"/>
              </a:rPr>
              <a:t>™</a:t>
            </a:r>
            <a:r>
              <a:rPr lang="zh-CN" altLang="en-US" sz="1050" dirty="0" smtClean="0">
                <a:latin typeface="+mn-lt"/>
                <a:ea typeface="+mn-ea"/>
              </a:rPr>
              <a:t>是根据为了测量提出的几个问题中总结出的</a:t>
            </a:r>
            <a:r>
              <a:rPr lang="en-US" altLang="zh-CN" sz="1050" dirty="0" smtClean="0">
                <a:latin typeface="+mn-lt"/>
                <a:ea typeface="+mn-ea"/>
              </a:rPr>
              <a:t>8</a:t>
            </a:r>
            <a:r>
              <a:rPr lang="zh-CN" altLang="en-US" sz="1050" dirty="0" smtClean="0">
                <a:latin typeface="+mn-lt"/>
                <a:ea typeface="+mn-ea"/>
              </a:rPr>
              <a:t>个健康概念</a:t>
            </a:r>
            <a:r>
              <a:rPr lang="ja-JP" altLang="en-US" sz="1050" dirty="0" err="1" smtClean="0">
                <a:latin typeface="+mn-lt"/>
                <a:ea typeface="+mn-ea"/>
              </a:rPr>
              <a:t>。</a:t>
            </a:r>
            <a:r>
              <a:rPr lang="en-US" altLang="zh-CN" sz="1050" dirty="0" smtClean="0">
                <a:latin typeface="+mn-lt"/>
                <a:ea typeface="+mn-ea"/>
              </a:rPr>
              <a:t>8</a:t>
            </a:r>
            <a:r>
              <a:rPr lang="zh-CN" altLang="en-US" sz="1050" dirty="0" smtClean="0">
                <a:latin typeface="+mn-lt"/>
                <a:ea typeface="+mn-ea"/>
              </a:rPr>
              <a:t>个概念是</a:t>
            </a:r>
            <a:r>
              <a:rPr lang="ja-JP" altLang="en-US" sz="1050" dirty="0" err="1" smtClean="0">
                <a:latin typeface="+mn-lt"/>
                <a:ea typeface="+mn-ea"/>
              </a:rPr>
              <a:t>、</a:t>
            </a:r>
            <a:r>
              <a:rPr lang="en-US" altLang="ja-JP" sz="1050" dirty="0">
                <a:latin typeface="+mn-lt"/>
                <a:ea typeface="+mn-ea"/>
              </a:rPr>
              <a:t>(1</a:t>
            </a:r>
            <a:r>
              <a:rPr lang="en-US" altLang="ja-JP" sz="1050" dirty="0" smtClean="0">
                <a:latin typeface="+mn-lt"/>
                <a:ea typeface="+mn-ea"/>
              </a:rPr>
              <a:t>)</a:t>
            </a:r>
            <a:r>
              <a:rPr lang="zh-CN" altLang="en-US" sz="1050" dirty="0" smtClean="0">
                <a:latin typeface="+mn-lt"/>
                <a:ea typeface="+mn-ea"/>
              </a:rPr>
              <a:t>身体机能</a:t>
            </a:r>
            <a:r>
              <a:rPr lang="ja-JP" altLang="en-US" sz="1050" dirty="0">
                <a:latin typeface="+mn-lt"/>
                <a:ea typeface="+mn-ea"/>
              </a:rPr>
              <a:t>　</a:t>
            </a:r>
            <a:r>
              <a:rPr lang="en-US" altLang="ja-JP" sz="1050" dirty="0">
                <a:latin typeface="+mn-lt"/>
                <a:ea typeface="+mn-ea"/>
              </a:rPr>
              <a:t>(2) </a:t>
            </a:r>
            <a:r>
              <a:rPr lang="zh-CN" altLang="en-US" sz="1050" dirty="0" smtClean="0">
                <a:latin typeface="+mn-lt"/>
                <a:ea typeface="+mn-ea"/>
              </a:rPr>
              <a:t>日常分担机能</a:t>
            </a:r>
            <a:r>
              <a:rPr lang="ja-JP" altLang="en-US" sz="1050" dirty="0" smtClean="0">
                <a:latin typeface="+mn-lt"/>
                <a:ea typeface="+mn-ea"/>
              </a:rPr>
              <a:t>（</a:t>
            </a:r>
            <a:r>
              <a:rPr lang="zh-CN" altLang="en-US" sz="1050" dirty="0" smtClean="0">
                <a:latin typeface="+mn-lt"/>
                <a:ea typeface="+mn-ea"/>
              </a:rPr>
              <a:t>身体</a:t>
            </a:r>
            <a:r>
              <a:rPr lang="en-US" altLang="ja-JP" sz="1050" dirty="0" smtClean="0">
                <a:latin typeface="+mn-lt"/>
                <a:ea typeface="+mn-ea"/>
              </a:rPr>
              <a:t>) </a:t>
            </a:r>
            <a:r>
              <a:rPr lang="ja-JP" altLang="en-US" sz="1050" dirty="0">
                <a:latin typeface="+mn-lt"/>
                <a:ea typeface="+mn-ea"/>
              </a:rPr>
              <a:t>　 </a:t>
            </a:r>
            <a:r>
              <a:rPr lang="en-US" altLang="ja-JP" sz="1050" dirty="0">
                <a:latin typeface="+mn-lt"/>
                <a:ea typeface="+mn-ea"/>
              </a:rPr>
              <a:t>(3</a:t>
            </a:r>
            <a:r>
              <a:rPr lang="en-US" altLang="ja-JP" sz="1050" dirty="0" smtClean="0">
                <a:latin typeface="+mn-lt"/>
                <a:ea typeface="+mn-ea"/>
              </a:rPr>
              <a:t>)</a:t>
            </a:r>
            <a:r>
              <a:rPr lang="zh-CN" altLang="en-US" sz="1050" dirty="0" smtClean="0">
                <a:latin typeface="+mn-lt"/>
                <a:ea typeface="+mn-ea"/>
              </a:rPr>
              <a:t>身体的疼痛</a:t>
            </a:r>
            <a:r>
              <a:rPr lang="ja-JP" altLang="en-US" sz="1050" dirty="0">
                <a:latin typeface="+mn-lt"/>
                <a:ea typeface="+mn-ea"/>
              </a:rPr>
              <a:t>　</a:t>
            </a:r>
            <a:r>
              <a:rPr lang="en-US" altLang="ja-JP" sz="1050" dirty="0">
                <a:latin typeface="+mn-lt"/>
                <a:ea typeface="+mn-ea"/>
              </a:rPr>
              <a:t>(4</a:t>
            </a:r>
            <a:r>
              <a:rPr lang="en-US" altLang="ja-JP" sz="1050" dirty="0" smtClean="0">
                <a:latin typeface="+mn-lt"/>
                <a:ea typeface="+mn-ea"/>
              </a:rPr>
              <a:t>)</a:t>
            </a:r>
            <a:r>
              <a:rPr lang="zh-CN" altLang="en-US" sz="1050" dirty="0" smtClean="0">
                <a:latin typeface="+mn-lt"/>
                <a:ea typeface="+mn-ea"/>
              </a:rPr>
              <a:t>全身体的健康感</a:t>
            </a:r>
            <a:r>
              <a:rPr lang="ja-JP" altLang="en-US" sz="1050" dirty="0">
                <a:latin typeface="+mn-lt"/>
                <a:ea typeface="+mn-ea"/>
              </a:rPr>
              <a:t>　</a:t>
            </a:r>
            <a:r>
              <a:rPr lang="en-US" altLang="ja-JP" sz="1050" dirty="0">
                <a:latin typeface="+mn-lt"/>
                <a:ea typeface="+mn-ea"/>
              </a:rPr>
              <a:t>(5</a:t>
            </a:r>
            <a:r>
              <a:rPr lang="en-US" altLang="ja-JP" sz="1050" dirty="0" smtClean="0">
                <a:latin typeface="+mn-lt"/>
                <a:ea typeface="+mn-ea"/>
              </a:rPr>
              <a:t>)</a:t>
            </a:r>
            <a:r>
              <a:rPr lang="zh-CN" altLang="en-US" sz="1050" dirty="0" smtClean="0">
                <a:latin typeface="+mn-lt"/>
                <a:ea typeface="+mn-ea"/>
              </a:rPr>
              <a:t>活力</a:t>
            </a:r>
            <a:r>
              <a:rPr lang="ja-JP" altLang="en-US" sz="1050" dirty="0">
                <a:latin typeface="+mn-lt"/>
                <a:ea typeface="+mn-ea"/>
              </a:rPr>
              <a:t>　</a:t>
            </a:r>
            <a:r>
              <a:rPr lang="en-US" altLang="ja-JP" sz="1050" dirty="0">
                <a:latin typeface="+mn-lt"/>
                <a:ea typeface="+mn-ea"/>
              </a:rPr>
              <a:t>(6</a:t>
            </a:r>
            <a:r>
              <a:rPr lang="en-US" altLang="ja-JP" sz="1050" dirty="0" smtClean="0">
                <a:latin typeface="+mn-lt"/>
                <a:ea typeface="+mn-ea"/>
              </a:rPr>
              <a:t>)</a:t>
            </a:r>
            <a:r>
              <a:rPr lang="zh-CN" altLang="en-US" sz="1050" dirty="0" smtClean="0">
                <a:latin typeface="+mn-lt"/>
                <a:ea typeface="+mn-ea"/>
              </a:rPr>
              <a:t>社会生活机能</a:t>
            </a:r>
            <a:r>
              <a:rPr lang="ja-JP" altLang="en-US" sz="1050" dirty="0">
                <a:latin typeface="+mn-lt"/>
                <a:ea typeface="+mn-ea"/>
              </a:rPr>
              <a:t>　</a:t>
            </a:r>
            <a:r>
              <a:rPr lang="en-US" altLang="ja-JP" sz="1050" dirty="0">
                <a:latin typeface="+mn-lt"/>
                <a:ea typeface="+mn-ea"/>
              </a:rPr>
              <a:t>(7</a:t>
            </a:r>
            <a:r>
              <a:rPr lang="en-US" altLang="ja-JP" sz="1050" dirty="0" smtClean="0">
                <a:latin typeface="+mn-lt"/>
                <a:ea typeface="+mn-ea"/>
              </a:rPr>
              <a:t>)</a:t>
            </a:r>
            <a:r>
              <a:rPr lang="zh-CN" altLang="en-US" sz="1050" dirty="0" smtClean="0"/>
              <a:t>日常分担机能</a:t>
            </a:r>
            <a:r>
              <a:rPr lang="ja-JP" altLang="en-US" sz="1050" dirty="0" smtClean="0">
                <a:latin typeface="+mn-lt"/>
                <a:ea typeface="+mn-ea"/>
              </a:rPr>
              <a:t>（</a:t>
            </a:r>
            <a:r>
              <a:rPr lang="zh-CN" altLang="en-US" sz="1050" dirty="0" smtClean="0">
                <a:latin typeface="+mn-lt"/>
                <a:ea typeface="+mn-ea"/>
              </a:rPr>
              <a:t>精神</a:t>
            </a:r>
            <a:r>
              <a:rPr lang="en-US" altLang="ja-JP" sz="1050" dirty="0" smtClean="0">
                <a:latin typeface="+mn-lt"/>
                <a:ea typeface="+mn-ea"/>
              </a:rPr>
              <a:t>)</a:t>
            </a:r>
            <a:r>
              <a:rPr lang="ja-JP" altLang="en-US" sz="1050" dirty="0">
                <a:latin typeface="+mn-lt"/>
                <a:ea typeface="+mn-ea"/>
              </a:rPr>
              <a:t>　</a:t>
            </a:r>
            <a:r>
              <a:rPr lang="en-US" altLang="ja-JP" sz="1050" dirty="0">
                <a:latin typeface="+mn-lt"/>
                <a:ea typeface="+mn-ea"/>
              </a:rPr>
              <a:t>(8</a:t>
            </a:r>
            <a:r>
              <a:rPr lang="en-US" altLang="ja-JP" sz="1050" dirty="0" smtClean="0">
                <a:latin typeface="+mn-lt"/>
                <a:ea typeface="+mn-ea"/>
              </a:rPr>
              <a:t>)</a:t>
            </a:r>
            <a:r>
              <a:rPr lang="zh-CN" altLang="en-US" sz="1050" dirty="0" smtClean="0">
                <a:latin typeface="+mn-lt"/>
                <a:ea typeface="+mn-ea"/>
              </a:rPr>
              <a:t>心态的健康</a:t>
            </a:r>
            <a:r>
              <a:rPr lang="ja-JP" altLang="en-US" sz="1050" dirty="0">
                <a:latin typeface="+mn-lt"/>
                <a:ea typeface="+mn-ea"/>
              </a:rPr>
              <a:t>　</a:t>
            </a:r>
            <a:r>
              <a:rPr lang="ja-JP" altLang="en-US" sz="1050" dirty="0" err="1" smtClean="0">
                <a:latin typeface="+mn-lt"/>
                <a:ea typeface="+mn-ea"/>
              </a:rPr>
              <a:t>。</a:t>
            </a:r>
            <a:endParaRPr lang="ja-JP" altLang="en-US" sz="1050" dirty="0">
              <a:latin typeface="+mn-lt"/>
              <a:ea typeface="+mn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-9525" y="88900"/>
            <a:ext cx="3860800" cy="368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chemeClr val="bg1"/>
                </a:solidFill>
              </a:rPr>
              <a:t>白塞病 </a:t>
            </a:r>
            <a:r>
              <a:rPr kumimoji="0" lang="ja-JP" altLang="en-US" dirty="0" smtClean="0">
                <a:solidFill>
                  <a:schemeClr val="bg1"/>
                </a:solidFill>
              </a:rPr>
              <a:t>　</a:t>
            </a:r>
            <a:r>
              <a:rPr lang="en-US" altLang="ja-JP" dirty="0" smtClean="0">
                <a:solidFill>
                  <a:schemeClr val="bg1"/>
                </a:solidFill>
              </a:rPr>
              <a:t>(38</a:t>
            </a:r>
            <a:r>
              <a:rPr lang="zh-CN" altLang="en-US" dirty="0" smtClean="0">
                <a:solidFill>
                  <a:schemeClr val="bg1"/>
                </a:solidFill>
              </a:rPr>
              <a:t>岁</a:t>
            </a:r>
            <a:r>
              <a:rPr lang="en-US" altLang="ja-JP" dirty="0" smtClean="0">
                <a:solidFill>
                  <a:schemeClr val="bg1"/>
                </a:solidFill>
              </a:rPr>
              <a:t>/</a:t>
            </a:r>
            <a:r>
              <a:rPr lang="ja-JP" altLang="en-US" dirty="0" smtClean="0">
                <a:solidFill>
                  <a:schemeClr val="bg1"/>
                </a:solidFill>
              </a:rPr>
              <a:t>男性</a:t>
            </a:r>
            <a:r>
              <a:rPr lang="en-US" altLang="ja-JP" dirty="0" smtClean="0">
                <a:solidFill>
                  <a:schemeClr val="bg1"/>
                </a:solidFill>
              </a:rPr>
              <a:t>)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260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10909</TotalTime>
  <Words>436</Words>
  <Application>Microsoft Office PowerPoint</Application>
  <PresentationFormat>画面に合わせる (4:3)</PresentationFormat>
  <Paragraphs>131</Paragraphs>
  <Slides>17</Slides>
  <Notes>17</Notes>
  <HiddenSlides>1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  <vt:variant>
        <vt:lpstr>目的別スライド ショー</vt:lpstr>
      </vt:variant>
      <vt:variant>
        <vt:i4>1</vt:i4>
      </vt:variant>
    </vt:vector>
  </HeadingPairs>
  <TitlesOfParts>
    <vt:vector size="20" baseType="lpstr">
      <vt:lpstr>1_Office ​​テーマ</vt:lpstr>
      <vt:lpstr>2_Office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NCNP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第１０期　新事業計画</dc:title>
  <dc:creator>OKI</dc:creator>
  <cp:lastModifiedBy>sakai</cp:lastModifiedBy>
  <cp:revision>628</cp:revision>
  <cp:lastPrinted>2011-12-01T02:04:04Z</cp:lastPrinted>
  <dcterms:created xsi:type="dcterms:W3CDTF">2009-11-18T00:59:38Z</dcterms:created>
  <dcterms:modified xsi:type="dcterms:W3CDTF">2013-06-05T03:39:48Z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TC011408271041</vt:lpwstr>
  </property>
</Properties>
</file>