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61" r:id="rId3"/>
    <p:sldId id="262" r:id="rId4"/>
    <p:sldId id="263" r:id="rId5"/>
    <p:sldId id="264" r:id="rId6"/>
    <p:sldId id="265" r:id="rId7"/>
    <p:sldId id="272" r:id="rId8"/>
    <p:sldId id="266" r:id="rId9"/>
    <p:sldId id="267" r:id="rId10"/>
    <p:sldId id="268" r:id="rId11"/>
  </p:sldIdLst>
  <p:sldSz cx="9144000" cy="6858000" type="screen4x3"/>
  <p:notesSz cx="7086600" cy="102108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FFFFC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01" autoAdjust="0"/>
    <p:restoredTop sz="94660"/>
  </p:normalViewPr>
  <p:slideViewPr>
    <p:cSldViewPr>
      <p:cViewPr varScale="1">
        <p:scale>
          <a:sx n="65" d="100"/>
          <a:sy n="65" d="100"/>
        </p:scale>
        <p:origin x="-7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1813" cy="511175"/>
          </a:xfrm>
          <a:prstGeom prst="rect">
            <a:avLst/>
          </a:prstGeom>
        </p:spPr>
        <p:txBody>
          <a:bodyPr vert="horz" lIns="94448" tIns="47224" rIns="94448" bIns="47224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13200" y="0"/>
            <a:ext cx="3071813" cy="511175"/>
          </a:xfrm>
          <a:prstGeom prst="rect">
            <a:avLst/>
          </a:prstGeom>
        </p:spPr>
        <p:txBody>
          <a:bodyPr vert="horz" lIns="94448" tIns="47224" rIns="94448" bIns="47224" rtlCol="0"/>
          <a:lstStyle>
            <a:lvl1pPr algn="r">
              <a:defRPr sz="1200" smtClean="0">
                <a:ea typeface="ＭＳ Ｐゴシック" charset="-128"/>
              </a:defRPr>
            </a:lvl1pPr>
          </a:lstStyle>
          <a:p>
            <a:pPr>
              <a:defRPr/>
            </a:pPr>
            <a:fld id="{65DEBDA6-5E70-4AEB-8F90-A610A829B759}" type="datetimeFigureOut">
              <a:rPr lang="ja-JP" altLang="en-US"/>
              <a:pPr>
                <a:defRPr/>
              </a:pPr>
              <a:t>2013/2/19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03812" cy="3827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48" tIns="47224" rIns="94448" bIns="47224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09613" y="4849813"/>
            <a:ext cx="5667375" cy="4594225"/>
          </a:xfrm>
          <a:prstGeom prst="rect">
            <a:avLst/>
          </a:prstGeom>
        </p:spPr>
        <p:txBody>
          <a:bodyPr vert="horz" lIns="94448" tIns="47224" rIns="94448" bIns="47224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698038"/>
            <a:ext cx="3071813" cy="511175"/>
          </a:xfrm>
          <a:prstGeom prst="rect">
            <a:avLst/>
          </a:prstGeom>
        </p:spPr>
        <p:txBody>
          <a:bodyPr vert="horz" lIns="94448" tIns="47224" rIns="94448" bIns="47224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13200" y="9698038"/>
            <a:ext cx="3071813" cy="511175"/>
          </a:xfrm>
          <a:prstGeom prst="rect">
            <a:avLst/>
          </a:prstGeom>
        </p:spPr>
        <p:txBody>
          <a:bodyPr vert="horz" lIns="94448" tIns="47224" rIns="94448" bIns="47224" rtlCol="0" anchor="b"/>
          <a:lstStyle>
            <a:lvl1pPr algn="r">
              <a:defRPr sz="1200" smtClean="0">
                <a:ea typeface="ＭＳ Ｐゴシック" charset="-128"/>
              </a:defRPr>
            </a:lvl1pPr>
          </a:lstStyle>
          <a:p>
            <a:pPr>
              <a:defRPr/>
            </a:pPr>
            <a:fld id="{33271104-8183-497D-916A-7D64F335ACA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271104-8183-497D-916A-7D64F335ACA9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4477" tIns="47240" rIns="94477" bIns="4724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>
              <a:latin typeface="ＭＳ Ｐ明朝"/>
              <a:ea typeface="ＭＳ Ｐ明朝"/>
              <a:cs typeface="ＭＳ Ｐ明朝"/>
            </a:endParaRPr>
          </a:p>
        </p:txBody>
      </p:sp>
      <p:sp>
        <p:nvSpPr>
          <p:cNvPr id="29699" name="スライド番号プレースホルダ 3"/>
          <p:cNvSpPr txBox="1">
            <a:spLocks noGrp="1"/>
          </p:cNvSpPr>
          <p:nvPr/>
        </p:nvSpPr>
        <p:spPr bwMode="auto">
          <a:xfrm>
            <a:off x="4014788" y="9698038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477" tIns="47240" rIns="94477" bIns="47240" anchor="b"/>
          <a:lstStyle/>
          <a:p>
            <a:pPr algn="r"/>
            <a:fld id="{3DD5E792-1DAF-4B9C-B4A8-B20A19E549A6}" type="slidenum">
              <a:rPr kumimoji="0" lang="ja-JP" altLang="en-US" sz="1200">
                <a:latin typeface="ＭＳ Ｐ明朝"/>
                <a:ea typeface="ＭＳ Ｐ明朝"/>
                <a:cs typeface="ＭＳ Ｐ明朝"/>
              </a:rPr>
              <a:pPr algn="r"/>
              <a:t>10</a:t>
            </a:fld>
            <a:endParaRPr kumimoji="0" lang="en-US" altLang="ja-JP" sz="1200">
              <a:latin typeface="ＭＳ Ｐ明朝"/>
              <a:ea typeface="ＭＳ Ｐ明朝"/>
              <a:cs typeface="ＭＳ Ｐ明朝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4477" tIns="47240" rIns="94477" bIns="4724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>
              <a:latin typeface="ＭＳ Ｐ明朝"/>
              <a:ea typeface="ＭＳ Ｐ明朝"/>
              <a:cs typeface="ＭＳ Ｐ明朝"/>
            </a:endParaRPr>
          </a:p>
        </p:txBody>
      </p:sp>
      <p:sp>
        <p:nvSpPr>
          <p:cNvPr id="16387" name="スライド番号プレースホルダ 3"/>
          <p:cNvSpPr txBox="1">
            <a:spLocks noGrp="1"/>
          </p:cNvSpPr>
          <p:nvPr/>
        </p:nvSpPr>
        <p:spPr bwMode="auto">
          <a:xfrm>
            <a:off x="4014788" y="9698038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477" tIns="47240" rIns="94477" bIns="47240" anchor="b"/>
          <a:lstStyle/>
          <a:p>
            <a:pPr algn="r"/>
            <a:fld id="{A5F7A830-DDA3-4F0C-B73A-A4196EBF6C98}" type="slidenum">
              <a:rPr kumimoji="0" lang="ja-JP" altLang="en-US" sz="1200">
                <a:latin typeface="ＭＳ Ｐ明朝"/>
                <a:ea typeface="ＭＳ Ｐ明朝"/>
                <a:cs typeface="ＭＳ Ｐ明朝"/>
              </a:rPr>
              <a:pPr algn="r"/>
              <a:t>2</a:t>
            </a:fld>
            <a:endParaRPr kumimoji="0" lang="en-US" altLang="ja-JP" sz="1200">
              <a:latin typeface="ＭＳ Ｐ明朝"/>
              <a:ea typeface="ＭＳ Ｐ明朝"/>
              <a:cs typeface="ＭＳ Ｐ明朝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4477" tIns="47240" rIns="94477" bIns="4724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>
              <a:latin typeface="ＭＳ Ｐ明朝"/>
              <a:ea typeface="ＭＳ Ｐ明朝"/>
              <a:cs typeface="ＭＳ Ｐ明朝"/>
            </a:endParaRPr>
          </a:p>
        </p:txBody>
      </p:sp>
      <p:sp>
        <p:nvSpPr>
          <p:cNvPr id="18435" name="スライド番号プレースホルダ 3"/>
          <p:cNvSpPr txBox="1">
            <a:spLocks noGrp="1"/>
          </p:cNvSpPr>
          <p:nvPr/>
        </p:nvSpPr>
        <p:spPr bwMode="auto">
          <a:xfrm>
            <a:off x="4014788" y="9698038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477" tIns="47240" rIns="94477" bIns="47240" anchor="b"/>
          <a:lstStyle/>
          <a:p>
            <a:pPr algn="r"/>
            <a:fld id="{2373DFA7-CA3F-4EFE-A96F-0928AA27670F}" type="slidenum">
              <a:rPr kumimoji="0" lang="ja-JP" altLang="en-US" sz="1200">
                <a:latin typeface="ＭＳ Ｐ明朝"/>
                <a:ea typeface="ＭＳ Ｐ明朝"/>
                <a:cs typeface="ＭＳ Ｐ明朝"/>
              </a:rPr>
              <a:pPr algn="r"/>
              <a:t>3</a:t>
            </a:fld>
            <a:endParaRPr kumimoji="0" lang="en-US" altLang="ja-JP" sz="1200">
              <a:latin typeface="ＭＳ Ｐ明朝"/>
              <a:ea typeface="ＭＳ Ｐ明朝"/>
              <a:cs typeface="ＭＳ Ｐ明朝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4477" tIns="47240" rIns="94477" bIns="4724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>
              <a:latin typeface="ＭＳ Ｐ明朝"/>
              <a:ea typeface="ＭＳ Ｐ明朝"/>
              <a:cs typeface="ＭＳ Ｐ明朝"/>
            </a:endParaRPr>
          </a:p>
        </p:txBody>
      </p:sp>
      <p:sp>
        <p:nvSpPr>
          <p:cNvPr id="20483" name="スライド番号プレースホルダ 3"/>
          <p:cNvSpPr txBox="1">
            <a:spLocks noGrp="1"/>
          </p:cNvSpPr>
          <p:nvPr/>
        </p:nvSpPr>
        <p:spPr bwMode="auto">
          <a:xfrm>
            <a:off x="4014788" y="9698038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477" tIns="47240" rIns="94477" bIns="47240" anchor="b"/>
          <a:lstStyle/>
          <a:p>
            <a:pPr algn="r"/>
            <a:fld id="{7A0573EC-9FA6-4145-8310-48B185FEA69D}" type="slidenum">
              <a:rPr kumimoji="0" lang="ja-JP" altLang="en-US" sz="1200">
                <a:latin typeface="ＭＳ Ｐ明朝"/>
                <a:ea typeface="ＭＳ Ｐ明朝"/>
                <a:cs typeface="ＭＳ Ｐ明朝"/>
              </a:rPr>
              <a:pPr algn="r"/>
              <a:t>4</a:t>
            </a:fld>
            <a:endParaRPr kumimoji="0" lang="en-US" altLang="ja-JP" sz="1200">
              <a:latin typeface="ＭＳ Ｐ明朝"/>
              <a:ea typeface="ＭＳ Ｐ明朝"/>
              <a:cs typeface="ＭＳ Ｐ明朝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271104-8183-497D-916A-7D64F335ACA9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4477" tIns="47240" rIns="94477" bIns="4724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>
              <a:latin typeface="ＭＳ Ｐ明朝"/>
              <a:ea typeface="ＭＳ Ｐ明朝"/>
              <a:cs typeface="ＭＳ Ｐ明朝"/>
            </a:endParaRPr>
          </a:p>
        </p:txBody>
      </p:sp>
      <p:sp>
        <p:nvSpPr>
          <p:cNvPr id="23555" name="スライド番号プレースホルダ 3"/>
          <p:cNvSpPr txBox="1">
            <a:spLocks noGrp="1"/>
          </p:cNvSpPr>
          <p:nvPr/>
        </p:nvSpPr>
        <p:spPr bwMode="auto">
          <a:xfrm>
            <a:off x="4014788" y="9698038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477" tIns="47240" rIns="94477" bIns="47240" anchor="b"/>
          <a:lstStyle/>
          <a:p>
            <a:pPr algn="r"/>
            <a:fld id="{2B67CC7B-F179-4255-B176-5A407417AA75}" type="slidenum">
              <a:rPr kumimoji="0" lang="ja-JP" altLang="en-US" sz="1200">
                <a:latin typeface="ＭＳ Ｐ明朝"/>
                <a:ea typeface="ＭＳ Ｐ明朝"/>
                <a:cs typeface="ＭＳ Ｐ明朝"/>
              </a:rPr>
              <a:pPr algn="r"/>
              <a:t>6</a:t>
            </a:fld>
            <a:endParaRPr kumimoji="0" lang="en-US" altLang="ja-JP" sz="1200">
              <a:latin typeface="ＭＳ Ｐ明朝"/>
              <a:ea typeface="ＭＳ Ｐ明朝"/>
              <a:cs typeface="ＭＳ Ｐ明朝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4430" tIns="47216" rIns="94430" bIns="47216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>
              <a:latin typeface="ＭＳ Ｐ明朝"/>
              <a:ea typeface="ＭＳ Ｐ明朝"/>
              <a:cs typeface="ＭＳ Ｐ明朝"/>
            </a:endParaRPr>
          </a:p>
        </p:txBody>
      </p:sp>
      <p:sp>
        <p:nvSpPr>
          <p:cNvPr id="25603" name="スライド番号プレースホルダ 3"/>
          <p:cNvSpPr txBox="1">
            <a:spLocks noGrp="1"/>
          </p:cNvSpPr>
          <p:nvPr/>
        </p:nvSpPr>
        <p:spPr bwMode="auto">
          <a:xfrm>
            <a:off x="4013200" y="9698038"/>
            <a:ext cx="307181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430" tIns="47216" rIns="94430" bIns="47216" anchor="b"/>
          <a:lstStyle/>
          <a:p>
            <a:pPr algn="r"/>
            <a:fld id="{1EB05BFA-A1DC-4CC8-B12D-C053E6D657AE}" type="slidenum">
              <a:rPr kumimoji="0" lang="ja-JP" altLang="en-US" sz="1200">
                <a:latin typeface="ＭＳ Ｐ明朝"/>
                <a:ea typeface="ＭＳ Ｐ明朝"/>
                <a:cs typeface="ＭＳ Ｐ明朝"/>
              </a:rPr>
              <a:pPr algn="r"/>
              <a:t>7</a:t>
            </a:fld>
            <a:endParaRPr kumimoji="0" lang="en-US" altLang="ja-JP" sz="1200">
              <a:latin typeface="ＭＳ Ｐ明朝"/>
              <a:ea typeface="ＭＳ Ｐ明朝"/>
              <a:cs typeface="ＭＳ Ｐ明朝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271104-8183-497D-916A-7D64F335ACA9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271104-8183-497D-916A-7D64F335ACA9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9D752-E52A-4E57-B98E-84344A0C80B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C443E-1B2C-488A-B0B9-A55BF68682A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C8D8D5-7127-4C52-97F3-8A69831EDAB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418D-28EE-4A3E-A5F1-9F0571B601F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BEC62-C535-4411-B078-DE1DD283CF3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A41D1-009F-4E63-8660-08313A9ADF8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F6AB2-A9FB-4193-A3C3-3061A0D2FEE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5"/>
          <p:cNvSpPr txBox="1"/>
          <p:nvPr userDrawn="1"/>
        </p:nvSpPr>
        <p:spPr>
          <a:xfrm>
            <a:off x="8027988" y="6524625"/>
            <a:ext cx="1584325" cy="2476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00" dirty="0">
                <a:latin typeface="+mj-ea"/>
                <a:ea typeface="+mj-ea"/>
              </a:rPr>
              <a:t>ＳＦＣ</a:t>
            </a:r>
            <a:r>
              <a:rPr lang="en-US" altLang="ja-JP" sz="1000" dirty="0">
                <a:latin typeface="+mj-ea"/>
                <a:ea typeface="+mj-ea"/>
              </a:rPr>
              <a:t>11</a:t>
            </a:r>
            <a:r>
              <a:rPr lang="ja-JP" altLang="en-US" sz="1000" dirty="0">
                <a:latin typeface="+mj-ea"/>
                <a:ea typeface="+mj-ea"/>
              </a:rPr>
              <a:t>ＭＩＮ</a:t>
            </a:r>
            <a:r>
              <a:rPr lang="en-US" altLang="ja-JP" sz="1000" dirty="0">
                <a:latin typeface="+mj-ea"/>
                <a:ea typeface="+mj-ea"/>
              </a:rPr>
              <a:t>02-1</a:t>
            </a:r>
            <a:endParaRPr lang="ja-JP" altLang="en-US" sz="1000" dirty="0">
              <a:latin typeface="+mj-ea"/>
              <a:ea typeface="+mj-ea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A12BA-922B-4D8D-A445-02BAC5C67B4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6"/>
          <p:cNvCxnSpPr/>
          <p:nvPr userDrawn="1"/>
        </p:nvCxnSpPr>
        <p:spPr>
          <a:xfrm>
            <a:off x="204788" y="836613"/>
            <a:ext cx="877093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直線コネクタ 7"/>
          <p:cNvCxnSpPr/>
          <p:nvPr userDrawn="1"/>
        </p:nvCxnSpPr>
        <p:spPr>
          <a:xfrm>
            <a:off x="250825" y="6597650"/>
            <a:ext cx="8772525" cy="0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34925" y="6597650"/>
            <a:ext cx="144145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defRPr/>
            </a:pPr>
            <a:r>
              <a:rPr kumimoji="0" lang="en-US" altLang="ja-JP" sz="1050" b="1" dirty="0">
                <a:solidFill>
                  <a:srgbClr val="333333"/>
                </a:solidFill>
                <a:ea typeface="ＭＳ Ｐゴシック" pitchFamily="50" charset="-128"/>
              </a:rPr>
              <a:t>SMS11RD04-01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483A5-A73F-4C56-A4E3-7468E27C273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0FB13-ABD6-4040-B061-7C2CD2F421E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9ABF93-461B-447C-BC50-011F29FA51B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8CE8400A-A100-4DF1-A151-62C9C6989D5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60" r:id="rId6"/>
    <p:sldLayoutId id="2147483661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0" y="2708275"/>
            <a:ext cx="9144000" cy="1152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338" name="テキスト ボックス 9"/>
          <p:cNvSpPr txBox="1">
            <a:spLocks noChangeArrowheads="1"/>
          </p:cNvSpPr>
          <p:nvPr/>
        </p:nvSpPr>
        <p:spPr bwMode="auto">
          <a:xfrm>
            <a:off x="2482850" y="2852738"/>
            <a:ext cx="5618163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dist" defTabSz="1279525"/>
            <a:r>
              <a:rPr lang="zh-CN" altLang="en-US" sz="4800">
                <a:solidFill>
                  <a:schemeClr val="bg1"/>
                </a:solidFill>
              </a:rPr>
              <a:t>关于安全性测试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正方形/長方形 5"/>
          <p:cNvSpPr>
            <a:spLocks noChangeArrowheads="1"/>
          </p:cNvSpPr>
          <p:nvPr/>
        </p:nvSpPr>
        <p:spPr bwMode="auto">
          <a:xfrm>
            <a:off x="0" y="2000250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kumimoji="0" lang="zh-CN" altLang="en-US" sz="3200" dirty="0" smtClean="0">
                <a:solidFill>
                  <a:srgbClr val="C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人体脂肪组织来源</a:t>
            </a:r>
            <a:r>
              <a:rPr kumimoji="0" lang="zh-CN" altLang="en-US" sz="3200" dirty="0" smtClean="0">
                <a:solidFill>
                  <a:srgbClr val="C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间叶系干细胞是</a:t>
            </a:r>
            <a:r>
              <a:rPr kumimoji="0" lang="ja-JP" altLang="en-US" sz="3200" dirty="0" err="1" smtClean="0">
                <a:solidFill>
                  <a:srgbClr val="C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、</a:t>
            </a:r>
            <a:endParaRPr kumimoji="0" lang="en-US" altLang="ja-JP" sz="3200" dirty="0">
              <a:latin typeface="HGP創英角ｺﾞｼｯｸUB"/>
              <a:ea typeface="HGP創英角ｺﾞｼｯｸUB"/>
              <a:cs typeface="HGP創英角ｺﾞｼｯｸUB"/>
            </a:endParaRPr>
          </a:p>
          <a:p>
            <a:pPr algn="ctr">
              <a:lnSpc>
                <a:spcPct val="200000"/>
              </a:lnSpc>
            </a:pPr>
            <a:r>
              <a:rPr kumimoji="0" lang="zh-CN" altLang="en-US" sz="3200" dirty="0" smtClean="0">
                <a:latin typeface="HGP創英角ｺﾞｼｯｸUB"/>
                <a:ea typeface="HGP創英角ｺﾞｼｯｸUB"/>
                <a:cs typeface="HGP創英角ｺﾞｼｯｸUB"/>
              </a:rPr>
              <a:t>根据针对于超低免疫力性的动物做出的投入试验</a:t>
            </a:r>
            <a:r>
              <a:rPr kumimoji="0" lang="ja-JP" altLang="en-US" sz="3200" dirty="0" err="1" smtClean="0">
                <a:latin typeface="HGP創英角ｺﾞｼｯｸUB"/>
                <a:ea typeface="HGP創英角ｺﾞｼｯｸUB"/>
                <a:cs typeface="HGP創英角ｺﾞｼｯｸUB"/>
              </a:rPr>
              <a:t>、</a:t>
            </a:r>
            <a:r>
              <a:rPr kumimoji="0" lang="zh-CN" altLang="en-US" sz="3200" dirty="0" smtClean="0">
                <a:latin typeface="HGP創英角ｺﾞｼｯｸUB"/>
                <a:ea typeface="HGP創英角ｺﾞｼｯｸUB"/>
                <a:cs typeface="HGP創英角ｺﾞｼｯｸUB"/>
              </a:rPr>
              <a:t>予以否认致肿瘤性</a:t>
            </a:r>
            <a:r>
              <a:rPr kumimoji="0" lang="ja-JP" altLang="en-US" sz="3200" dirty="0" err="1" smtClean="0">
                <a:solidFill>
                  <a:srgbClr val="C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。</a:t>
            </a:r>
            <a:endParaRPr kumimoji="0" lang="en-US" altLang="ja-JP" sz="3200" dirty="0">
              <a:latin typeface="HGP創英角ｺﾞｼｯｸUB"/>
              <a:ea typeface="HGP創英角ｺﾞｼｯｸUB"/>
              <a:cs typeface="HGP創英角ｺﾞｼｯｸUB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511175" y="44450"/>
            <a:ext cx="8229600" cy="90011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CN" alt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致肿瘤性试验</a:t>
            </a:r>
            <a:endParaRPr kumimoji="0" lang="ja-JP" altLang="en-US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正方形/長方形 3"/>
          <p:cNvSpPr>
            <a:spLocks noChangeArrowheads="1"/>
          </p:cNvSpPr>
          <p:nvPr/>
        </p:nvSpPr>
        <p:spPr bwMode="auto">
          <a:xfrm>
            <a:off x="395288" y="1628775"/>
            <a:ext cx="8424862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ja-JP" altLang="en-US" sz="32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■</a:t>
            </a:r>
            <a:r>
              <a:rPr kumimoji="0" lang="zh-CN" altLang="en-US" sz="32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实验目的</a:t>
            </a:r>
            <a:endParaRPr kumimoji="0" lang="en-US" altLang="zh-CN" sz="3200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endParaRPr kumimoji="0" lang="en-US" altLang="ja-JP" sz="3200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r>
              <a:rPr kumimoji="0" lang="ja-JP" altLang="en-US" sz="32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　　</a:t>
            </a:r>
            <a:r>
              <a:rPr kumimoji="0" lang="zh-CN" altLang="en-US" sz="32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使用免疫不全的实验鼠</a:t>
            </a:r>
            <a:r>
              <a:rPr kumimoji="0" lang="ja-JP" altLang="en-US" sz="3200" dirty="0" err="1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、</a:t>
            </a:r>
            <a:r>
              <a:rPr kumimoji="0" lang="zh-CN" altLang="en-US" sz="32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检验关于人体脂肪组织</a:t>
            </a:r>
            <a:r>
              <a:rPr kumimoji="0" lang="zh-CN" altLang="en-US" sz="3200" dirty="0">
                <a:solidFill>
                  <a:srgbClr val="003366"/>
                </a:solidFill>
                <a:latin typeface="HGP創英角ｺﾞｼｯｸUB"/>
                <a:ea typeface="HGP創英角ｺﾞｼｯｸUB"/>
                <a:cs typeface="HGP創英角ｺﾞｼｯｸUB"/>
              </a:rPr>
              <a:t>来源间叶系干细胞</a:t>
            </a:r>
            <a:r>
              <a:rPr kumimoji="0" lang="zh-CN" altLang="en-US" sz="3200" dirty="0" smtClean="0">
                <a:solidFill>
                  <a:srgbClr val="003366"/>
                </a:solidFill>
                <a:latin typeface="HGP創英角ｺﾞｼｯｸUB"/>
                <a:ea typeface="HGP創英角ｺﾞｼｯｸUB"/>
                <a:cs typeface="HGP創英角ｺﾞｼｯｸUB"/>
              </a:rPr>
              <a:t>的致肿瘤性</a:t>
            </a:r>
            <a:endParaRPr kumimoji="0" lang="en-US" altLang="ja-JP" sz="3200" dirty="0">
              <a:solidFill>
                <a:srgbClr val="FF000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endParaRPr kumimoji="0" lang="en-US" altLang="ja-JP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endParaRPr kumimoji="0" lang="en-US" altLang="ja-JP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r>
              <a:rPr kumimoji="0" lang="ja-JP" altLang="en-US" sz="24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　　</a:t>
            </a:r>
            <a:endParaRPr kumimoji="0" lang="en-US" altLang="ja-JP" sz="2400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r>
              <a:rPr kumimoji="0" lang="ja-JP" altLang="en-US" sz="24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　　</a:t>
            </a:r>
            <a:r>
              <a:rPr kumimoji="0" lang="en-US" altLang="ja-JP" sz="24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※</a:t>
            </a:r>
            <a:r>
              <a:rPr kumimoji="0" lang="zh-CN" altLang="en-US" sz="24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实验实施机关</a:t>
            </a:r>
            <a:r>
              <a:rPr kumimoji="0" lang="ja-JP" altLang="en-US" sz="24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：</a:t>
            </a:r>
            <a:r>
              <a:rPr kumimoji="0" lang="zh-CN" altLang="en-US" sz="24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财团法人</a:t>
            </a:r>
            <a:r>
              <a:rPr kumimoji="0" lang="ja-JP" altLang="en-US" sz="24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 </a:t>
            </a:r>
            <a:r>
              <a:rPr kumimoji="0" lang="zh-CN" altLang="en-US" sz="24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实验动物中央研究所</a:t>
            </a:r>
            <a:endParaRPr kumimoji="0" lang="en-US" altLang="zh-CN" sz="2400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endParaRPr kumimoji="0" lang="en-US" altLang="ja-JP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398463" y="44450"/>
            <a:ext cx="8229600" cy="90011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CN" alt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n-ea"/>
                <a:cs typeface="+mj-cs"/>
              </a:rPr>
              <a:t>致肿瘤性试验</a:t>
            </a:r>
            <a:endParaRPr kumimoji="0" lang="ja-JP" altLang="en-US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n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正方形/長方形 3"/>
          <p:cNvSpPr>
            <a:spLocks noChangeArrowheads="1"/>
          </p:cNvSpPr>
          <p:nvPr/>
        </p:nvSpPr>
        <p:spPr bwMode="auto">
          <a:xfrm>
            <a:off x="477838" y="1341438"/>
            <a:ext cx="8342312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ja-JP" altLang="en-US" sz="32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■</a:t>
            </a:r>
            <a:r>
              <a:rPr kumimoji="0" lang="zh-CN" altLang="en-US" sz="32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构成群</a:t>
            </a:r>
            <a:endParaRPr kumimoji="0" lang="en-US" altLang="zh-CN" sz="3200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pPr>
              <a:lnSpc>
                <a:spcPct val="200000"/>
              </a:lnSpc>
            </a:pPr>
            <a:r>
              <a:rPr kumimoji="0" lang="ja-JP" altLang="en-US" sz="32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　　</a:t>
            </a:r>
            <a:r>
              <a:rPr kumimoji="0" lang="zh-CN" altLang="en-US" sz="24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各种实验的构成群</a:t>
            </a:r>
            <a:r>
              <a:rPr kumimoji="0" lang="ja-JP" altLang="en-US" sz="24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（</a:t>
            </a:r>
            <a:r>
              <a:rPr kumimoji="0" lang="zh-CN" altLang="en-US" sz="24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用量</a:t>
            </a:r>
            <a:r>
              <a:rPr kumimoji="0" lang="ja-JP" altLang="en-US" sz="2400" dirty="0" err="1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、</a:t>
            </a:r>
            <a:r>
              <a:rPr kumimoji="0" lang="zh-CN" altLang="en-US" sz="24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匹数</a:t>
            </a:r>
            <a:r>
              <a:rPr kumimoji="0" lang="ja-JP" altLang="en-US" sz="24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）</a:t>
            </a:r>
            <a:r>
              <a:rPr kumimoji="0" lang="zh-CN" altLang="en-US" sz="24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请参照以下数据</a:t>
            </a:r>
            <a:r>
              <a:rPr kumimoji="0" lang="ja-JP" altLang="en-US" sz="2400" dirty="0" err="1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。</a:t>
            </a:r>
            <a:endParaRPr kumimoji="0" lang="en-US" altLang="ja-JP" sz="2400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endParaRPr kumimoji="0" lang="en-US" altLang="ja-JP" sz="2400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endParaRPr kumimoji="0" lang="en-US" altLang="ja-JP" sz="2400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endParaRPr kumimoji="0" lang="en-US" altLang="ja-JP" sz="2400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endParaRPr kumimoji="0" lang="en-US" altLang="ja-JP" sz="2400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endParaRPr kumimoji="0" lang="en-US" altLang="ja-JP" sz="2400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endParaRPr kumimoji="0" lang="en-US" altLang="ja-JP" sz="2400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endParaRPr kumimoji="0" lang="en-US" altLang="ja-JP" sz="2400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r>
              <a:rPr kumimoji="0" lang="ja-JP" altLang="en-US" sz="24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　　　</a:t>
            </a:r>
            <a:r>
              <a:rPr kumimoji="0" lang="zh-CN" altLang="en-US" sz="24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投入液体量</a:t>
            </a:r>
            <a:r>
              <a:rPr kumimoji="0" lang="ja-JP" altLang="en-US" sz="2400" dirty="0" err="1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、</a:t>
            </a:r>
            <a:r>
              <a:rPr kumimoji="0" lang="zh-CN" altLang="en-US" sz="24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各自</a:t>
            </a:r>
            <a:r>
              <a:rPr kumimoji="0" lang="en-US" altLang="ja-JP" sz="24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0.2mL</a:t>
            </a:r>
            <a:r>
              <a:rPr kumimoji="0" lang="ja-JP" altLang="en-US" sz="24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（</a:t>
            </a:r>
            <a:r>
              <a:rPr kumimoji="0" lang="en-US" altLang="ja-JP" sz="24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7x10^6</a:t>
            </a:r>
            <a:r>
              <a:rPr kumimoji="0" lang="zh-CN" altLang="en-US" sz="24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个</a:t>
            </a:r>
            <a:r>
              <a:rPr kumimoji="0" lang="ja-JP" altLang="en-US" sz="24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）</a:t>
            </a:r>
            <a:r>
              <a:rPr kumimoji="0" lang="en-US" altLang="ja-JP" sz="24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/</a:t>
            </a:r>
            <a:r>
              <a:rPr kumimoji="0" lang="zh-CN" altLang="en-US" sz="24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达到上限</a:t>
            </a:r>
            <a:r>
              <a:rPr kumimoji="0" lang="ja-JP" altLang="en-US" sz="2400" dirty="0" err="1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。</a:t>
            </a:r>
            <a:endParaRPr kumimoji="0" lang="en-US" altLang="ja-JP" sz="2400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r>
              <a:rPr kumimoji="0" lang="ja-JP" altLang="en-US" sz="24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　　　</a:t>
            </a:r>
            <a:r>
              <a:rPr kumimoji="0" lang="en-US" altLang="ja-JP" sz="24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※</a:t>
            </a:r>
            <a:r>
              <a:rPr kumimoji="0" lang="zh-CN" altLang="en-US" sz="24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细胞</a:t>
            </a:r>
            <a:r>
              <a:rPr kumimoji="0" lang="en-US" altLang="ja-JP" sz="24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A</a:t>
            </a:r>
            <a:r>
              <a:rPr kumimoji="0" lang="ja-JP" altLang="en-US" sz="24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＝　</a:t>
            </a:r>
            <a:r>
              <a:rPr kumimoji="0" lang="zh-CN" altLang="en-US" sz="24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人体脂肪组织来源间叶系干细胞</a:t>
            </a:r>
            <a:r>
              <a:rPr kumimoji="0" lang="ja-JP" altLang="en-US" sz="24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　</a:t>
            </a:r>
            <a:endParaRPr kumimoji="0" lang="en-US" altLang="ja-JP" sz="2400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r>
              <a:rPr kumimoji="0" lang="ja-JP" altLang="en-US" sz="24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　　　</a:t>
            </a:r>
            <a:endParaRPr kumimoji="0" lang="en-US" altLang="ja-JP" sz="2400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endParaRPr kumimoji="0" lang="en-US" altLang="ja-JP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4100" y="2878138"/>
            <a:ext cx="7259638" cy="199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タイトル 1"/>
          <p:cNvSpPr txBox="1">
            <a:spLocks/>
          </p:cNvSpPr>
          <p:nvPr/>
        </p:nvSpPr>
        <p:spPr>
          <a:xfrm>
            <a:off x="398463" y="44450"/>
            <a:ext cx="8229600" cy="90011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CN" alt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致肿瘤性试验</a:t>
            </a:r>
            <a:endParaRPr kumimoji="0" lang="ja-JP" altLang="en-US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正方形/長方形 3"/>
          <p:cNvSpPr>
            <a:spLocks noChangeArrowheads="1"/>
          </p:cNvSpPr>
          <p:nvPr/>
        </p:nvSpPr>
        <p:spPr bwMode="auto">
          <a:xfrm>
            <a:off x="801688" y="836713"/>
            <a:ext cx="7947025" cy="5960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ja-JP" altLang="en-US" sz="32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■</a:t>
            </a:r>
            <a:r>
              <a:rPr kumimoji="0" lang="zh-CN" altLang="en-US" sz="32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调整法</a:t>
            </a:r>
            <a:endParaRPr kumimoji="0" lang="en-US" altLang="ja-JP" sz="3200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pPr>
              <a:lnSpc>
                <a:spcPct val="200000"/>
              </a:lnSpc>
            </a:pPr>
            <a:r>
              <a:rPr kumimoji="0" lang="ja-JP" altLang="en-US" sz="32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　</a:t>
            </a:r>
            <a:r>
              <a:rPr kumimoji="0" lang="zh-CN" altLang="en-US" sz="24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子宫颈癌细胞和人体脂肪组织来源间叶系干细胞</a:t>
            </a:r>
            <a:endParaRPr kumimoji="0" lang="en-US" altLang="ja-JP" sz="2400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pPr>
              <a:lnSpc>
                <a:spcPct val="150000"/>
              </a:lnSpc>
            </a:pPr>
            <a:r>
              <a:rPr kumimoji="0" lang="ja-JP" altLang="en-US" sz="24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　</a:t>
            </a:r>
            <a:r>
              <a:rPr kumimoji="0" lang="zh-CN" altLang="en-US" sz="24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在乳酸</a:t>
            </a:r>
            <a:r>
              <a:rPr kumimoji="0" lang="ja-JP" altLang="en-US" sz="24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林格氏液</a:t>
            </a:r>
            <a:r>
              <a:rPr kumimoji="0" lang="zh-CN" altLang="en-US" sz="24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里悬浮</a:t>
            </a:r>
            <a:r>
              <a:rPr kumimoji="0" lang="ja-JP" altLang="en-US" sz="2400" dirty="0" err="1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。</a:t>
            </a:r>
            <a:endParaRPr kumimoji="0" lang="ja-JP" altLang="en-US" sz="2400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pPr>
              <a:lnSpc>
                <a:spcPct val="150000"/>
              </a:lnSpc>
            </a:pPr>
            <a:r>
              <a:rPr kumimoji="0" lang="ja-JP" altLang="en-US" sz="24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　</a:t>
            </a:r>
            <a:r>
              <a:rPr kumimoji="0" lang="zh-CN" altLang="en-US" sz="24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作为溶剂</a:t>
            </a:r>
            <a:r>
              <a:rPr kumimoji="0" lang="ja-JP" altLang="en-US" sz="24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（</a:t>
            </a:r>
            <a:r>
              <a:rPr kumimoji="0" lang="zh-CN" altLang="en-US" sz="24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阴性对照</a:t>
            </a:r>
            <a:r>
              <a:rPr kumimoji="0" lang="ja-JP" altLang="en-US" sz="24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）</a:t>
            </a:r>
            <a:r>
              <a:rPr kumimoji="0" lang="zh-CN" altLang="en-US" sz="24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而使用乳酸</a:t>
            </a:r>
            <a:r>
              <a:rPr kumimoji="0" lang="ja-JP" altLang="en-US" sz="24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林格氏液。 </a:t>
            </a:r>
            <a:endParaRPr kumimoji="0" lang="en-US" altLang="ja-JP" sz="2400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endParaRPr kumimoji="0" lang="en-US" altLang="ja-JP" sz="2400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r>
              <a:rPr kumimoji="0" lang="ja-JP" altLang="en-US" sz="32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■</a:t>
            </a:r>
            <a:r>
              <a:rPr kumimoji="0" lang="zh-CN" altLang="en-US" sz="32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移植</a:t>
            </a:r>
            <a:endParaRPr kumimoji="0" lang="en-US" altLang="ja-JP" sz="3200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pPr>
              <a:lnSpc>
                <a:spcPct val="200000"/>
              </a:lnSpc>
            </a:pPr>
            <a:r>
              <a:rPr kumimoji="0" lang="ja-JP" altLang="en-US" sz="32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　</a:t>
            </a:r>
            <a:r>
              <a:rPr kumimoji="0" lang="zh-CN" altLang="en-US" sz="24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使用</a:t>
            </a:r>
            <a:r>
              <a:rPr kumimoji="0" lang="en-US" altLang="zh-CN" sz="24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7</a:t>
            </a:r>
            <a:r>
              <a:rPr kumimoji="0" lang="zh-CN" altLang="en-US" sz="24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周大小的免疫不全的实验鼠</a:t>
            </a:r>
            <a:r>
              <a:rPr kumimoji="0" lang="ja-JP" altLang="en-US" sz="24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♀</a:t>
            </a:r>
            <a:r>
              <a:rPr kumimoji="0" lang="zh-CN" altLang="en-US" sz="24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往其右侧腹部皮下移植</a:t>
            </a:r>
            <a:r>
              <a:rPr kumimoji="0" lang="ja-JP" altLang="en-US" sz="2400" dirty="0" err="1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。</a:t>
            </a:r>
            <a:endParaRPr kumimoji="0" lang="ja-JP" altLang="en-US" sz="2400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pPr>
              <a:lnSpc>
                <a:spcPct val="150000"/>
              </a:lnSpc>
            </a:pPr>
            <a:r>
              <a:rPr kumimoji="0" lang="ja-JP" altLang="en-US" sz="24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　</a:t>
            </a:r>
            <a:r>
              <a:rPr kumimoji="0" lang="zh-CN" altLang="en-US" sz="24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各个群</a:t>
            </a:r>
            <a:r>
              <a:rPr kumimoji="0" lang="ja-JP" altLang="en-US" sz="2400" dirty="0" err="1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、</a:t>
            </a:r>
            <a:r>
              <a:rPr kumimoji="0" lang="zh-CN" altLang="en-US" sz="24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每隔一次用注射器吸调制液在进行移植</a:t>
            </a:r>
            <a:r>
              <a:rPr kumimoji="0" lang="ja-JP" altLang="en-US" sz="2400" dirty="0" err="1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。</a:t>
            </a:r>
            <a:endParaRPr kumimoji="0" lang="en-US" altLang="ja-JP" sz="2400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98463" y="-26988"/>
            <a:ext cx="8229600" cy="90011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CN" alt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致肿瘤性试验</a:t>
            </a:r>
            <a:endParaRPr kumimoji="0" lang="ja-JP" altLang="en-US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79388" y="1231900"/>
            <a:ext cx="2520950" cy="369332"/>
          </a:xfrm>
          <a:prstGeom prst="rect">
            <a:avLst/>
          </a:prstGeom>
          <a:noFill/>
          <a:ln w="28575"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CN" altLang="en-US" b="1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</a:rPr>
              <a:t>免疫不全实验鼠</a:t>
            </a:r>
            <a:r>
              <a:rPr kumimoji="0" lang="ja-JP" altLang="en-US" b="1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</a:rPr>
              <a:t>™</a:t>
            </a:r>
            <a:endParaRPr kumimoji="0" lang="ja-JP" altLang="en-US" b="1" dirty="0">
              <a:solidFill>
                <a:schemeClr val="tx1">
                  <a:lumMod val="75000"/>
                </a:schemeClr>
              </a:solidFill>
              <a:latin typeface="+mj-lt"/>
              <a:ea typeface="+mn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9388" y="2887663"/>
            <a:ext cx="649537" cy="369332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CN" altLang="en-US" b="1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</a:rPr>
              <a:t>特征</a:t>
            </a:r>
            <a:endParaRPr kumimoji="0" lang="ja-JP" altLang="en-US" b="1" dirty="0">
              <a:solidFill>
                <a:schemeClr val="tx1">
                  <a:lumMod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9388" y="1749425"/>
            <a:ext cx="8964612" cy="922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CN" altLang="en-US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</a:rPr>
              <a:t>既是（财团</a:t>
            </a:r>
            <a:r>
              <a:rPr kumimoji="0" lang="ja-JP" altLang="en-US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</a:rPr>
              <a:t>）</a:t>
            </a:r>
            <a:r>
              <a:rPr kumimoji="0" lang="zh-CN" altLang="en-US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</a:rPr>
              <a:t>实验动物中央研究所研制出的实验鼠</a:t>
            </a:r>
            <a:r>
              <a:rPr kumimoji="0" lang="ja-JP" altLang="en-US" dirty="0" err="1" smtClean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</a:rPr>
              <a:t>、</a:t>
            </a:r>
            <a:r>
              <a:rPr kumimoji="0" lang="zh-CN" altLang="en-US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</a:rPr>
              <a:t>也是跟</a:t>
            </a:r>
            <a:r>
              <a:rPr kumimoji="0" lang="en-US" altLang="ja-JP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</a:rPr>
              <a:t>2</a:t>
            </a:r>
            <a:r>
              <a:rPr kumimoji="0" lang="zh-CN" altLang="en-US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</a:rPr>
              <a:t>种免疫力不全的实验鼠</a:t>
            </a:r>
            <a:r>
              <a:rPr kumimoji="0" lang="ja-JP" altLang="en-US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</a:rPr>
              <a:t>（</a:t>
            </a:r>
            <a:r>
              <a:rPr kumimoji="0" lang="en-US" altLang="ja-JP" dirty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</a:rPr>
              <a:t>NOD/</a:t>
            </a:r>
            <a:r>
              <a:rPr kumimoji="0" lang="en-US" altLang="ja-JP" dirty="0" err="1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</a:rPr>
              <a:t>ShiJic-</a:t>
            </a:r>
            <a:r>
              <a:rPr kumimoji="0" lang="en-US" altLang="ja-JP" i="1" dirty="0" err="1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</a:rPr>
              <a:t>scid</a:t>
            </a:r>
            <a:r>
              <a:rPr kumimoji="0" lang="ja-JP" altLang="en-US" i="1" dirty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</a:rPr>
              <a:t> </a:t>
            </a:r>
            <a:r>
              <a:rPr kumimoji="0" lang="zh-CN" altLang="en-US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</a:rPr>
              <a:t>实验鼠</a:t>
            </a:r>
            <a:r>
              <a:rPr kumimoji="0" lang="ja-JP" altLang="en-US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</a:rPr>
              <a:t>と </a:t>
            </a:r>
            <a:r>
              <a:rPr kumimoji="0" lang="en-US" altLang="ja-JP" i="1" dirty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</a:rPr>
              <a:t>IL2r</a:t>
            </a:r>
            <a:r>
              <a:rPr kumimoji="0" lang="el-GR" altLang="ja-JP" i="1" dirty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</a:rPr>
              <a:t>γ</a:t>
            </a:r>
            <a:r>
              <a:rPr kumimoji="0" lang="el-GR" altLang="ja-JP" dirty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</a:rPr>
              <a:t> </a:t>
            </a:r>
            <a:r>
              <a:rPr kumimoji="0" lang="en-US" altLang="ja-JP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</a:rPr>
              <a:t>KO</a:t>
            </a:r>
            <a:r>
              <a:rPr kumimoji="0" lang="zh-CN" altLang="en-US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</a:rPr>
              <a:t>实验鼠</a:t>
            </a:r>
            <a:r>
              <a:rPr kumimoji="0" lang="ja-JP" altLang="en-US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</a:rPr>
              <a:t>）</a:t>
            </a:r>
            <a:r>
              <a:rPr kumimoji="0" lang="zh-CN" altLang="en-US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</a:rPr>
              <a:t>有着关联被研制而出</a:t>
            </a:r>
            <a:r>
              <a:rPr kumimoji="0" lang="ja-JP" altLang="en-US" dirty="0" err="1" smtClean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</a:rPr>
              <a:t>。</a:t>
            </a:r>
            <a:endParaRPr kumimoji="0" lang="en-US" altLang="ja-JP" dirty="0">
              <a:solidFill>
                <a:schemeClr val="tx1">
                  <a:lumMod val="75000"/>
                </a:schemeClr>
              </a:solidFill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CN" altLang="en-US" dirty="0" smtClean="0">
                <a:solidFill>
                  <a:srgbClr val="FF0000"/>
                </a:solidFill>
                <a:latin typeface="+mn-lt"/>
                <a:ea typeface="+mn-ea"/>
              </a:rPr>
              <a:t>和</a:t>
            </a:r>
            <a:r>
              <a:rPr kumimoji="0" lang="en-US" altLang="ja-JP" dirty="0" smtClean="0">
                <a:solidFill>
                  <a:srgbClr val="FF0000"/>
                </a:solidFill>
                <a:latin typeface="+mn-lt"/>
                <a:ea typeface="+mn-ea"/>
              </a:rPr>
              <a:t>NOD-</a:t>
            </a:r>
            <a:r>
              <a:rPr kumimoji="0" lang="en-US" altLang="ja-JP" i="1" dirty="0" err="1" smtClean="0">
                <a:solidFill>
                  <a:srgbClr val="FF0000"/>
                </a:solidFill>
                <a:latin typeface="+mn-lt"/>
                <a:ea typeface="+mn-ea"/>
              </a:rPr>
              <a:t>scid</a:t>
            </a:r>
            <a:r>
              <a:rPr kumimoji="0" lang="zh-CN" altLang="en-US" dirty="0" smtClean="0">
                <a:solidFill>
                  <a:srgbClr val="FF0000"/>
                </a:solidFill>
                <a:latin typeface="+mn-lt"/>
                <a:ea typeface="+mn-ea"/>
              </a:rPr>
              <a:t>等免疫不全的实验鼠相比</a:t>
            </a:r>
            <a:r>
              <a:rPr kumimoji="0" lang="ja-JP" altLang="en-US" dirty="0" err="1" smtClean="0">
                <a:solidFill>
                  <a:srgbClr val="FF0000"/>
                </a:solidFill>
                <a:latin typeface="+mn-lt"/>
                <a:ea typeface="+mn-ea"/>
              </a:rPr>
              <a:t>、</a:t>
            </a:r>
            <a:r>
              <a:rPr kumimoji="0" lang="zh-CN" altLang="en-US" dirty="0" smtClean="0">
                <a:solidFill>
                  <a:srgbClr val="FF0000"/>
                </a:solidFill>
                <a:latin typeface="+mn-lt"/>
                <a:ea typeface="+mn-ea"/>
              </a:rPr>
              <a:t>可以分化多样的人体细胞</a:t>
            </a:r>
            <a:r>
              <a:rPr kumimoji="0" lang="ja-JP" altLang="en-US" dirty="0" err="1" smtClean="0">
                <a:solidFill>
                  <a:srgbClr val="FF0000"/>
                </a:solidFill>
                <a:latin typeface="+mn-lt"/>
                <a:ea typeface="+mn-ea"/>
              </a:rPr>
              <a:t>、</a:t>
            </a:r>
            <a:r>
              <a:rPr kumimoji="0" lang="zh-CN" altLang="en-US" dirty="0" smtClean="0">
                <a:solidFill>
                  <a:srgbClr val="FF0000"/>
                </a:solidFill>
                <a:latin typeface="+mn-lt"/>
                <a:ea typeface="+mn-ea"/>
              </a:rPr>
              <a:t>还可以不断繁殖</a:t>
            </a:r>
            <a:r>
              <a:rPr kumimoji="0" lang="ja-JP" altLang="en-US" dirty="0" err="1" smtClean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</a:rPr>
              <a:t>。</a:t>
            </a:r>
            <a:endParaRPr kumimoji="0" lang="ja-JP" altLang="en-US" dirty="0">
              <a:solidFill>
                <a:schemeClr val="tx1">
                  <a:lumMod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87450" y="2887663"/>
            <a:ext cx="7848600" cy="28623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000" dirty="0">
                <a:solidFill>
                  <a:schemeClr val="tx1">
                    <a:lumMod val="75000"/>
                  </a:schemeClr>
                </a:solidFill>
                <a:latin typeface="+mj-lt"/>
                <a:ea typeface="+mn-ea"/>
              </a:rPr>
              <a:t>・ </a:t>
            </a:r>
            <a:r>
              <a:rPr kumimoji="0" lang="en-US" altLang="zh-CN" sz="2000" dirty="0" smtClean="0">
                <a:solidFill>
                  <a:schemeClr val="tx1">
                    <a:lumMod val="75000"/>
                  </a:schemeClr>
                </a:solidFill>
                <a:latin typeface="+mj-lt"/>
                <a:ea typeface="+mn-ea"/>
              </a:rPr>
              <a:t>T</a:t>
            </a:r>
            <a:r>
              <a:rPr kumimoji="0" lang="ja-JP" altLang="en-US" sz="2000" dirty="0" err="1" smtClean="0">
                <a:solidFill>
                  <a:schemeClr val="tx1">
                    <a:lumMod val="75000"/>
                  </a:schemeClr>
                </a:solidFill>
                <a:latin typeface="+mj-lt"/>
                <a:ea typeface="+mn-ea"/>
              </a:rPr>
              <a:t>、</a:t>
            </a:r>
            <a:r>
              <a:rPr kumimoji="0" lang="en-US" altLang="zh-CN" sz="2000" dirty="0" smtClean="0">
                <a:solidFill>
                  <a:schemeClr val="tx1">
                    <a:lumMod val="75000"/>
                  </a:schemeClr>
                </a:solidFill>
                <a:latin typeface="+mj-lt"/>
                <a:ea typeface="+mn-ea"/>
              </a:rPr>
              <a:t>B</a:t>
            </a:r>
            <a:r>
              <a:rPr kumimoji="0" lang="zh-CN" altLang="en-US" sz="2000" dirty="0" smtClean="0">
                <a:solidFill>
                  <a:schemeClr val="tx1">
                    <a:lumMod val="75000"/>
                  </a:schemeClr>
                </a:solidFill>
                <a:latin typeface="+mj-lt"/>
                <a:ea typeface="+mn-ea"/>
              </a:rPr>
              <a:t>细胞的损伤</a:t>
            </a:r>
            <a:endParaRPr kumimoji="0" lang="en-US" altLang="ja-JP" sz="2000" dirty="0">
              <a:solidFill>
                <a:schemeClr val="tx1">
                  <a:lumMod val="75000"/>
                </a:schemeClr>
              </a:solidFill>
              <a:latin typeface="+mj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000" dirty="0">
                <a:solidFill>
                  <a:schemeClr val="tx1">
                    <a:lumMod val="75000"/>
                  </a:schemeClr>
                </a:solidFill>
                <a:latin typeface="+mj-lt"/>
                <a:ea typeface="+mn-ea"/>
              </a:rPr>
              <a:t>・ </a:t>
            </a:r>
            <a:r>
              <a:rPr kumimoji="0" lang="en-US" altLang="zh-CN" sz="2000" dirty="0" smtClean="0">
                <a:solidFill>
                  <a:schemeClr val="tx1">
                    <a:lumMod val="75000"/>
                  </a:schemeClr>
                </a:solidFill>
                <a:latin typeface="+mj-lt"/>
                <a:ea typeface="+mn-ea"/>
              </a:rPr>
              <a:t>NK</a:t>
            </a:r>
            <a:r>
              <a:rPr kumimoji="0" lang="zh-CN" altLang="en-US" sz="2000" dirty="0" smtClean="0">
                <a:solidFill>
                  <a:schemeClr val="tx1">
                    <a:lumMod val="75000"/>
                  </a:schemeClr>
                </a:solidFill>
                <a:latin typeface="+mj-lt"/>
                <a:ea typeface="+mn-ea"/>
              </a:rPr>
              <a:t>细胞的损伤</a:t>
            </a:r>
            <a:endParaRPr kumimoji="0" lang="en-US" altLang="ja-JP" sz="2000" dirty="0">
              <a:solidFill>
                <a:schemeClr val="tx1">
                  <a:lumMod val="75000"/>
                </a:schemeClr>
              </a:solidFill>
              <a:latin typeface="+mj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000" dirty="0">
                <a:solidFill>
                  <a:schemeClr val="tx1">
                    <a:lumMod val="75000"/>
                  </a:schemeClr>
                </a:solidFill>
                <a:latin typeface="+mj-lt"/>
                <a:ea typeface="+mn-ea"/>
              </a:rPr>
              <a:t>・ </a:t>
            </a:r>
            <a:r>
              <a:rPr kumimoji="0" lang="zh-CN" altLang="en-US" sz="2000" dirty="0" smtClean="0">
                <a:solidFill>
                  <a:schemeClr val="tx1">
                    <a:lumMod val="75000"/>
                  </a:schemeClr>
                </a:solidFill>
                <a:latin typeface="+mj-lt"/>
                <a:ea typeface="+mn-ea"/>
              </a:rPr>
              <a:t>补充体活性的减退</a:t>
            </a:r>
            <a:endParaRPr kumimoji="0" lang="en-US" altLang="ja-JP" sz="2000" dirty="0">
              <a:solidFill>
                <a:schemeClr val="tx1">
                  <a:lumMod val="75000"/>
                </a:schemeClr>
              </a:solidFill>
              <a:latin typeface="+mj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000" dirty="0">
                <a:solidFill>
                  <a:schemeClr val="tx1">
                    <a:lumMod val="75000"/>
                  </a:schemeClr>
                </a:solidFill>
                <a:latin typeface="+mj-lt"/>
                <a:ea typeface="+mn-ea"/>
              </a:rPr>
              <a:t>・ </a:t>
            </a:r>
            <a:r>
              <a:rPr kumimoji="0" lang="zh-CN" altLang="en-US" sz="2000" dirty="0" smtClean="0">
                <a:solidFill>
                  <a:schemeClr val="tx1">
                    <a:lumMod val="75000"/>
                  </a:schemeClr>
                </a:solidFill>
                <a:latin typeface="+mj-lt"/>
                <a:ea typeface="+mn-ea"/>
              </a:rPr>
              <a:t>巨噬细胞的功能不全</a:t>
            </a:r>
            <a:endParaRPr kumimoji="0" lang="en-US" altLang="ja-JP" sz="2000" dirty="0">
              <a:solidFill>
                <a:schemeClr val="tx1">
                  <a:lumMod val="75000"/>
                </a:schemeClr>
              </a:solidFill>
              <a:latin typeface="+mj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000" dirty="0">
                <a:solidFill>
                  <a:schemeClr val="tx1">
                    <a:lumMod val="75000"/>
                  </a:schemeClr>
                </a:solidFill>
                <a:latin typeface="+mj-lt"/>
                <a:ea typeface="+mn-ea"/>
              </a:rPr>
              <a:t>・ </a:t>
            </a:r>
            <a:r>
              <a:rPr kumimoji="0" lang="zh-CN" altLang="en-US" sz="2000" dirty="0" smtClean="0">
                <a:solidFill>
                  <a:schemeClr val="tx1">
                    <a:lumMod val="75000"/>
                  </a:schemeClr>
                </a:solidFill>
                <a:latin typeface="+mj-lt"/>
                <a:ea typeface="+mn-ea"/>
              </a:rPr>
              <a:t>树状细胞的功能不全</a:t>
            </a:r>
            <a:endParaRPr kumimoji="0" lang="en-US" altLang="ja-JP" sz="2000" dirty="0">
              <a:solidFill>
                <a:schemeClr val="tx1">
                  <a:lumMod val="75000"/>
                </a:schemeClr>
              </a:solidFill>
              <a:latin typeface="+mj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000" dirty="0">
                <a:solidFill>
                  <a:schemeClr val="tx1">
                    <a:lumMod val="75000"/>
                  </a:schemeClr>
                </a:solidFill>
                <a:latin typeface="+mj-lt"/>
                <a:ea typeface="+mn-ea"/>
              </a:rPr>
              <a:t>・ </a:t>
            </a:r>
            <a:r>
              <a:rPr kumimoji="0" lang="zh-CN" altLang="en-US" sz="2000" dirty="0" smtClean="0">
                <a:solidFill>
                  <a:schemeClr val="tx1">
                    <a:lumMod val="75000"/>
                  </a:schemeClr>
                </a:solidFill>
                <a:latin typeface="+mj-lt"/>
                <a:ea typeface="+mn-ea"/>
              </a:rPr>
              <a:t>不发生胸腺瘤</a:t>
            </a:r>
            <a:endParaRPr kumimoji="0" lang="en-US" altLang="ja-JP" sz="2000" dirty="0">
              <a:solidFill>
                <a:schemeClr val="tx1">
                  <a:lumMod val="75000"/>
                </a:schemeClr>
              </a:solidFill>
              <a:latin typeface="+mj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000" dirty="0">
                <a:solidFill>
                  <a:schemeClr val="tx1">
                    <a:lumMod val="75000"/>
                  </a:schemeClr>
                </a:solidFill>
                <a:latin typeface="+mj-lt"/>
                <a:ea typeface="+mn-ea"/>
              </a:rPr>
              <a:t>・ </a:t>
            </a:r>
            <a:r>
              <a:rPr kumimoji="0" lang="zh-CN" altLang="en-US" sz="2000" dirty="0" smtClean="0">
                <a:solidFill>
                  <a:schemeClr val="tx1">
                    <a:lumMod val="75000"/>
                  </a:schemeClr>
                </a:solidFill>
                <a:latin typeface="+mj-lt"/>
                <a:ea typeface="+mn-ea"/>
              </a:rPr>
              <a:t>根据被认为重度复合免疫不全实验鼠的老化</a:t>
            </a:r>
            <a:r>
              <a:rPr kumimoji="0" lang="en-US" altLang="zh-CN" sz="2000" dirty="0" smtClean="0">
                <a:solidFill>
                  <a:schemeClr val="tx1">
                    <a:lumMod val="75000"/>
                  </a:schemeClr>
                </a:solidFill>
              </a:rPr>
              <a:t>T</a:t>
            </a:r>
            <a:r>
              <a:rPr kumimoji="0" lang="ja-JP" altLang="en-US" sz="2000" dirty="0" err="1" smtClean="0">
                <a:solidFill>
                  <a:schemeClr val="tx1">
                    <a:lumMod val="75000"/>
                  </a:schemeClr>
                </a:solidFill>
              </a:rPr>
              <a:t>、</a:t>
            </a:r>
            <a:r>
              <a:rPr kumimoji="0" lang="en-US" altLang="zh-CN" sz="2000" dirty="0" smtClean="0">
                <a:solidFill>
                  <a:schemeClr val="tx1">
                    <a:lumMod val="75000"/>
                  </a:schemeClr>
                </a:solidFill>
              </a:rPr>
              <a:t>B</a:t>
            </a:r>
            <a:r>
              <a:rPr kumimoji="0" lang="zh-CN" altLang="en-US" sz="2000" dirty="0" smtClean="0">
                <a:solidFill>
                  <a:schemeClr val="tx1">
                    <a:lumMod val="75000"/>
                  </a:schemeClr>
                </a:solidFill>
              </a:rPr>
              <a:t>细胞的出现不被认可</a:t>
            </a:r>
            <a:endParaRPr kumimoji="0" lang="en-US" altLang="ja-JP" sz="2000" dirty="0">
              <a:solidFill>
                <a:schemeClr val="tx1">
                  <a:lumMod val="75000"/>
                </a:schemeClr>
              </a:solidFill>
              <a:latin typeface="+mj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000" dirty="0">
                <a:solidFill>
                  <a:schemeClr val="tx1">
                    <a:lumMod val="75000"/>
                  </a:schemeClr>
                </a:solidFill>
                <a:latin typeface="+mj-lt"/>
                <a:ea typeface="+mn-ea"/>
              </a:rPr>
              <a:t>・ </a:t>
            </a:r>
            <a:r>
              <a:rPr kumimoji="0" lang="zh-CN" altLang="en-US" sz="2000" dirty="0" smtClean="0">
                <a:solidFill>
                  <a:schemeClr val="tx1">
                    <a:lumMod val="75000"/>
                  </a:schemeClr>
                </a:solidFill>
                <a:latin typeface="+mj-lt"/>
                <a:ea typeface="+mn-ea"/>
              </a:rPr>
              <a:t>由于包含人体的干细胞移植，多样的细胞分化和繁殖被认可</a:t>
            </a:r>
            <a:endParaRPr kumimoji="0" lang="ja-JP" altLang="en-US" sz="2000" dirty="0">
              <a:solidFill>
                <a:schemeClr val="tx1">
                  <a:lumMod val="75000"/>
                </a:schemeClr>
              </a:solidFill>
              <a:latin typeface="+mj-lt"/>
              <a:ea typeface="+mn-ea"/>
            </a:endParaRPr>
          </a:p>
        </p:txBody>
      </p:sp>
      <p:sp>
        <p:nvSpPr>
          <p:cNvPr id="21509" name="テキスト ボックス 10"/>
          <p:cNvSpPr txBox="1">
            <a:spLocks noChangeArrowheads="1"/>
          </p:cNvSpPr>
          <p:nvPr/>
        </p:nvSpPr>
        <p:spPr bwMode="auto">
          <a:xfrm>
            <a:off x="1331640" y="5975350"/>
            <a:ext cx="63359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zh-CN" altLang="en-US" b="1" dirty="0" smtClean="0">
                <a:solidFill>
                  <a:srgbClr val="FF0000"/>
                </a:solidFill>
                <a:latin typeface="ＭＳ Ｐゴシック" pitchFamily="34" charset="-128"/>
              </a:rPr>
              <a:t>免疫不全实验鼠是</a:t>
            </a:r>
            <a:r>
              <a:rPr kumimoji="0" lang="ja-JP" altLang="en-US" b="1" dirty="0" err="1" smtClean="0">
                <a:solidFill>
                  <a:srgbClr val="FF0000"/>
                </a:solidFill>
                <a:latin typeface="ＭＳ Ｐゴシック" pitchFamily="34" charset="-128"/>
              </a:rPr>
              <a:t>、</a:t>
            </a:r>
            <a:r>
              <a:rPr kumimoji="0" lang="zh-CN" altLang="en-US" b="1" dirty="0" smtClean="0">
                <a:solidFill>
                  <a:srgbClr val="FF0000"/>
                </a:solidFill>
                <a:latin typeface="ＭＳ Ｐゴシック" pitchFamily="34" charset="-128"/>
              </a:rPr>
              <a:t>一种</a:t>
            </a:r>
            <a:r>
              <a:rPr kumimoji="0" lang="zh-CN" altLang="en-US" b="1" dirty="0" smtClean="0">
                <a:solidFill>
                  <a:srgbClr val="FF0000"/>
                </a:solidFill>
                <a:latin typeface="ＭＳ Ｐゴシック" pitchFamily="34" charset="-128"/>
              </a:rPr>
              <a:t>重度的复合</a:t>
            </a:r>
            <a:r>
              <a:rPr kumimoji="0" lang="zh-CN" altLang="en-US" b="1" dirty="0" smtClean="0">
                <a:solidFill>
                  <a:srgbClr val="FF0000"/>
                </a:solidFill>
                <a:latin typeface="ＭＳ Ｐゴシック" pitchFamily="34" charset="-128"/>
              </a:rPr>
              <a:t>免疫力不全的实验鼠</a:t>
            </a:r>
            <a:r>
              <a:rPr kumimoji="0" lang="ja-JP" altLang="en-US" b="1" dirty="0" err="1" smtClean="0">
                <a:solidFill>
                  <a:srgbClr val="FF0000"/>
                </a:solidFill>
                <a:latin typeface="ＭＳ Ｐゴシック" pitchFamily="34" charset="-128"/>
              </a:rPr>
              <a:t>。</a:t>
            </a:r>
            <a:endParaRPr kumimoji="0" lang="ja-JP" altLang="en-US" b="1" dirty="0">
              <a:solidFill>
                <a:srgbClr val="FF0000"/>
              </a:solidFill>
              <a:latin typeface="ＭＳ Ｐゴシック" pitchFamily="34" charset="-128"/>
            </a:endParaRPr>
          </a:p>
        </p:txBody>
      </p:sp>
      <p:sp>
        <p:nvSpPr>
          <p:cNvPr id="21510" name="下矢印 11"/>
          <p:cNvSpPr>
            <a:spLocks noChangeArrowheads="1"/>
          </p:cNvSpPr>
          <p:nvPr/>
        </p:nvSpPr>
        <p:spPr bwMode="auto">
          <a:xfrm>
            <a:off x="4139952" y="5661248"/>
            <a:ext cx="1152525" cy="36036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38100" cap="sq" algn="ctr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pPr algn="r" eaLnBrk="0" hangingPunct="0"/>
            <a:endParaRPr kumimoji="0" lang="ja-JP" altLang="en-US" sz="2400">
              <a:latin typeface="ＭＳ Ｐゴシック" pitchFamily="34" charset="-128"/>
            </a:endParaRPr>
          </a:p>
        </p:txBody>
      </p:sp>
      <p:grpSp>
        <p:nvGrpSpPr>
          <p:cNvPr id="21511" name="グループ化 16"/>
          <p:cNvGrpSpPr>
            <a:grpSpLocks/>
          </p:cNvGrpSpPr>
          <p:nvPr/>
        </p:nvGrpSpPr>
        <p:grpSpPr bwMode="auto">
          <a:xfrm>
            <a:off x="5076824" y="2744788"/>
            <a:ext cx="3167583" cy="2016139"/>
            <a:chOff x="4571999" y="2924944"/>
            <a:chExt cx="3167985" cy="2016238"/>
          </a:xfrm>
        </p:grpSpPr>
        <p:grpSp>
          <p:nvGrpSpPr>
            <p:cNvPr id="21513" name="グループ化 14"/>
            <p:cNvGrpSpPr>
              <a:grpSpLocks/>
            </p:cNvGrpSpPr>
            <p:nvPr/>
          </p:nvGrpSpPr>
          <p:grpSpPr bwMode="auto">
            <a:xfrm>
              <a:off x="4644008" y="2924944"/>
              <a:ext cx="2708288" cy="1822168"/>
              <a:chOff x="4528008" y="3212976"/>
              <a:chExt cx="2708288" cy="1822168"/>
            </a:xfrm>
          </p:grpSpPr>
          <p:pic>
            <p:nvPicPr>
              <p:cNvPr id="21515" name="Picture 2" descr="http://www.ciea.or.jp/NOGmouse/image002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528008" y="3212976"/>
                <a:ext cx="2708288" cy="18221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516" name="正方形/長方形 13"/>
              <p:cNvSpPr>
                <a:spLocks noChangeArrowheads="1"/>
              </p:cNvSpPr>
              <p:nvPr/>
            </p:nvSpPr>
            <p:spPr bwMode="auto">
              <a:xfrm>
                <a:off x="4598628" y="3275692"/>
                <a:ext cx="151355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ja-JP" b="1">
                    <a:solidFill>
                      <a:schemeClr val="bg1"/>
                    </a:solidFill>
                    <a:latin typeface="ＭＳ Ｐゴシック" pitchFamily="34" charset="-128"/>
                  </a:rPr>
                  <a:t>NOG mouse</a:t>
                </a:r>
                <a:r>
                  <a:rPr kumimoji="0" lang="en-US" altLang="ja-JP" baseline="30000">
                    <a:solidFill>
                      <a:schemeClr val="bg1"/>
                    </a:solidFill>
                    <a:latin typeface="ＭＳ Ｐゴシック" pitchFamily="34" charset="-128"/>
                  </a:rPr>
                  <a:t>®</a:t>
                </a:r>
                <a:endParaRPr kumimoji="0" lang="ja-JP" altLang="en-US">
                  <a:solidFill>
                    <a:schemeClr val="bg1"/>
                  </a:solidFill>
                  <a:latin typeface="ＭＳ Ｐゴシック" pitchFamily="34" charset="-128"/>
                </a:endParaRPr>
              </a:p>
            </p:txBody>
          </p:sp>
        </p:grpSp>
        <p:sp>
          <p:nvSpPr>
            <p:cNvPr id="21514" name="正方形/長方形 15"/>
            <p:cNvSpPr>
              <a:spLocks noChangeArrowheads="1"/>
            </p:cNvSpPr>
            <p:nvPr/>
          </p:nvSpPr>
          <p:spPr bwMode="auto">
            <a:xfrm>
              <a:off x="4571999" y="4664169"/>
              <a:ext cx="3167985" cy="277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kumimoji="0" lang="en-US" altLang="ja-JP" sz="1200" b="1" dirty="0" smtClean="0">
                  <a:latin typeface="ＭＳ Ｐゴシック" pitchFamily="34" charset="-128"/>
                </a:rPr>
                <a:t>（</a:t>
              </a:r>
              <a:r>
                <a:rPr kumimoji="0" lang="zh-CN" altLang="en-US" sz="1200" b="1" dirty="0" smtClean="0">
                  <a:latin typeface="ＭＳ Ｐゴシック" pitchFamily="34" charset="-128"/>
                </a:rPr>
                <a:t>正式名称</a:t>
              </a:r>
              <a:r>
                <a:rPr kumimoji="0" lang="en-US" altLang="ja-JP" sz="1200" b="1" dirty="0" smtClean="0">
                  <a:latin typeface="ＭＳ Ｐゴシック" pitchFamily="34" charset="-128"/>
                </a:rPr>
                <a:t>）</a:t>
              </a:r>
              <a:r>
                <a:rPr kumimoji="0" lang="en-US" altLang="ja-JP" sz="1200" b="1" dirty="0" err="1">
                  <a:latin typeface="ＭＳ Ｐゴシック" pitchFamily="34" charset="-128"/>
                </a:rPr>
                <a:t>NOD.Cg-</a:t>
              </a:r>
              <a:r>
                <a:rPr kumimoji="0" lang="en-US" altLang="ja-JP" sz="1200" b="1" i="1" dirty="0" err="1">
                  <a:latin typeface="ＭＳ Ｐゴシック" pitchFamily="34" charset="-128"/>
                </a:rPr>
                <a:t>Prkdc</a:t>
              </a:r>
              <a:r>
                <a:rPr kumimoji="0" lang="en-US" altLang="ja-JP" sz="1200" b="1" i="1" baseline="30000" dirty="0" err="1">
                  <a:latin typeface="ＭＳ Ｐゴシック" pitchFamily="34" charset="-128"/>
                </a:rPr>
                <a:t>scid</a:t>
              </a:r>
              <a:r>
                <a:rPr kumimoji="0" lang="en-US" altLang="ja-JP" sz="1200" b="1" i="1" dirty="0">
                  <a:latin typeface="ＭＳ Ｐゴシック" pitchFamily="34" charset="-128"/>
                </a:rPr>
                <a:t>　Il2rg</a:t>
              </a:r>
              <a:r>
                <a:rPr kumimoji="0" lang="en-US" altLang="ja-JP" sz="1200" b="1" i="1" baseline="30000" dirty="0">
                  <a:latin typeface="ＭＳ Ｐゴシック" pitchFamily="34" charset="-128"/>
                </a:rPr>
                <a:t>tm1Sug</a:t>
              </a:r>
              <a:r>
                <a:rPr kumimoji="0" lang="en-US" altLang="ja-JP" sz="1200" b="1" dirty="0">
                  <a:latin typeface="ＭＳ Ｐゴシック" pitchFamily="34" charset="-128"/>
                </a:rPr>
                <a:t>/</a:t>
              </a:r>
              <a:r>
                <a:rPr kumimoji="0" lang="en-US" altLang="ja-JP" sz="1200" b="1" dirty="0" err="1">
                  <a:latin typeface="ＭＳ Ｐゴシック" pitchFamily="34" charset="-128"/>
                </a:rPr>
                <a:t>Jic</a:t>
              </a:r>
              <a:endParaRPr kumimoji="0" lang="ja-JP" altLang="en-US" sz="1200" dirty="0">
                <a:latin typeface="ＭＳ Ｐゴシック" pitchFamily="34" charset="-128"/>
              </a:endParaRPr>
            </a:p>
          </p:txBody>
        </p:sp>
      </p:grpSp>
      <p:sp>
        <p:nvSpPr>
          <p:cNvPr id="14" name="タイトル 1"/>
          <p:cNvSpPr txBox="1">
            <a:spLocks/>
          </p:cNvSpPr>
          <p:nvPr/>
        </p:nvSpPr>
        <p:spPr>
          <a:xfrm>
            <a:off x="398463" y="-26988"/>
            <a:ext cx="8229600" cy="90011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CN" alt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致肿瘤性试验</a:t>
            </a:r>
            <a:endParaRPr kumimoji="0" lang="ja-JP" altLang="en-US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正方形/長方形 3"/>
          <p:cNvSpPr>
            <a:spLocks noChangeArrowheads="1"/>
          </p:cNvSpPr>
          <p:nvPr/>
        </p:nvSpPr>
        <p:spPr bwMode="auto">
          <a:xfrm>
            <a:off x="755650" y="944563"/>
            <a:ext cx="8208963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ja-JP" altLang="en-US" sz="20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■</a:t>
            </a:r>
            <a:r>
              <a:rPr kumimoji="0" lang="zh-CN" altLang="en-US" sz="20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结果</a:t>
            </a:r>
            <a:endParaRPr kumimoji="0" lang="en-US" altLang="ja-JP" sz="2000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r>
              <a:rPr kumimoji="0" lang="ja-JP" altLang="en-US" sz="20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　</a:t>
            </a:r>
            <a:r>
              <a:rPr kumimoji="0" lang="zh-CN" altLang="en-US" sz="20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子宫颈癌</a:t>
            </a:r>
            <a:r>
              <a:rPr kumimoji="0" lang="ja-JP" altLang="en-US" sz="20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群：</a:t>
            </a:r>
            <a:r>
              <a:rPr kumimoji="0" lang="zh-CN" altLang="en-US" sz="20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移植</a:t>
            </a:r>
            <a:r>
              <a:rPr kumimoji="0" lang="en-US" altLang="zh-CN" sz="20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2</a:t>
            </a:r>
            <a:r>
              <a:rPr kumimoji="0" lang="zh-CN" altLang="en-US" sz="20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周后开始被发现出现结节的生长</a:t>
            </a:r>
            <a:r>
              <a:rPr kumimoji="0" lang="ja-JP" altLang="en-US" sz="2000" dirty="0" err="1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、</a:t>
            </a:r>
            <a:endParaRPr kumimoji="0" lang="en-US" altLang="ja-JP" sz="2000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r>
              <a:rPr kumimoji="0" lang="en-US" altLang="ja-JP" sz="20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          </a:t>
            </a:r>
            <a:r>
              <a:rPr kumimoji="0" lang="ja-JP" altLang="en-US" sz="20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　　　　</a:t>
            </a:r>
            <a:r>
              <a:rPr kumimoji="0" lang="en-US" altLang="zh-CN" sz="20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3</a:t>
            </a:r>
            <a:r>
              <a:rPr kumimoji="0" lang="zh-CN" altLang="en-US" sz="20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周后形成</a:t>
            </a:r>
            <a:r>
              <a:rPr kumimoji="0" lang="en-US" altLang="ja-JP" sz="20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5/5</a:t>
            </a:r>
            <a:r>
              <a:rPr kumimoji="0" lang="zh-CN" altLang="en-US" sz="20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比例</a:t>
            </a:r>
            <a:r>
              <a:rPr kumimoji="0" lang="ja-JP" altLang="en-US" sz="2000" dirty="0" err="1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。</a:t>
            </a:r>
            <a:endParaRPr kumimoji="0" lang="en-US" altLang="ja-JP" sz="2000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r>
              <a:rPr kumimoji="0" lang="zh-CN" altLang="en-US" sz="20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                 根据人类白细胞抗原抗体染色</a:t>
            </a:r>
            <a:r>
              <a:rPr kumimoji="0" lang="ja-JP" altLang="en-US" sz="2000" dirty="0" err="1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、</a:t>
            </a:r>
            <a:r>
              <a:rPr kumimoji="0" lang="zh-CN" altLang="en-US" sz="20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确认出人体细胞的再生长</a:t>
            </a:r>
            <a:r>
              <a:rPr kumimoji="0" lang="ja-JP" altLang="en-US" sz="2000" dirty="0" err="1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。</a:t>
            </a:r>
            <a:endParaRPr kumimoji="0" lang="ja-JP" altLang="en-US" sz="2000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r>
              <a:rPr kumimoji="0" lang="ja-JP" altLang="en-US" sz="20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　</a:t>
            </a:r>
            <a:r>
              <a:rPr kumimoji="0" lang="zh-CN" altLang="en-US" sz="20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溶剂</a:t>
            </a:r>
            <a:r>
              <a:rPr kumimoji="0" lang="ja-JP" altLang="en-US" sz="20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群 </a:t>
            </a:r>
            <a:r>
              <a:rPr kumimoji="0" lang="ja-JP" altLang="en-US" sz="20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　　</a:t>
            </a:r>
            <a:r>
              <a:rPr kumimoji="0" lang="ja-JP" altLang="en-US" sz="20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：</a:t>
            </a:r>
            <a:r>
              <a:rPr kumimoji="0" lang="zh-CN" altLang="en-US" sz="20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到移植</a:t>
            </a:r>
            <a:r>
              <a:rPr kumimoji="0" lang="en-US" altLang="zh-CN" sz="20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13</a:t>
            </a:r>
            <a:r>
              <a:rPr kumimoji="0" lang="zh-CN" altLang="en-US" sz="20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周后为止没有发现结节的生长</a:t>
            </a:r>
            <a:r>
              <a:rPr kumimoji="0" lang="ja-JP" altLang="en-US" sz="2000" dirty="0" err="1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。</a:t>
            </a:r>
            <a:endParaRPr kumimoji="0" lang="ja-JP" altLang="en-US" sz="2000" dirty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r>
              <a:rPr kumimoji="0" lang="ja-JP" altLang="en-US" sz="2000" dirty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　</a:t>
            </a:r>
            <a:r>
              <a:rPr kumimoji="0" lang="zh-CN" altLang="en-US" sz="20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细胞</a:t>
            </a:r>
            <a:r>
              <a:rPr kumimoji="0" lang="en-US" altLang="zh-CN" sz="20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A</a:t>
            </a:r>
            <a:r>
              <a:rPr kumimoji="0" lang="zh-CN" altLang="en-US" sz="20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群   </a:t>
            </a:r>
            <a:r>
              <a:rPr kumimoji="0" lang="ja-JP" altLang="en-US" sz="2000" dirty="0" smtClean="0">
                <a:solidFill>
                  <a:srgbClr val="C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：</a:t>
            </a:r>
            <a:r>
              <a:rPr kumimoji="0" lang="zh-CN" altLang="en-US" sz="2000" dirty="0" smtClean="0">
                <a:solidFill>
                  <a:srgbClr val="C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到移植</a:t>
            </a:r>
            <a:r>
              <a:rPr kumimoji="0" lang="en-US" altLang="zh-CN" sz="2000" dirty="0" smtClean="0">
                <a:solidFill>
                  <a:srgbClr val="C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13</a:t>
            </a:r>
            <a:r>
              <a:rPr kumimoji="0" lang="zh-CN" altLang="en-US" sz="2000" dirty="0" smtClean="0">
                <a:solidFill>
                  <a:srgbClr val="C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周后为止没有发现结节的生长。</a:t>
            </a:r>
            <a:endParaRPr kumimoji="0" lang="en-US" altLang="ja-JP" sz="2000" dirty="0">
              <a:solidFill>
                <a:srgbClr val="C0000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r>
              <a:rPr kumimoji="0" lang="ja-JP" altLang="en-US" sz="2000" dirty="0">
                <a:solidFill>
                  <a:srgbClr val="C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　　　　　　　   </a:t>
            </a:r>
            <a:r>
              <a:rPr kumimoji="0" lang="zh-CN" altLang="en-US" sz="20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根据人体波形蛋白染色</a:t>
            </a:r>
            <a:r>
              <a:rPr kumimoji="0" lang="ja-JP" altLang="en-US" sz="2000" dirty="0" err="1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、</a:t>
            </a:r>
            <a:r>
              <a:rPr kumimoji="0" lang="ja-JP" altLang="en-US" sz="20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 </a:t>
            </a:r>
            <a:r>
              <a:rPr kumimoji="0" lang="zh-CN" altLang="en-US" sz="20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虽然确认出人体细胞的存在</a:t>
            </a:r>
            <a:r>
              <a:rPr kumimoji="0" lang="ja-JP" altLang="en-US" sz="2000" dirty="0" err="1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、</a:t>
            </a:r>
            <a:r>
              <a:rPr kumimoji="0" lang="zh-CN" altLang="en-US" sz="20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但没  </a:t>
            </a:r>
            <a:endParaRPr kumimoji="0" lang="en-US" altLang="zh-CN" sz="2000" dirty="0" smtClean="0">
              <a:solidFill>
                <a:srgbClr val="00206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r>
              <a:rPr kumimoji="0" lang="en-US" altLang="zh-CN" sz="20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                 </a:t>
            </a:r>
            <a:r>
              <a:rPr kumimoji="0" lang="zh-CN" altLang="en-US" sz="2000" dirty="0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有确认到结节</a:t>
            </a:r>
            <a:r>
              <a:rPr kumimoji="0" lang="ja-JP" altLang="en-US" sz="2000" dirty="0" err="1" smtClean="0">
                <a:solidFill>
                  <a:srgbClr val="002060"/>
                </a:solidFill>
                <a:latin typeface="HGP創英角ｺﾞｼｯｸUB"/>
                <a:ea typeface="HGP創英角ｺﾞｼｯｸUB"/>
                <a:cs typeface="HGP創英角ｺﾞｼｯｸUB"/>
              </a:rPr>
              <a:t>。</a:t>
            </a:r>
            <a:r>
              <a:rPr kumimoji="0" lang="ja-JP" altLang="en-US" sz="2000" dirty="0">
                <a:solidFill>
                  <a:srgbClr val="C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　　</a:t>
            </a:r>
            <a:endParaRPr kumimoji="0" lang="en-US" altLang="ja-JP" sz="2000" dirty="0">
              <a:solidFill>
                <a:srgbClr val="C00000"/>
              </a:solidFill>
              <a:latin typeface="HGP創英角ｺﾞｼｯｸUB"/>
              <a:ea typeface="HGP創英角ｺﾞｼｯｸUB"/>
              <a:cs typeface="HGP創英角ｺﾞｼｯｸUB"/>
            </a:endParaRPr>
          </a:p>
        </p:txBody>
      </p:sp>
      <p:grpSp>
        <p:nvGrpSpPr>
          <p:cNvPr id="22530" name="グループ化 2"/>
          <p:cNvGrpSpPr>
            <a:grpSpLocks/>
          </p:cNvGrpSpPr>
          <p:nvPr/>
        </p:nvGrpSpPr>
        <p:grpSpPr bwMode="auto">
          <a:xfrm>
            <a:off x="682624" y="3892550"/>
            <a:ext cx="7993064" cy="2489200"/>
            <a:chOff x="827583" y="4253023"/>
            <a:chExt cx="7992889" cy="2488297"/>
          </a:xfrm>
        </p:grpSpPr>
        <p:grpSp>
          <p:nvGrpSpPr>
            <p:cNvPr id="22532" name="グループ化 1"/>
            <p:cNvGrpSpPr>
              <a:grpSpLocks/>
            </p:cNvGrpSpPr>
            <p:nvPr/>
          </p:nvGrpSpPr>
          <p:grpSpPr bwMode="auto">
            <a:xfrm>
              <a:off x="842994" y="4680472"/>
              <a:ext cx="7977478" cy="2060848"/>
              <a:chOff x="842994" y="4779864"/>
              <a:chExt cx="7977478" cy="2060848"/>
            </a:xfrm>
          </p:grpSpPr>
          <p:pic>
            <p:nvPicPr>
              <p:cNvPr id="22534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842994" y="4779864"/>
                <a:ext cx="7977478" cy="20608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2535" name="正方形/長方形 7"/>
              <p:cNvSpPr>
                <a:spLocks noChangeArrowheads="1"/>
              </p:cNvSpPr>
              <p:nvPr/>
            </p:nvSpPr>
            <p:spPr bwMode="auto">
              <a:xfrm>
                <a:off x="972120" y="5976634"/>
                <a:ext cx="7704336" cy="288032"/>
              </a:xfrm>
              <a:prstGeom prst="rect">
                <a:avLst/>
              </a:prstGeom>
              <a:noFill/>
              <a:ln w="38100" cap="sq" algn="ctr">
                <a:solidFill>
                  <a:srgbClr val="008000"/>
                </a:solidFill>
                <a:prstDash val="sysDash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pPr algn="r" eaLnBrk="0" hangingPunct="0"/>
                <a:endParaRPr kumimoji="0" lang="ja-JP" altLang="en-US" sz="2400">
                  <a:latin typeface="ＭＳ Ｐゴシック" pitchFamily="34" charset="-128"/>
                </a:endParaRPr>
              </a:p>
            </p:txBody>
          </p:sp>
        </p:grpSp>
        <p:sp>
          <p:nvSpPr>
            <p:cNvPr id="22533" name="正方形/長方形 6"/>
            <p:cNvSpPr>
              <a:spLocks noChangeArrowheads="1"/>
            </p:cNvSpPr>
            <p:nvPr/>
          </p:nvSpPr>
          <p:spPr bwMode="auto">
            <a:xfrm>
              <a:off x="827583" y="4253023"/>
              <a:ext cx="5329418" cy="39996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kumimoji="0" lang="zh-CN" altLang="en-US" sz="2000" dirty="0" smtClean="0">
                  <a:latin typeface="HGP創英角ｺﾞｼｯｸUB"/>
                  <a:ea typeface="HGP創英角ｺﾞｼｯｸUB"/>
                  <a:cs typeface="HGP創英角ｺﾞｼｯｸUB"/>
                </a:rPr>
                <a:t>根据免疫不全实验鼠推测出的结节再生数</a:t>
              </a:r>
              <a:r>
                <a:rPr kumimoji="0" lang="ja-JP" altLang="en-US" sz="2000" dirty="0" smtClean="0">
                  <a:latin typeface="HGP創英角ｺﾞｼｯｸUB"/>
                  <a:ea typeface="HGP創英角ｺﾞｼｯｸUB"/>
                  <a:cs typeface="HGP創英角ｺﾞｼｯｸUB"/>
                </a:rPr>
                <a:t>（</a:t>
              </a:r>
              <a:r>
                <a:rPr kumimoji="0" lang="ja-JP" altLang="en-US" sz="2000" dirty="0">
                  <a:latin typeface="HGP創英角ｺﾞｼｯｸUB"/>
                  <a:ea typeface="HGP創英角ｺﾞｼｯｸUB"/>
                  <a:cs typeface="HGP創英角ｺﾞｼｯｸUB"/>
                </a:rPr>
                <a:t>％）</a:t>
              </a:r>
            </a:p>
          </p:txBody>
        </p:sp>
      </p:grpSp>
      <p:sp>
        <p:nvSpPr>
          <p:cNvPr id="10" name="タイトル 1"/>
          <p:cNvSpPr txBox="1">
            <a:spLocks/>
          </p:cNvSpPr>
          <p:nvPr/>
        </p:nvSpPr>
        <p:spPr>
          <a:xfrm>
            <a:off x="398463" y="-61913"/>
            <a:ext cx="8229600" cy="90011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CN" alt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致肿瘤性试验</a:t>
            </a:r>
            <a:endParaRPr kumimoji="0" lang="ja-JP" altLang="en-US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図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2276475"/>
            <a:ext cx="4681537" cy="380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8" name="図 4" descr="MSC MPScale16x20V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063" y="3040063"/>
            <a:ext cx="3305175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正方形/長方形 5"/>
          <p:cNvSpPr/>
          <p:nvPr/>
        </p:nvSpPr>
        <p:spPr>
          <a:xfrm>
            <a:off x="3635375" y="4767263"/>
            <a:ext cx="1152525" cy="7921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5580063" y="3040063"/>
            <a:ext cx="3313112" cy="24479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cxnSp>
        <p:nvCxnSpPr>
          <p:cNvPr id="9" name="直線コネクタ 8"/>
          <p:cNvCxnSpPr/>
          <p:nvPr/>
        </p:nvCxnSpPr>
        <p:spPr>
          <a:xfrm rot="5400000" flipH="1" flipV="1">
            <a:off x="4320382" y="3507581"/>
            <a:ext cx="1727200" cy="7921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タイトル 1"/>
          <p:cNvSpPr txBox="1">
            <a:spLocks/>
          </p:cNvSpPr>
          <p:nvPr/>
        </p:nvSpPr>
        <p:spPr>
          <a:xfrm>
            <a:off x="457200" y="9525"/>
            <a:ext cx="8229600" cy="90011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CN" alt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致肿瘤性试验</a:t>
            </a:r>
            <a:endParaRPr kumimoji="0" lang="ja-JP" altLang="en-US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正方形/長方形 3"/>
          <p:cNvSpPr>
            <a:spLocks noChangeArrowheads="1"/>
          </p:cNvSpPr>
          <p:nvPr/>
        </p:nvSpPr>
        <p:spPr bwMode="auto">
          <a:xfrm>
            <a:off x="1476375" y="1268413"/>
            <a:ext cx="63359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CN" altLang="en-US" sz="2400" b="1" dirty="0" smtClean="0">
                <a:solidFill>
                  <a:srgbClr val="002060"/>
                </a:solidFill>
                <a:latin typeface="+mj-lt"/>
                <a:ea typeface="+mn-ea"/>
              </a:rPr>
              <a:t>被验物质移植到免疫不全实验鼠后的病理组织</a:t>
            </a:r>
            <a:endParaRPr kumimoji="0" lang="ja-JP" altLang="en-US" sz="2400" b="1" dirty="0">
              <a:solidFill>
                <a:srgbClr val="002060"/>
              </a:solidFill>
              <a:latin typeface="+mj-lt"/>
              <a:ea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838" y="2106613"/>
            <a:ext cx="8685212" cy="16192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54275" name="正方形/長方形 3"/>
          <p:cNvSpPr>
            <a:spLocks noChangeArrowheads="1"/>
          </p:cNvSpPr>
          <p:nvPr/>
        </p:nvSpPr>
        <p:spPr bwMode="auto">
          <a:xfrm>
            <a:off x="1516063" y="1341438"/>
            <a:ext cx="65123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CN" altLang="en-US" sz="2400" b="1" dirty="0" smtClean="0">
                <a:solidFill>
                  <a:srgbClr val="002060"/>
                </a:solidFill>
              </a:rPr>
              <a:t>被验物质移植到免疫不全实验鼠</a:t>
            </a:r>
            <a:r>
              <a:rPr kumimoji="0" lang="zh-CN" altLang="en-US" sz="2400" b="1" dirty="0" smtClean="0">
                <a:solidFill>
                  <a:srgbClr val="002060"/>
                </a:solidFill>
              </a:rPr>
              <a:t>后的</a:t>
            </a:r>
            <a:r>
              <a:rPr kumimoji="0" lang="zh-CN" altLang="en-US" sz="2400" b="1" dirty="0" smtClean="0">
                <a:solidFill>
                  <a:srgbClr val="002060"/>
                </a:solidFill>
              </a:rPr>
              <a:t>体重</a:t>
            </a:r>
            <a:r>
              <a:rPr kumimoji="0" lang="ja-JP" altLang="ja-JP" sz="2400" b="1" dirty="0" smtClean="0">
                <a:solidFill>
                  <a:srgbClr val="002060"/>
                </a:solidFill>
                <a:latin typeface="+mj-lt"/>
                <a:ea typeface="+mn-ea"/>
              </a:rPr>
              <a:t>（</a:t>
            </a:r>
            <a:r>
              <a:rPr kumimoji="0" lang="ja-JP" altLang="ja-JP" sz="2400" b="1" dirty="0">
                <a:solidFill>
                  <a:srgbClr val="002060"/>
                </a:solidFill>
                <a:latin typeface="+mj-lt"/>
                <a:ea typeface="+mn-ea"/>
              </a:rPr>
              <a:t>ｇ）</a:t>
            </a:r>
            <a:endParaRPr kumimoji="0" lang="ja-JP" altLang="en-US" sz="2400" b="1" dirty="0">
              <a:solidFill>
                <a:srgbClr val="002060"/>
              </a:solidFill>
              <a:latin typeface="+mj-lt"/>
              <a:ea typeface="+mn-ea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457200" y="9525"/>
            <a:ext cx="8229600" cy="90011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CN" alt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致肿瘤性试验</a:t>
            </a:r>
            <a:endParaRPr kumimoji="0" lang="ja-JP" altLang="en-US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5513" y="1663700"/>
            <a:ext cx="7272337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正方形/長方形 2"/>
          <p:cNvSpPr>
            <a:spLocks noChangeArrowheads="1"/>
          </p:cNvSpPr>
          <p:nvPr/>
        </p:nvSpPr>
        <p:spPr bwMode="auto">
          <a:xfrm>
            <a:off x="1474788" y="1222375"/>
            <a:ext cx="61737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zh-CN" altLang="en-US" b="1" dirty="0" smtClean="0">
                <a:solidFill>
                  <a:srgbClr val="002060"/>
                </a:solidFill>
              </a:rPr>
              <a:t>被验物质移植到免疫不全实验鼠</a:t>
            </a:r>
            <a:r>
              <a:rPr kumimoji="0" lang="zh-CN" altLang="en-US" b="1" dirty="0" smtClean="0">
                <a:solidFill>
                  <a:srgbClr val="002060"/>
                </a:solidFill>
              </a:rPr>
              <a:t>后的结节形成率</a:t>
            </a:r>
            <a:endParaRPr kumimoji="0" lang="ja-JP" altLang="en-US" dirty="0">
              <a:solidFill>
                <a:srgbClr val="002060"/>
              </a:solidFill>
              <a:latin typeface="ＭＳ Ｐゴシック" pitchFamily="34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446088" y="-26988"/>
            <a:ext cx="8229600" cy="90011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CN" alt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致肿瘤性试验</a:t>
            </a:r>
            <a:endParaRPr kumimoji="0" lang="ja-JP" altLang="en-US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206</Words>
  <Application>Microsoft Office PowerPoint</Application>
  <PresentationFormat>画面に合わせる (4:3)</PresentationFormat>
  <Paragraphs>76</Paragraphs>
  <Slides>10</Slides>
  <Notes>10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標準デザイン</vt:lpstr>
      <vt:lpstr>スライド 1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  <vt:lpstr>スライド 9</vt:lpstr>
      <vt:lpstr>スライド 10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kitty</dc:creator>
  <cp:lastModifiedBy>Ming-Zhu Su</cp:lastModifiedBy>
  <cp:revision>95</cp:revision>
  <dcterms:created xsi:type="dcterms:W3CDTF">2011-04-17T14:53:08Z</dcterms:created>
  <dcterms:modified xsi:type="dcterms:W3CDTF">2013-02-19T02:57:59Z</dcterms:modified>
</cp:coreProperties>
</file>